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35.xml" ContentType="application/vnd.openxmlformats-officedocument.presentationml.slideLayout+xml"/>
  <Override PartName="/ppt/notesSlides/notesSlide7.xml" ContentType="application/vnd.openxmlformats-officedocument.presentationml.notesSlide+xml"/>
  <Override PartName="/ppt/slideLayouts/slideLayout24.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1.xml" ContentType="application/vnd.openxmlformats-officedocument.presentationml.slideLayout+xml"/>
  <Override PartName="/ppt/slideLayouts/slideLayout33.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61" r:id="rId2"/>
  </p:sldMasterIdLst>
  <p:notesMasterIdLst>
    <p:notesMasterId r:id="rId14"/>
  </p:notesMasterIdLst>
  <p:handoutMasterIdLst>
    <p:handoutMasterId r:id="rId15"/>
  </p:handoutMasterIdLst>
  <p:sldIdLst>
    <p:sldId id="334" r:id="rId3"/>
    <p:sldId id="327" r:id="rId4"/>
    <p:sldId id="328" r:id="rId5"/>
    <p:sldId id="325" r:id="rId6"/>
    <p:sldId id="326" r:id="rId7"/>
    <p:sldId id="329" r:id="rId8"/>
    <p:sldId id="336" r:id="rId9"/>
    <p:sldId id="330" r:id="rId10"/>
    <p:sldId id="338" r:id="rId11"/>
    <p:sldId id="332" r:id="rId12"/>
    <p:sldId id="337" r:id="rId13"/>
  </p:sldIdLst>
  <p:sldSz cx="9144000" cy="6858000" type="screen4x3"/>
  <p:notesSz cx="7010400" cy="9296400"/>
  <p:defaultTextStyle>
    <a:defPPr>
      <a:defRPr lang="en-US"/>
    </a:defPPr>
    <a:lvl1pPr marL="0" algn="l" defTabSz="912283" rtl="0" eaLnBrk="1" latinLnBrk="0" hangingPunct="1">
      <a:defRPr sz="1800" kern="1200">
        <a:solidFill>
          <a:schemeClr val="tx1"/>
        </a:solidFill>
        <a:latin typeface="+mn-lt"/>
        <a:ea typeface="+mn-ea"/>
        <a:cs typeface="+mn-cs"/>
      </a:defRPr>
    </a:lvl1pPr>
    <a:lvl2pPr marL="456140" algn="l" defTabSz="912283" rtl="0" eaLnBrk="1" latinLnBrk="0" hangingPunct="1">
      <a:defRPr sz="1800" kern="1200">
        <a:solidFill>
          <a:schemeClr val="tx1"/>
        </a:solidFill>
        <a:latin typeface="+mn-lt"/>
        <a:ea typeface="+mn-ea"/>
        <a:cs typeface="+mn-cs"/>
      </a:defRPr>
    </a:lvl2pPr>
    <a:lvl3pPr marL="912283" algn="l" defTabSz="912283" rtl="0" eaLnBrk="1" latinLnBrk="0" hangingPunct="1">
      <a:defRPr sz="1800" kern="1200">
        <a:solidFill>
          <a:schemeClr val="tx1"/>
        </a:solidFill>
        <a:latin typeface="+mn-lt"/>
        <a:ea typeface="+mn-ea"/>
        <a:cs typeface="+mn-cs"/>
      </a:defRPr>
    </a:lvl3pPr>
    <a:lvl4pPr marL="1368420" algn="l" defTabSz="912283" rtl="0" eaLnBrk="1" latinLnBrk="0" hangingPunct="1">
      <a:defRPr sz="1800" kern="1200">
        <a:solidFill>
          <a:schemeClr val="tx1"/>
        </a:solidFill>
        <a:latin typeface="+mn-lt"/>
        <a:ea typeface="+mn-ea"/>
        <a:cs typeface="+mn-cs"/>
      </a:defRPr>
    </a:lvl4pPr>
    <a:lvl5pPr marL="1824566" algn="l" defTabSz="912283" rtl="0" eaLnBrk="1" latinLnBrk="0" hangingPunct="1">
      <a:defRPr sz="1800" kern="1200">
        <a:solidFill>
          <a:schemeClr val="tx1"/>
        </a:solidFill>
        <a:latin typeface="+mn-lt"/>
        <a:ea typeface="+mn-ea"/>
        <a:cs typeface="+mn-cs"/>
      </a:defRPr>
    </a:lvl5pPr>
    <a:lvl6pPr marL="2280710" algn="l" defTabSz="912283" rtl="0" eaLnBrk="1" latinLnBrk="0" hangingPunct="1">
      <a:defRPr sz="1800" kern="1200">
        <a:solidFill>
          <a:schemeClr val="tx1"/>
        </a:solidFill>
        <a:latin typeface="+mn-lt"/>
        <a:ea typeface="+mn-ea"/>
        <a:cs typeface="+mn-cs"/>
      </a:defRPr>
    </a:lvl6pPr>
    <a:lvl7pPr marL="2736847" algn="l" defTabSz="912283" rtl="0" eaLnBrk="1" latinLnBrk="0" hangingPunct="1">
      <a:defRPr sz="1800" kern="1200">
        <a:solidFill>
          <a:schemeClr val="tx1"/>
        </a:solidFill>
        <a:latin typeface="+mn-lt"/>
        <a:ea typeface="+mn-ea"/>
        <a:cs typeface="+mn-cs"/>
      </a:defRPr>
    </a:lvl7pPr>
    <a:lvl8pPr marL="3192992" algn="l" defTabSz="912283" rtl="0" eaLnBrk="1" latinLnBrk="0" hangingPunct="1">
      <a:defRPr sz="1800" kern="1200">
        <a:solidFill>
          <a:schemeClr val="tx1"/>
        </a:solidFill>
        <a:latin typeface="+mn-lt"/>
        <a:ea typeface="+mn-ea"/>
        <a:cs typeface="+mn-cs"/>
      </a:defRPr>
    </a:lvl8pPr>
    <a:lvl9pPr marL="3649136" algn="l" defTabSz="91228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a:srgbClr val="E1FBE6"/>
    <a:srgbClr val="8FEDA5"/>
    <a:srgbClr val="FFD54F"/>
    <a:srgbClr val="FFF5D5"/>
    <a:srgbClr val="FF3300"/>
    <a:srgbClr val="000000"/>
    <a:srgbClr val="66FFFF"/>
    <a:srgbClr val="FFE69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16" autoAdjust="0"/>
    <p:restoredTop sz="60180" autoAdjust="0"/>
  </p:normalViewPr>
  <p:slideViewPr>
    <p:cSldViewPr snapToGrid="0">
      <p:cViewPr varScale="1">
        <p:scale>
          <a:sx n="70" d="100"/>
          <a:sy n="70" d="100"/>
        </p:scale>
        <p:origin x="-60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01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D41ABB7-618A-4E53-A79E-1307DEBBA4F7}" type="datetimeFigureOut">
              <a:rPr lang="en-US" smtClean="0"/>
              <a:pPr/>
              <a:t>4/1/2014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3FA57E7-C865-4804-A2D0-273C8024C398}"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97A56B-E85F-4235-962D-902A7A233A24}" type="datetimeFigureOut">
              <a:rPr lang="en-US" smtClean="0"/>
              <a:pPr/>
              <a:t>4/1/2014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5C1A0C9-3E33-41FC-9AFF-8E99C97BB474}"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2283" rtl="0" eaLnBrk="1" latinLnBrk="0" hangingPunct="1">
      <a:defRPr sz="1200" kern="1200">
        <a:solidFill>
          <a:schemeClr val="tx1"/>
        </a:solidFill>
        <a:latin typeface="+mn-lt"/>
        <a:ea typeface="+mn-ea"/>
        <a:cs typeface="+mn-cs"/>
      </a:defRPr>
    </a:lvl1pPr>
    <a:lvl2pPr marL="456140" algn="l" defTabSz="912283" rtl="0" eaLnBrk="1" latinLnBrk="0" hangingPunct="1">
      <a:defRPr sz="1200" kern="1200">
        <a:solidFill>
          <a:schemeClr val="tx1"/>
        </a:solidFill>
        <a:latin typeface="+mn-lt"/>
        <a:ea typeface="+mn-ea"/>
        <a:cs typeface="+mn-cs"/>
      </a:defRPr>
    </a:lvl2pPr>
    <a:lvl3pPr marL="912283" algn="l" defTabSz="912283" rtl="0" eaLnBrk="1" latinLnBrk="0" hangingPunct="1">
      <a:defRPr sz="1200" kern="1200">
        <a:solidFill>
          <a:schemeClr val="tx1"/>
        </a:solidFill>
        <a:latin typeface="+mn-lt"/>
        <a:ea typeface="+mn-ea"/>
        <a:cs typeface="+mn-cs"/>
      </a:defRPr>
    </a:lvl3pPr>
    <a:lvl4pPr marL="1368420" algn="l" defTabSz="912283" rtl="0" eaLnBrk="1" latinLnBrk="0" hangingPunct="1">
      <a:defRPr sz="1200" kern="1200">
        <a:solidFill>
          <a:schemeClr val="tx1"/>
        </a:solidFill>
        <a:latin typeface="+mn-lt"/>
        <a:ea typeface="+mn-ea"/>
        <a:cs typeface="+mn-cs"/>
      </a:defRPr>
    </a:lvl4pPr>
    <a:lvl5pPr marL="1824566" algn="l" defTabSz="912283" rtl="0" eaLnBrk="1" latinLnBrk="0" hangingPunct="1">
      <a:defRPr sz="1200" kern="1200">
        <a:solidFill>
          <a:schemeClr val="tx1"/>
        </a:solidFill>
        <a:latin typeface="+mn-lt"/>
        <a:ea typeface="+mn-ea"/>
        <a:cs typeface="+mn-cs"/>
      </a:defRPr>
    </a:lvl5pPr>
    <a:lvl6pPr marL="2280710" algn="l" defTabSz="912283" rtl="0" eaLnBrk="1" latinLnBrk="0" hangingPunct="1">
      <a:defRPr sz="1200" kern="1200">
        <a:solidFill>
          <a:schemeClr val="tx1"/>
        </a:solidFill>
        <a:latin typeface="+mn-lt"/>
        <a:ea typeface="+mn-ea"/>
        <a:cs typeface="+mn-cs"/>
      </a:defRPr>
    </a:lvl6pPr>
    <a:lvl7pPr marL="2736847" algn="l" defTabSz="912283" rtl="0" eaLnBrk="1" latinLnBrk="0" hangingPunct="1">
      <a:defRPr sz="1200" kern="1200">
        <a:solidFill>
          <a:schemeClr val="tx1"/>
        </a:solidFill>
        <a:latin typeface="+mn-lt"/>
        <a:ea typeface="+mn-ea"/>
        <a:cs typeface="+mn-cs"/>
      </a:defRPr>
    </a:lvl7pPr>
    <a:lvl8pPr marL="3192992" algn="l" defTabSz="912283" rtl="0" eaLnBrk="1" latinLnBrk="0" hangingPunct="1">
      <a:defRPr sz="1200" kern="1200">
        <a:solidFill>
          <a:schemeClr val="tx1"/>
        </a:solidFill>
        <a:latin typeface="+mn-lt"/>
        <a:ea typeface="+mn-ea"/>
        <a:cs typeface="+mn-cs"/>
      </a:defRPr>
    </a:lvl8pPr>
    <a:lvl9pPr marL="3649136" algn="l" defTabSz="91228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lvl="0"/>
            <a:fld id="{D5803279-2E21-4DBF-825E-E1FE83A12908}" type="slidenum">
              <a:rPr lang="en-US" smtClean="0"/>
              <a:pPr lvl="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The difference between Syria and Egypt is we had decades of security assistance and billions of dollars in aid to Egypt and thus our ability to influence was much greater.</a:t>
            </a:r>
          </a:p>
          <a:p>
            <a:endParaRPr lang="en-US" dirty="0" smtClean="0"/>
          </a:p>
          <a:p>
            <a:r>
              <a:rPr lang="en-US" dirty="0"/>
              <a:t>T</a:t>
            </a:r>
            <a:r>
              <a:rPr lang="en-US" dirty="0" smtClean="0"/>
              <a:t>hose were possible scenarios but the future is now.  There are already many situations around the globe that we should be shaping.</a:t>
            </a:r>
          </a:p>
          <a:p>
            <a:endParaRPr lang="en-US" dirty="0" smtClean="0"/>
          </a:p>
          <a:p>
            <a:r>
              <a:rPr lang="en-US" dirty="0" smtClean="0"/>
              <a:t>The relevance to the Army is obvious.  </a:t>
            </a:r>
            <a:endParaRPr lang="en-US" dirty="0"/>
          </a:p>
          <a:p>
            <a:endParaRPr lang="en-US" dirty="0" smtClean="0"/>
          </a:p>
          <a:p>
            <a:r>
              <a:rPr lang="en-US" dirty="0" smtClean="0"/>
              <a:t>Do we believe in Phase Zero and One?</a:t>
            </a:r>
          </a:p>
          <a:p>
            <a:endParaRPr lang="en-US" dirty="0"/>
          </a:p>
          <a:p>
            <a:r>
              <a:rPr lang="en-US" dirty="0" smtClean="0"/>
              <a:t>In an era of budget cuts we must retain a full spectrum force that is ready to go now.</a:t>
            </a:r>
          </a:p>
          <a:p>
            <a:endParaRPr lang="en-US" dirty="0"/>
          </a:p>
          <a:p>
            <a:r>
              <a:rPr lang="en-US" dirty="0" smtClean="0"/>
              <a:t>The Air Force and Navy are pivoting toward the Pacific, but the Army never left .</a:t>
            </a:r>
            <a:endParaRPr lang="en-US" dirty="0"/>
          </a:p>
        </p:txBody>
      </p:sp>
      <p:sp>
        <p:nvSpPr>
          <p:cNvPr id="4" name="Slide Number Placeholder 3"/>
          <p:cNvSpPr>
            <a:spLocks noGrp="1"/>
          </p:cNvSpPr>
          <p:nvPr>
            <p:ph type="sldNum" sz="quarter" idx="10"/>
          </p:nvPr>
        </p:nvSpPr>
        <p:spPr/>
        <p:txBody>
          <a:bodyPr/>
          <a:lstStyle/>
          <a:p>
            <a:fld id="{EC539259-FC66-4A8D-A453-E87AEE4E1C9B}"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C8C5EE-72C1-4842-B3F3-D0AB1D16C01F}"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r>
              <a:rPr lang="en-US" dirty="0" smtClean="0"/>
              <a:t>The way that we look</a:t>
            </a:r>
            <a:r>
              <a:rPr lang="en-US" baseline="0" dirty="0" smtClean="0"/>
              <a:t> at the operational environment is that it is extremely complex.</a:t>
            </a:r>
          </a:p>
          <a:p>
            <a:pPr eaLnBrk="1" hangingPunct="1">
              <a:spcBef>
                <a:spcPct val="0"/>
              </a:spcBef>
            </a:pPr>
            <a:endParaRPr lang="en-US" baseline="0" dirty="0" smtClean="0"/>
          </a:p>
          <a:p>
            <a:pPr eaLnBrk="1" hangingPunct="1">
              <a:spcBef>
                <a:spcPct val="0"/>
              </a:spcBef>
            </a:pPr>
            <a:r>
              <a:rPr lang="en-US" dirty="0" smtClean="0"/>
              <a:t>The essential</a:t>
            </a:r>
            <a:r>
              <a:rPr lang="en-US" baseline="0" dirty="0" smtClean="0"/>
              <a:t> elements of the complex environment are, first, a multitude of independent actors with little central control.</a:t>
            </a:r>
          </a:p>
          <a:p>
            <a:pPr eaLnBrk="1" hangingPunct="1">
              <a:spcBef>
                <a:spcPct val="0"/>
              </a:spcBef>
            </a:pPr>
            <a:endParaRPr lang="en-US" baseline="0" dirty="0" smtClean="0"/>
          </a:p>
          <a:p>
            <a:pPr eaLnBrk="1" hangingPunct="1">
              <a:spcBef>
                <a:spcPct val="0"/>
              </a:spcBef>
            </a:pPr>
            <a:r>
              <a:rPr lang="en-US" baseline="0" dirty="0" smtClean="0"/>
              <a:t>These actors will usually include clear threat actors of many types; malicious actors, who use selective violence to exploit the situation; and so-called “neutral” and friendly actors, meaning they do not regularly employ violence.</a:t>
            </a:r>
          </a:p>
          <a:p>
            <a:pPr eaLnBrk="1" hangingPunct="1">
              <a:spcBef>
                <a:spcPct val="0"/>
              </a:spcBef>
            </a:pPr>
            <a:endParaRPr lang="en-US" baseline="0" dirty="0" smtClean="0"/>
          </a:p>
          <a:p>
            <a:pPr eaLnBrk="1" hangingPunct="1">
              <a:spcBef>
                <a:spcPct val="0"/>
              </a:spcBef>
            </a:pPr>
            <a:r>
              <a:rPr lang="en-US" baseline="0" dirty="0" smtClean="0"/>
              <a:t>Second, modern technology, from IEDs to social media, enables even small groups to mobilize, rapidly adapt, and effectively advance their agenda – peacefully or otherwise. </a:t>
            </a:r>
          </a:p>
          <a:p>
            <a:pPr eaLnBrk="1" hangingPunct="1">
              <a:spcBef>
                <a:spcPct val="0"/>
              </a:spcBef>
            </a:pPr>
            <a:endParaRPr lang="en-US" baseline="0" dirty="0" smtClean="0"/>
          </a:p>
          <a:p>
            <a:pPr eaLnBrk="1" hangingPunct="1">
              <a:spcBef>
                <a:spcPct val="0"/>
              </a:spcBef>
            </a:pPr>
            <a:r>
              <a:rPr lang="en-US" baseline="0" dirty="0" smtClean="0"/>
              <a:t>And the third element is usually a lack of effective governance – where the rule of law has failed or is seriously challenged by most of the actors.</a:t>
            </a:r>
          </a:p>
          <a:p>
            <a:pPr eaLnBrk="1" hangingPunct="1">
              <a:spcBef>
                <a:spcPct val="0"/>
              </a:spcBef>
            </a:pPr>
            <a:endParaRPr lang="en-US" baseline="0" dirty="0" smtClean="0"/>
          </a:p>
          <a:p>
            <a:pPr eaLnBrk="1" hangingPunct="1">
              <a:spcBef>
                <a:spcPct val="0"/>
              </a:spcBef>
            </a:pPr>
            <a:r>
              <a:rPr lang="en-US" dirty="0" smtClean="0"/>
              <a:t>We illustrate the complexity of the various actors with the cloud diagram. Above the dividing line are the mainly violent actors. Below the line are the</a:t>
            </a:r>
            <a:r>
              <a:rPr lang="en-US" baseline="0" dirty="0" smtClean="0"/>
              <a:t> mainly nonviolent actors. The term “neutral” here simply means a group that neither strongly opposes nor strongly supports our objectives in the situation – in reality, true “neutrals” will be rare. Population elements, for example, may well be the supportive base for threat or malicious actors. Actors can migrate upward or downward. The actors pictured here are just examples – many others could be added. A real world situation is likely to be even more complex than this diagram.</a:t>
            </a:r>
          </a:p>
          <a:p>
            <a:pPr eaLnBrk="1" hangingPunct="1">
              <a:spcBef>
                <a:spcPct val="0"/>
              </a:spcBef>
            </a:pPr>
            <a:endParaRPr lang="en-US" baseline="0" dirty="0" smtClean="0"/>
          </a:p>
          <a:p>
            <a:pPr eaLnBrk="1" hangingPunct="1">
              <a:spcBef>
                <a:spcPct val="0"/>
              </a:spcBef>
            </a:pPr>
            <a:r>
              <a:rPr lang="en-US" baseline="0" dirty="0" smtClean="0"/>
              <a:t>To appreciate the full complexity of the environment, however, we need to go another level: that of ends, ways, and means. </a:t>
            </a:r>
          </a:p>
          <a:p>
            <a:pPr eaLnBrk="1" hangingPunct="1">
              <a:spcBef>
                <a:spcPct val="0"/>
              </a:spcBef>
            </a:pPr>
            <a:endParaRPr lang="en-US" baseline="0" dirty="0" smtClean="0"/>
          </a:p>
          <a:p>
            <a:pPr defTabSz="914267">
              <a:spcBef>
                <a:spcPct val="0"/>
              </a:spcBef>
              <a:defRPr/>
            </a:pPr>
            <a:r>
              <a:rPr lang="en-US" dirty="0" smtClean="0"/>
              <a:t>Each</a:t>
            </a:r>
            <a:r>
              <a:rPr lang="en-US" baseline="0" dirty="0" smtClean="0"/>
              <a:t> actor in this complex environment has its own agenda. It seeks to achieve an “end”, such as these listed here. Depending on its resources and worldview, the actor will choose a “way” – either violent or nonviolent. These two choices largely determine whether an actor is a threat, malicious, or neutral/friendly. The upshot is that the complex environment is a welter of competing and conflicting, compatible and incompatible agendas.</a:t>
            </a:r>
          </a:p>
          <a:p>
            <a:pPr defTabSz="914267">
              <a:spcBef>
                <a:spcPct val="0"/>
              </a:spcBef>
              <a:defRPr/>
            </a:pPr>
            <a:endParaRPr lang="en-US" baseline="0" dirty="0" smtClean="0"/>
          </a:p>
          <a:p>
            <a:pPr defTabSz="914267">
              <a:spcBef>
                <a:spcPct val="0"/>
              </a:spcBef>
              <a:defRPr/>
            </a:pPr>
            <a:r>
              <a:rPr lang="en-US" baseline="0" dirty="0" smtClean="0"/>
              <a:t>From our standpoint, there will be no ideal choices amongst all these agendas. Every choice, even the best option, will have predictable pushback as well as unintended consequences.</a:t>
            </a:r>
          </a:p>
          <a:p>
            <a:pPr defTabSz="914267">
              <a:spcBef>
                <a:spcPct val="0"/>
              </a:spcBef>
              <a:defRPr/>
            </a:pPr>
            <a:endParaRPr lang="en-US" baseline="0" dirty="0" smtClean="0"/>
          </a:p>
          <a:p>
            <a:pPr defTabSz="914267">
              <a:spcBef>
                <a:spcPct val="0"/>
              </a:spcBef>
              <a:defRPr/>
            </a:pPr>
            <a:r>
              <a:rPr lang="en-US" baseline="0" dirty="0" smtClean="0"/>
              <a:t>All actors have some choice of “means” for pushing their agendas. What concerns us here are the violent actors – the threat as well as the malicious. In most cases, the means will be a variation on attacking our “will” – the assumption being that we are casualty averse and lack persistence.</a:t>
            </a:r>
          </a:p>
          <a:p>
            <a:pPr defTabSz="914267">
              <a:spcBef>
                <a:spcPct val="0"/>
              </a:spcBef>
              <a:defRPr/>
            </a:pPr>
            <a:endParaRPr lang="en-US" baseline="0" dirty="0" smtClean="0"/>
          </a:p>
          <a:p>
            <a:pPr eaLnBrk="1" hangingPunct="1">
              <a:spcBef>
                <a:spcPct val="0"/>
              </a:spcBef>
            </a:pPr>
            <a:r>
              <a:rPr lang="en-US" dirty="0" smtClean="0"/>
              <a:t>Threat actors, furthermore, will typically share several key characteristics. They can</a:t>
            </a:r>
            <a:r>
              <a:rPr lang="en-US" baseline="0" dirty="0" smtClean="0"/>
              <a:t> be highly lethal. Motivated by their own existential predicament, they can be very persistent. And, knowing our strengths, they will strive to impose their own preferred way of war on us.</a:t>
            </a:r>
          </a:p>
          <a:p>
            <a:pPr eaLnBrk="1" hangingPunct="1">
              <a:spcBef>
                <a:spcPct val="0"/>
              </a:spcBef>
            </a:pPr>
            <a:endParaRPr lang="en-US" baseline="0" dirty="0" smtClean="0"/>
          </a:p>
          <a:p>
            <a:pPr eaLnBrk="1" hangingPunct="1">
              <a:spcBef>
                <a:spcPct val="0"/>
              </a:spcBef>
            </a:pPr>
            <a:r>
              <a:rPr lang="en-US" dirty="0" smtClean="0"/>
              <a:t>We have been trying to codify this</a:t>
            </a:r>
            <a:r>
              <a:rPr lang="en-US" baseline="0" dirty="0" smtClean="0"/>
              <a:t> environment in a relatively compact definition statement…</a:t>
            </a:r>
            <a:endParaRPr lang="en-US" dirty="0"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9A6364-5BDB-4DBF-892A-AECE3D541CA9}"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…and here is our proposed definition, worked out between TRADOC and my staff. </a:t>
            </a:r>
          </a:p>
          <a:p>
            <a:endParaRPr lang="en-US" dirty="0" smtClean="0"/>
          </a:p>
          <a:p>
            <a:r>
              <a:rPr lang="en-US" dirty="0" smtClean="0"/>
              <a:t>You can see how the individual elements on the left link to specific portions of the definition.</a:t>
            </a:r>
          </a:p>
          <a:p>
            <a:endParaRPr lang="en-US" dirty="0" smtClean="0"/>
          </a:p>
          <a:p>
            <a:r>
              <a:rPr lang="en-US" dirty="0" smtClean="0"/>
              <a:t>At</a:t>
            </a:r>
            <a:r>
              <a:rPr lang="en-US" baseline="0" dirty="0" smtClean="0"/>
              <a:t> best, however, the definition is a guide, not a narrow, inflexible set of parameters; tremendous variation is possible within each of the elements.</a:t>
            </a:r>
          </a:p>
          <a:p>
            <a:endParaRPr lang="en-US" baseline="0" dirty="0" smtClean="0"/>
          </a:p>
          <a:p>
            <a:r>
              <a:rPr lang="en-US" baseline="0" dirty="0" smtClean="0"/>
              <a:t>I welcome your comments on this proposed definition.</a:t>
            </a:r>
          </a:p>
          <a:p>
            <a:endParaRPr lang="en-US" baseline="0" dirty="0" smtClean="0"/>
          </a:p>
          <a:p>
            <a:r>
              <a:rPr lang="en-US" baseline="0" dirty="0" smtClean="0"/>
              <a:t>Now, how do we go from this conceptual description to reality and apply the definition to the world insofar as we can project it over the next decade or two and apply our description…?</a:t>
            </a:r>
          </a:p>
          <a:p>
            <a:endParaRPr lang="en-US" baseline="0"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66282274-1668-4EAE-9651-4E4E0C25F833}" type="slidenum">
              <a:rPr lang="en-US" smtClean="0">
                <a:solidFill>
                  <a:prstClr val="black"/>
                </a:solidFill>
              </a:rPr>
              <a:pPr>
                <a:defRPr/>
              </a:pPr>
              <a:t>9</a:t>
            </a:fld>
            <a:endParaRPr lang="en-US" smtClean="0">
              <a:solidFill>
                <a:prstClr val="black"/>
              </a:solidFill>
            </a:endParaRPr>
          </a:p>
        </p:txBody>
      </p:sp>
      <p:sp>
        <p:nvSpPr>
          <p:cNvPr id="57347" name="Rectangle 2"/>
          <p:cNvSpPr>
            <a:spLocks noGrp="1" noRot="1" noChangeAspect="1" noChangeArrowheads="1" noTextEdit="1"/>
          </p:cNvSpPr>
          <p:nvPr>
            <p:ph type="sldImg"/>
          </p:nvPr>
        </p:nvSpPr>
        <p:spPr>
          <a:xfrm>
            <a:off x="1168400" y="697230"/>
            <a:ext cx="4673600" cy="3486150"/>
          </a:xfrm>
          <a:ln/>
        </p:spPr>
      </p:sp>
      <p:sp>
        <p:nvSpPr>
          <p:cNvPr id="57348" name="Rectangle 3"/>
          <p:cNvSpPr>
            <a:spLocks noGrp="1" noChangeArrowheads="1"/>
          </p:cNvSpPr>
          <p:nvPr>
            <p:ph type="body" idx="1"/>
          </p:nvPr>
        </p:nvSpPr>
        <p:spPr>
          <a:xfrm>
            <a:off x="701675" y="4416429"/>
            <a:ext cx="5607050" cy="4183063"/>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22E8EB-BD58-45C6-9A7D-A83454BA7C37}" type="datetime1">
              <a:rPr lang="en-US" smtClean="0">
                <a:solidFill>
                  <a:prstClr val="black">
                    <a:tint val="75000"/>
                  </a:prstClr>
                </a:solidFill>
              </a:rPr>
              <a:pPr/>
              <a:t>4/1/2014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EA40B7-A243-4CB7-8B59-E3508242EA69}" type="slidenum">
              <a:rPr lang="en-US" smtClean="0">
                <a:solidFill>
                  <a:prstClr val="white"/>
                </a:solidFill>
              </a:rPr>
              <a:pPr/>
              <a:t>‹#›</a:t>
            </a:fld>
            <a:endParaRPr lang="en-US">
              <a:solidFill>
                <a:prstClr val="white"/>
              </a:solidFill>
            </a:endParaRPr>
          </a:p>
        </p:txBody>
      </p:sp>
      <p:sp>
        <p:nvSpPr>
          <p:cNvPr id="7" name="Rectangle 2"/>
          <p:cNvSpPr txBox="1">
            <a:spLocks/>
          </p:cNvSpPr>
          <p:nvPr userDrawn="1"/>
        </p:nvSpPr>
        <p:spPr>
          <a:xfrm>
            <a:off x="457200" y="215898"/>
            <a:ext cx="8229600" cy="457200"/>
          </a:xfrm>
          <a:prstGeom prst="rect">
            <a:avLst/>
          </a:prstGeom>
          <a:noFill/>
          <a:ln>
            <a:noFill/>
          </a:ln>
        </p:spPr>
        <p:txBody>
          <a:bodyPr vert="horz" wrap="square" lIns="91440" tIns="45720" rIns="91440" bIns="45720" rtlCol="0" anchor="ctr" anchorCtr="1" compatLnSpc="1">
            <a:normAutofit fontScale="62500" lnSpcReduction="20000"/>
          </a:bodyPr>
          <a:lstStyle/>
          <a:p>
            <a:pPr algn="ctr" defTabSz="914400">
              <a:spcBef>
                <a:spcPct val="0"/>
              </a:spcBef>
              <a:defRPr/>
            </a:pPr>
            <a:r>
              <a:rPr lang="en-US" sz="4400" smtClean="0">
                <a:solidFill>
                  <a:prstClr val="black"/>
                </a:solidFill>
              </a:rPr>
              <a:t>Click to edit Master title style</a:t>
            </a:r>
            <a:endParaRPr lang="en-US" sz="4400">
              <a:solidFill>
                <a:prstClr val="black"/>
              </a:solidFill>
            </a:endParaRPr>
          </a:p>
        </p:txBody>
      </p:sp>
      <p:sp>
        <p:nvSpPr>
          <p:cNvPr id="8" name="Line 8"/>
          <p:cNvSpPr/>
          <p:nvPr userDrawn="1"/>
        </p:nvSpPr>
        <p:spPr>
          <a:xfrm>
            <a:off x="4572000" y="57150"/>
            <a:ext cx="0" cy="28575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6345">
            <a:solidFill>
              <a:srgbClr val="EAEAEA"/>
            </a:solidFill>
            <a:prstDash val="solid"/>
            <a:round/>
          </a:ln>
        </p:spPr>
        <p:txBody>
          <a:bodyPr vert="horz" wrap="square" lIns="91440" tIns="45720" rIns="91440" bIns="45720" anchor="t" anchorCtr="0" compatLnSpc="1"/>
          <a:lstStyle/>
          <a:p>
            <a:pPr algn="r" defTabSz="914400">
              <a:defRPr sz="1800" b="0" i="0" u="none" strike="noStrike" kern="0" cap="none" spc="0" baseline="0">
                <a:solidFill>
                  <a:srgbClr val="000000"/>
                </a:solidFill>
                <a:uFillTx/>
              </a:defRPr>
            </a:pPr>
            <a:endParaRPr lang="en-US" sz="1400" u="sng" kern="0">
              <a:solidFill>
                <a:srgbClr val="000000"/>
              </a:solidFill>
              <a:latin typeface="Arial"/>
            </a:endParaRPr>
          </a:p>
        </p:txBody>
      </p:sp>
      <p:sp>
        <p:nvSpPr>
          <p:cNvPr id="9" name="Text Box 28"/>
          <p:cNvSpPr txBox="1"/>
          <p:nvPr userDrawn="1"/>
        </p:nvSpPr>
        <p:spPr>
          <a:xfrm>
            <a:off x="2787648" y="-9528"/>
            <a:ext cx="2012951" cy="247646"/>
          </a:xfrm>
          <a:prstGeom prst="rect">
            <a:avLst/>
          </a:prstGeom>
          <a:noFill/>
          <a:ln>
            <a:noFill/>
          </a:ln>
        </p:spPr>
        <p:txBody>
          <a:bodyPr vert="horz" wrap="square" lIns="91440" tIns="45720" rIns="91440" bIns="45720" anchor="t" anchorCtr="0" compatLnSpc="1">
            <a:spAutoFit/>
          </a:bodyPr>
          <a:lstStyle/>
          <a:p>
            <a:pPr algn="r" defTabSz="914400">
              <a:defRPr sz="1800" b="0" i="0" u="none" strike="noStrike" kern="0" cap="none" spc="0" baseline="0">
                <a:solidFill>
                  <a:srgbClr val="000000"/>
                </a:solidFill>
                <a:uFillTx/>
              </a:defRPr>
            </a:pPr>
            <a:r>
              <a:rPr lang="en-US" sz="1000" b="1" kern="0">
                <a:solidFill>
                  <a:srgbClr val="00CC00"/>
                </a:solidFill>
                <a:latin typeface="Arial"/>
                <a:cs typeface="Arial" pitchFamily="34"/>
              </a:rPr>
              <a:t>UNCLASS/FOUO</a:t>
            </a:r>
          </a:p>
        </p:txBody>
      </p:sp>
      <p:grpSp>
        <p:nvGrpSpPr>
          <p:cNvPr id="10" name="Group 8"/>
          <p:cNvGrpSpPr/>
          <p:nvPr userDrawn="1"/>
        </p:nvGrpSpPr>
        <p:grpSpPr>
          <a:xfrm>
            <a:off x="0" y="644030"/>
            <a:ext cx="9144000" cy="136519"/>
            <a:chOff x="0" y="644030"/>
            <a:chExt cx="9144000" cy="136519"/>
          </a:xfrm>
        </p:grpSpPr>
        <p:sp>
          <p:nvSpPr>
            <p:cNvPr id="12" name="Rectangle 9"/>
            <p:cNvSpPr/>
            <p:nvPr/>
          </p:nvSpPr>
          <p:spPr>
            <a:xfrm>
              <a:off x="0" y="644030"/>
              <a:ext cx="9144000" cy="68259"/>
            </a:xfrm>
            <a:prstGeom prst="rect">
              <a:avLst/>
            </a:prstGeom>
            <a:solidFill>
              <a:srgbClr val="FFD521"/>
            </a:solidFill>
            <a:ln w="9528">
              <a:solidFill>
                <a:srgbClr val="000000"/>
              </a:solidFill>
              <a:prstDash val="solid"/>
              <a:miter/>
            </a:ln>
          </p:spPr>
          <p:txBody>
            <a:bodyPr vert="horz" wrap="none" lIns="91440" tIns="45720" rIns="91440" bIns="45720" anchor="ctr" anchorCtr="0" compatLnSpc="1"/>
            <a:lstStyle/>
            <a:p>
              <a:pPr defTabSz="914400">
                <a:defRPr sz="1800" b="0" i="0" u="none" strike="noStrike" kern="0" cap="none" spc="0" baseline="0">
                  <a:solidFill>
                    <a:srgbClr val="000000"/>
                  </a:solidFill>
                  <a:uFillTx/>
                </a:defRPr>
              </a:pPr>
              <a:endParaRPr lang="en-US" sz="2400" kern="0">
                <a:solidFill>
                  <a:srgbClr val="000000"/>
                </a:solidFill>
                <a:latin typeface="Times New Roman" pitchFamily="18"/>
              </a:endParaRPr>
            </a:p>
          </p:txBody>
        </p:sp>
        <p:sp>
          <p:nvSpPr>
            <p:cNvPr id="13" name="Rectangle 10"/>
            <p:cNvSpPr/>
            <p:nvPr/>
          </p:nvSpPr>
          <p:spPr>
            <a:xfrm>
              <a:off x="0" y="712290"/>
              <a:ext cx="9144000" cy="68259"/>
            </a:xfrm>
            <a:prstGeom prst="rect">
              <a:avLst/>
            </a:prstGeom>
            <a:solidFill>
              <a:srgbClr val="000000"/>
            </a:solidFill>
            <a:ln w="9528">
              <a:solidFill>
                <a:srgbClr val="000000"/>
              </a:solidFill>
              <a:prstDash val="solid"/>
              <a:miter/>
            </a:ln>
          </p:spPr>
          <p:txBody>
            <a:bodyPr vert="horz" wrap="none" lIns="91440" tIns="45720" rIns="91440" bIns="45720" anchor="ctr" anchorCtr="0" compatLnSpc="1"/>
            <a:lstStyle/>
            <a:p>
              <a:pPr defTabSz="914400">
                <a:defRPr sz="1800" b="0" i="0" u="none" strike="noStrike" kern="0" cap="none" spc="0" baseline="0">
                  <a:solidFill>
                    <a:srgbClr val="000000"/>
                  </a:solidFill>
                  <a:uFillTx/>
                </a:defRPr>
              </a:pPr>
              <a:endParaRPr lang="en-US" sz="2400" kern="0">
                <a:solidFill>
                  <a:srgbClr val="000000"/>
                </a:solidFill>
                <a:latin typeface="Times New Roman" pitchFamily="18"/>
              </a:endParaRPr>
            </a:p>
          </p:txBody>
        </p:sp>
      </p:grpSp>
      <p:sp>
        <p:nvSpPr>
          <p:cNvPr id="14" name="Rectangle 16"/>
          <p:cNvSpPr/>
          <p:nvPr userDrawn="1"/>
        </p:nvSpPr>
        <p:spPr>
          <a:xfrm>
            <a:off x="3062289" y="4764"/>
            <a:ext cx="6080129" cy="639759"/>
          </a:xfrm>
          <a:prstGeom prst="rect">
            <a:avLst/>
          </a:prstGeom>
          <a:solidFill>
            <a:srgbClr val="4D4D4D"/>
          </a:solidFill>
          <a:ln>
            <a:noFill/>
            <a:prstDash val="solid"/>
          </a:ln>
        </p:spPr>
        <p:txBody>
          <a:bodyPr vert="horz" wrap="none" lIns="86493" tIns="43251" rIns="86493" bIns="43251" anchor="ctr" anchorCtr="0" compatLnSpc="1"/>
          <a:lstStyle/>
          <a:p>
            <a:pPr algn="r" defTabSz="865186">
              <a:defRPr sz="1800" b="0" i="0" u="none" strike="noStrike" kern="0" cap="none" spc="0" baseline="0">
                <a:solidFill>
                  <a:srgbClr val="000000"/>
                </a:solidFill>
                <a:uFillTx/>
              </a:defRPr>
            </a:pPr>
            <a:endParaRPr lang="en-US" sz="1900" b="1" kern="0">
              <a:solidFill>
                <a:srgbClr val="000000"/>
              </a:solidFill>
              <a:latin typeface="Arial"/>
            </a:endParaRPr>
          </a:p>
        </p:txBody>
      </p:sp>
      <p:sp>
        <p:nvSpPr>
          <p:cNvPr id="16" name="Text Box 28"/>
          <p:cNvSpPr txBox="1"/>
          <p:nvPr userDrawn="1"/>
        </p:nvSpPr>
        <p:spPr>
          <a:xfrm>
            <a:off x="3386142" y="0"/>
            <a:ext cx="1490664" cy="244473"/>
          </a:xfrm>
          <a:prstGeom prst="rect">
            <a:avLst/>
          </a:prstGeom>
          <a:noFill/>
          <a:ln>
            <a:noFill/>
          </a:ln>
        </p:spPr>
        <p:txBody>
          <a:bodyPr vert="horz" wrap="square" lIns="91440" tIns="45720" rIns="91440" bIns="45720" anchor="t" anchorCtr="0" compatLnSpc="1">
            <a:spAutoFit/>
          </a:bodyPr>
          <a:lstStyle/>
          <a:p>
            <a:pPr algn="r" defTabSz="914400">
              <a:defRPr sz="1800" b="0" i="0" u="none" strike="noStrike" kern="0" cap="none" spc="0" baseline="0">
                <a:solidFill>
                  <a:srgbClr val="000000"/>
                </a:solidFill>
                <a:uFillTx/>
              </a:defRPr>
            </a:pPr>
            <a:endParaRPr lang="en-US" kern="0">
              <a:solidFill>
                <a:srgbClr val="000000"/>
              </a:solidFill>
            </a:endParaRPr>
          </a:p>
        </p:txBody>
      </p:sp>
      <p:pic>
        <p:nvPicPr>
          <p:cNvPr id="17" name="Picture 17" descr="P-300-Md-BOTG-Brand-Banner-Horz"/>
          <p:cNvPicPr>
            <a:picLocks noChangeAspect="1"/>
          </p:cNvPicPr>
          <p:nvPr userDrawn="1"/>
        </p:nvPicPr>
        <p:blipFill>
          <a:blip r:embed="rId2" cstate="print"/>
          <a:srcRect/>
          <a:stretch>
            <a:fillRect/>
          </a:stretch>
        </p:blipFill>
        <p:spPr>
          <a:xfrm>
            <a:off x="0" y="0"/>
            <a:ext cx="457200" cy="639759"/>
          </a:xfrm>
          <a:prstGeom prst="rect">
            <a:avLst/>
          </a:prstGeom>
          <a:noFill/>
          <a:ln>
            <a:noFill/>
          </a:ln>
        </p:spPr>
      </p:pic>
      <p:sp>
        <p:nvSpPr>
          <p:cNvPr id="18" name="Rectangle 18"/>
          <p:cNvSpPr/>
          <p:nvPr userDrawn="1"/>
        </p:nvSpPr>
        <p:spPr>
          <a:xfrm>
            <a:off x="454027" y="0"/>
            <a:ext cx="2670173" cy="639759"/>
          </a:xfrm>
          <a:prstGeom prst="rect">
            <a:avLst/>
          </a:prstGeom>
          <a:solidFill>
            <a:srgbClr val="000000"/>
          </a:solidFill>
          <a:ln>
            <a:noFill/>
            <a:prstDash val="solid"/>
          </a:ln>
        </p:spPr>
        <p:txBody>
          <a:bodyPr vert="horz" wrap="none" lIns="91430" tIns="45720" rIns="91430" bIns="45720" anchor="ctr" anchorCtr="0" compatLnSpc="1"/>
          <a:lstStyle/>
          <a:p>
            <a:pPr defTabSz="914400">
              <a:defRPr sz="1800" b="0" i="0" u="none" strike="noStrike" kern="0" cap="none" spc="0" baseline="0">
                <a:solidFill>
                  <a:srgbClr val="000000"/>
                </a:solidFill>
                <a:uFillTx/>
              </a:defRPr>
            </a:pPr>
            <a:r>
              <a:rPr lang="en-US" sz="1200" b="1" kern="0" dirty="0">
                <a:solidFill>
                  <a:srgbClr val="F6C700"/>
                </a:solidFill>
                <a:latin typeface="Arial"/>
              </a:rPr>
              <a:t>AMERICA’S ARMY:</a:t>
            </a:r>
          </a:p>
          <a:p>
            <a:pPr defTabSz="914400">
              <a:defRPr sz="1800" b="0" i="0" u="none" strike="noStrike" kern="0" cap="none" spc="0" baseline="0">
                <a:solidFill>
                  <a:srgbClr val="000000"/>
                </a:solidFill>
                <a:uFillTx/>
              </a:defRPr>
            </a:pPr>
            <a:r>
              <a:rPr lang="en-US" sz="1200" b="1" kern="0" dirty="0">
                <a:solidFill>
                  <a:srgbClr val="969696"/>
                </a:solidFill>
                <a:latin typeface="Arial"/>
              </a:rPr>
              <a:t>THE STRENGTH OF THE NATION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B3B35-CF87-42DE-B3E0-4751A8C32BA2}" type="datetime1">
              <a:rPr lang="en-US" smtClean="0">
                <a:solidFill>
                  <a:prstClr val="black">
                    <a:tint val="75000"/>
                  </a:prstClr>
                </a:solidFill>
              </a:rPr>
              <a:pPr/>
              <a:t>4/1/2014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EA40B7-A243-4CB7-8B59-E3508242EA69}"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C19C54-5325-41AA-9AC2-621D62A99672}" type="datetime1">
              <a:rPr lang="en-US" smtClean="0">
                <a:solidFill>
                  <a:prstClr val="black">
                    <a:tint val="75000"/>
                  </a:prstClr>
                </a:solidFill>
              </a:rPr>
              <a:pPr/>
              <a:t>4/1/2014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EA40B7-A243-4CB7-8B59-E3508242EA69}"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8CB10E-063D-42E3-BB1A-CD88ADA0A297}" type="datetime1">
              <a:rPr lang="en-US" smtClean="0">
                <a:solidFill>
                  <a:prstClr val="black">
                    <a:tint val="75000"/>
                  </a:prstClr>
                </a:solidFill>
              </a:rPr>
              <a:pPr/>
              <a:t>4/1/2014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EA40B7-A243-4CB7-8B59-E3508242EA69}"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D8E56B-E394-4A67-8B26-A47E5B71E074}" type="datetime1">
              <a:rPr lang="en-US" smtClean="0">
                <a:solidFill>
                  <a:prstClr val="black">
                    <a:tint val="75000"/>
                  </a:prstClr>
                </a:solidFill>
              </a:rPr>
              <a:pPr/>
              <a:t>4/1/2014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EA40B7-A243-4CB7-8B59-E3508242EA69}"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3CEBDC-99E2-4C57-A5C7-BBCD7C62F267}" type="datetime1">
              <a:rPr lang="en-US" smtClean="0">
                <a:solidFill>
                  <a:prstClr val="black">
                    <a:tint val="75000"/>
                  </a:prstClr>
                </a:solidFill>
              </a:rPr>
              <a:pPr/>
              <a:t>4/1/2014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EA40B7-A243-4CB7-8B59-E3508242EA69}"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9650A-01CD-4E96-B7E5-7C424E474CCE}" type="datetime1">
              <a:rPr lang="en-US" smtClean="0">
                <a:solidFill>
                  <a:prstClr val="black">
                    <a:tint val="75000"/>
                  </a:prstClr>
                </a:solidFill>
              </a:rPr>
              <a:pPr/>
              <a:t>4/1/2014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EA40B7-A243-4CB7-8B59-E3508242EA69}"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F12EF-1D25-42E1-A236-0E849DA42BCD}" type="datetime1">
              <a:rPr lang="en-US" smtClean="0">
                <a:solidFill>
                  <a:prstClr val="black">
                    <a:tint val="75000"/>
                  </a:prstClr>
                </a:solidFill>
              </a:rPr>
              <a:pPr/>
              <a:t>4/1/2014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EA40B7-A243-4CB7-8B59-E3508242EA69}"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2CA7C-FACA-4C51-91C9-57CF3ED3992E}" type="datetime1">
              <a:rPr lang="en-US" smtClean="0">
                <a:solidFill>
                  <a:prstClr val="black">
                    <a:tint val="75000"/>
                  </a:prstClr>
                </a:solidFill>
              </a:rPr>
              <a:pPr/>
              <a:t>4/1/2014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EA40B7-A243-4CB7-8B59-E3508242EA69}"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6E698-4909-4725-9431-DF9BFBDDAE05}" type="datetime1">
              <a:rPr lang="en-US" smtClean="0">
                <a:solidFill>
                  <a:prstClr val="black">
                    <a:tint val="75000"/>
                  </a:prstClr>
                </a:solidFill>
              </a:rPr>
              <a:pPr/>
              <a:t>4/1/2014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EA40B7-A243-4CB7-8B59-E3508242EA69}"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31C173-7CD8-4871-9D6F-5FE077B18B92}" type="datetime1">
              <a:rPr lang="en-US" smtClean="0">
                <a:solidFill>
                  <a:prstClr val="black">
                    <a:tint val="75000"/>
                  </a:prstClr>
                </a:solidFill>
              </a:rPr>
              <a:pPr/>
              <a:t>4/1/2014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EA40B7-A243-4CB7-8B59-E3508242EA69}"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7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43112" y="1"/>
            <a:ext cx="4900888" cy="629258"/>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67339" y="1036673"/>
            <a:ext cx="8991605" cy="5385395"/>
          </a:xfrm>
        </p:spPr>
        <p:txBody>
          <a:bodyPr/>
          <a:lstStyle>
            <a:lvl1pPr>
              <a:defRPr b="0"/>
            </a:lvl1pPr>
            <a:lvl2pPr>
              <a:defRPr sz="2300"/>
            </a:lvl2pPr>
            <a:lvl3pPr>
              <a:defRPr sz="1900"/>
            </a:lvl3pPr>
            <a:lvl4pPr>
              <a:defRPr sz="1700"/>
            </a:lvl4pPr>
            <a:lvl5pPr>
              <a:defRPr sz="1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43112" y="4"/>
            <a:ext cx="4900888" cy="629258"/>
          </a:xfrm>
        </p:spPr>
        <p:txBody>
          <a:bodyPr/>
          <a:lstStyle>
            <a:lvl1pPr>
              <a:defRPr sz="2300">
                <a:latin typeface="+mj-lt"/>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7362" y="1036696"/>
            <a:ext cx="8991605" cy="5385395"/>
          </a:xfrm>
        </p:spPr>
        <p:txBody>
          <a:bodyPr/>
          <a:lstStyle>
            <a:lvl1pPr>
              <a:spcBef>
                <a:spcPts val="568"/>
              </a:spcBef>
              <a:defRPr b="0"/>
            </a:lvl1pPr>
            <a:lvl2pPr>
              <a:spcBef>
                <a:spcPts val="568"/>
              </a:spcBef>
              <a:defRPr sz="2300"/>
            </a:lvl2pPr>
            <a:lvl3pPr>
              <a:spcBef>
                <a:spcPts val="568"/>
              </a:spcBef>
              <a:defRPr sz="1900"/>
            </a:lvl3pPr>
            <a:lvl4pPr>
              <a:spcBef>
                <a:spcPts val="568"/>
              </a:spcBef>
              <a:defRPr sz="1700"/>
            </a:lvl4pPr>
            <a:lvl5pPr>
              <a:spcBef>
                <a:spcPts val="568"/>
              </a:spcBef>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0"/>
          </p:nvPr>
        </p:nvSpPr>
        <p:spPr>
          <a:xfrm>
            <a:off x="0" y="6264864"/>
            <a:ext cx="9144000" cy="593159"/>
          </a:xfrm>
          <a:solidFill>
            <a:schemeClr val="tx1"/>
          </a:solidFill>
        </p:spPr>
        <p:txBody>
          <a:bodyPr anchor="ctr" anchorCtr="0">
            <a:normAutofit/>
          </a:bodyPr>
          <a:lstStyle>
            <a:lvl1pPr algn="ctr">
              <a:buNone/>
              <a:defRPr sz="2300" i="1">
                <a:solidFill>
                  <a:schemeClr val="bg1"/>
                </a:solidFill>
                <a:latin typeface="+mj-lt"/>
                <a:cs typeface="Arial" pitchFamily="34" charset="0"/>
              </a:defRPr>
            </a:lvl1pPr>
          </a:lstStyle>
          <a:p>
            <a:pPr lvl="0"/>
            <a:r>
              <a:rPr lang="en-US" dirty="0"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banner">
    <p:spTree>
      <p:nvGrpSpPr>
        <p:cNvPr id="1" name=""/>
        <p:cNvGrpSpPr/>
        <p:nvPr/>
      </p:nvGrpSpPr>
      <p:grpSpPr>
        <a:xfrm>
          <a:off x="0" y="0"/>
          <a:ext cx="0" cy="0"/>
          <a:chOff x="0" y="0"/>
          <a:chExt cx="0" cy="0"/>
        </a:xfrm>
      </p:grpSpPr>
      <p:sp>
        <p:nvSpPr>
          <p:cNvPr id="2" name="Title 1"/>
          <p:cNvSpPr>
            <a:spLocks noGrp="1"/>
          </p:cNvSpPr>
          <p:nvPr>
            <p:ph type="title"/>
          </p:nvPr>
        </p:nvSpPr>
        <p:spPr>
          <a:xfrm>
            <a:off x="4243112" y="4"/>
            <a:ext cx="4900888" cy="629258"/>
          </a:xfrm>
          <a:prstGeom prst="rect">
            <a:avLst/>
          </a:prstGeom>
        </p:spPr>
        <p:txBody>
          <a:bodyPr lIns="86292" tIns="43145" rIns="86292" bIns="43145" anchor="ctr" anchorCtr="0"/>
          <a:lstStyle>
            <a:lvl1pPr>
              <a:defRPr sz="2300" i="1">
                <a:solidFill>
                  <a:schemeClr val="bg1"/>
                </a:solidFill>
                <a:latin typeface="Calibri" pitchFamily="34" charset="0"/>
                <a:cs typeface="Arial"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0" y="6264867"/>
            <a:ext cx="9144000" cy="593159"/>
          </a:xfrm>
          <a:prstGeom prst="rect">
            <a:avLst/>
          </a:prstGeom>
          <a:solidFill>
            <a:schemeClr val="tx1"/>
          </a:solidFill>
        </p:spPr>
        <p:txBody>
          <a:bodyPr lIns="86292" tIns="43145" rIns="86292" bIns="43145" anchor="ctr" anchorCtr="0">
            <a:normAutofit/>
          </a:bodyPr>
          <a:lstStyle>
            <a:lvl1pPr algn="ctr">
              <a:buNone/>
              <a:defRPr sz="2300" i="1">
                <a:solidFill>
                  <a:schemeClr val="bg1"/>
                </a:solidFill>
                <a:latin typeface="+mn-lt"/>
                <a:cs typeface="Arial" pitchFamily="34" charset="0"/>
              </a:defRPr>
            </a:lvl1pPr>
          </a:lstStyle>
          <a:p>
            <a:pPr lvl="0"/>
            <a:r>
              <a:rPr lang="en-US" dirty="0"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Headline Only">
    <p:spTree>
      <p:nvGrpSpPr>
        <p:cNvPr id="1" name=""/>
        <p:cNvGrpSpPr/>
        <p:nvPr/>
      </p:nvGrpSpPr>
      <p:grpSpPr>
        <a:xfrm>
          <a:off x="0" y="0"/>
          <a:ext cx="0" cy="0"/>
          <a:chOff x="0" y="0"/>
          <a:chExt cx="0" cy="0"/>
        </a:xfrm>
      </p:grpSpPr>
      <p:sp>
        <p:nvSpPr>
          <p:cNvPr id="5" name="Title 4"/>
          <p:cNvSpPr>
            <a:spLocks noGrp="1" noChangeArrowheads="1"/>
          </p:cNvSpPr>
          <p:nvPr>
            <p:ph type="title"/>
          </p:nvPr>
        </p:nvSpPr>
        <p:spPr bwMode="auto">
          <a:xfrm>
            <a:off x="914400" y="0"/>
            <a:ext cx="8229600" cy="914400"/>
          </a:xfrm>
          <a:prstGeom prst="rect">
            <a:avLst/>
          </a:prstGeom>
          <a:noFill/>
          <a:ln w="9525">
            <a:noFill/>
            <a:miter lim="800000"/>
            <a:headEnd/>
            <a:tailEnd/>
          </a:ln>
        </p:spPr>
        <p:txBody>
          <a:bodyPr/>
          <a:lstStyle/>
          <a:p>
            <a:pPr lvl="0"/>
            <a:r>
              <a:rPr lang="en-US" smtClean="0"/>
              <a:t>Click to edit Master title style</a:t>
            </a:r>
            <a:endParaRPr lang="en-US" dirty="0" smtClean="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banner">
    <p:spTree>
      <p:nvGrpSpPr>
        <p:cNvPr id="1" name=""/>
        <p:cNvGrpSpPr/>
        <p:nvPr/>
      </p:nvGrpSpPr>
      <p:grpSpPr>
        <a:xfrm>
          <a:off x="0" y="0"/>
          <a:ext cx="0" cy="0"/>
          <a:chOff x="0" y="0"/>
          <a:chExt cx="0" cy="0"/>
        </a:xfrm>
      </p:grpSpPr>
      <p:sp>
        <p:nvSpPr>
          <p:cNvPr id="2" name="Title 1"/>
          <p:cNvSpPr>
            <a:spLocks noGrp="1"/>
          </p:cNvSpPr>
          <p:nvPr>
            <p:ph type="title"/>
          </p:nvPr>
        </p:nvSpPr>
        <p:spPr>
          <a:xfrm>
            <a:off x="4243112" y="4"/>
            <a:ext cx="4900888" cy="629258"/>
          </a:xfrm>
          <a:prstGeom prst="rect">
            <a:avLst/>
          </a:prstGeom>
        </p:spPr>
        <p:txBody>
          <a:bodyPr lIns="86292" tIns="43145" rIns="86292" bIns="43145" anchor="ctr" anchorCtr="0"/>
          <a:lstStyle>
            <a:lvl1pPr>
              <a:defRPr sz="2300" i="1">
                <a:solidFill>
                  <a:schemeClr val="bg1"/>
                </a:solidFill>
                <a:latin typeface="Calibri" pitchFamily="34" charset="0"/>
                <a:cs typeface="Arial"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0" y="6264867"/>
            <a:ext cx="9144000" cy="593159"/>
          </a:xfrm>
          <a:prstGeom prst="rect">
            <a:avLst/>
          </a:prstGeom>
          <a:solidFill>
            <a:schemeClr val="tx1"/>
          </a:solidFill>
        </p:spPr>
        <p:txBody>
          <a:bodyPr lIns="86292" tIns="43145" rIns="86292" bIns="43145" anchor="ctr" anchorCtr="0">
            <a:normAutofit/>
          </a:bodyPr>
          <a:lstStyle>
            <a:lvl1pPr algn="ctr">
              <a:buNone/>
              <a:defRPr sz="2300" i="1">
                <a:solidFill>
                  <a:schemeClr val="bg1"/>
                </a:solidFill>
                <a:latin typeface="+mn-lt"/>
                <a:cs typeface="Arial" pitchFamily="34" charset="0"/>
              </a:defRPr>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B122E8EB-BD58-45C6-9A7D-A83454BA7C37}" type="datetime1">
              <a:rPr lang="en-US" smtClean="0">
                <a:solidFill>
                  <a:prstClr val="black">
                    <a:tint val="75000"/>
                  </a:prstClr>
                </a:solidFill>
              </a:rPr>
              <a:pPr/>
              <a:t>4/1/2014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53EA40B7-A243-4CB7-8B59-E3508242EA69}" type="slidenum">
              <a:rPr lang="en-US" smtClean="0">
                <a:solidFill>
                  <a:prstClr val="white"/>
                </a:solidFill>
              </a:rPr>
              <a:pPr/>
              <a:t>‹#›</a:t>
            </a:fld>
            <a:endParaRPr lang="en-US">
              <a:solidFill>
                <a:prstClr val="white"/>
              </a:solidFill>
            </a:endParaRPr>
          </a:p>
        </p:txBody>
      </p:sp>
      <p:sp>
        <p:nvSpPr>
          <p:cNvPr id="7" name="Rectangle 2"/>
          <p:cNvSpPr txBox="1">
            <a:spLocks/>
          </p:cNvSpPr>
          <p:nvPr userDrawn="1"/>
        </p:nvSpPr>
        <p:spPr>
          <a:xfrm>
            <a:off x="457200" y="215898"/>
            <a:ext cx="8229600" cy="457200"/>
          </a:xfrm>
          <a:prstGeom prst="rect">
            <a:avLst/>
          </a:prstGeom>
          <a:noFill/>
          <a:ln>
            <a:noFill/>
          </a:ln>
        </p:spPr>
        <p:txBody>
          <a:bodyPr vert="horz" wrap="square" lIns="91440" tIns="45720" rIns="91440" bIns="45720" rtlCol="0" anchor="ctr" anchorCtr="1" compatLnSpc="1">
            <a:normAutofit fontScale="62500" lnSpcReduction="20000"/>
          </a:bodyPr>
          <a:lstStyle/>
          <a:p>
            <a:pPr algn="ctr">
              <a:spcBef>
                <a:spcPct val="0"/>
              </a:spcBef>
              <a:defRPr/>
            </a:pPr>
            <a:r>
              <a:rPr lang="en-US" sz="4400" smtClean="0">
                <a:solidFill>
                  <a:prstClr val="black"/>
                </a:solidFill>
              </a:rPr>
              <a:t>Click to edit Master title style</a:t>
            </a:r>
            <a:endParaRPr lang="en-US" sz="4400">
              <a:solidFill>
                <a:prstClr val="black"/>
              </a:solidFill>
            </a:endParaRPr>
          </a:p>
        </p:txBody>
      </p:sp>
      <p:sp>
        <p:nvSpPr>
          <p:cNvPr id="8" name="Line 8"/>
          <p:cNvSpPr/>
          <p:nvPr userDrawn="1"/>
        </p:nvSpPr>
        <p:spPr>
          <a:xfrm>
            <a:off x="4572000" y="57150"/>
            <a:ext cx="0" cy="28575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6345">
            <a:solidFill>
              <a:srgbClr val="EAEAEA"/>
            </a:solidFill>
            <a:prstDash val="solid"/>
            <a:round/>
          </a:ln>
        </p:spPr>
        <p:txBody>
          <a:bodyPr vert="horz" wrap="square" lIns="91440" tIns="45720" rIns="91440" bIns="45720" anchor="t" anchorCtr="0" compatLnSpc="1"/>
          <a:lstStyle/>
          <a:p>
            <a:pPr algn="r">
              <a:defRPr sz="1800" b="0" i="0" u="none" strike="noStrike" kern="0" cap="none" spc="0" baseline="0">
                <a:solidFill>
                  <a:srgbClr val="000000"/>
                </a:solidFill>
                <a:uFillTx/>
              </a:defRPr>
            </a:pPr>
            <a:endParaRPr lang="en-US" sz="1400" u="sng">
              <a:solidFill>
                <a:srgbClr val="000000"/>
              </a:solidFill>
              <a:latin typeface="Arial"/>
            </a:endParaRPr>
          </a:p>
        </p:txBody>
      </p:sp>
      <p:sp>
        <p:nvSpPr>
          <p:cNvPr id="9" name="Text Box 28"/>
          <p:cNvSpPr txBox="1"/>
          <p:nvPr userDrawn="1"/>
        </p:nvSpPr>
        <p:spPr>
          <a:xfrm>
            <a:off x="2787648" y="-9528"/>
            <a:ext cx="2012951" cy="247646"/>
          </a:xfrm>
          <a:prstGeom prst="rect">
            <a:avLst/>
          </a:prstGeom>
          <a:noFill/>
          <a:ln>
            <a:noFill/>
          </a:ln>
        </p:spPr>
        <p:txBody>
          <a:bodyPr vert="horz" wrap="square" lIns="91440" tIns="45720" rIns="91440" bIns="45720" anchor="t" anchorCtr="0" compatLnSpc="1">
            <a:spAutoFit/>
          </a:bodyPr>
          <a:lstStyle/>
          <a:p>
            <a:pPr algn="r">
              <a:defRPr sz="1800" b="0" i="0" u="none" strike="noStrike" kern="0" cap="none" spc="0" baseline="0">
                <a:solidFill>
                  <a:srgbClr val="000000"/>
                </a:solidFill>
                <a:uFillTx/>
              </a:defRPr>
            </a:pPr>
            <a:r>
              <a:rPr lang="en-US" sz="1000" b="1">
                <a:solidFill>
                  <a:srgbClr val="00CC00"/>
                </a:solidFill>
                <a:latin typeface="Arial"/>
                <a:cs typeface="Arial" pitchFamily="34"/>
              </a:rPr>
              <a:t>UNCLASS/FOUO</a:t>
            </a:r>
          </a:p>
        </p:txBody>
      </p:sp>
      <p:grpSp>
        <p:nvGrpSpPr>
          <p:cNvPr id="10" name="Group 8"/>
          <p:cNvGrpSpPr/>
          <p:nvPr userDrawn="1"/>
        </p:nvGrpSpPr>
        <p:grpSpPr>
          <a:xfrm>
            <a:off x="0" y="644030"/>
            <a:ext cx="9144000" cy="136519"/>
            <a:chOff x="0" y="644030"/>
            <a:chExt cx="9144000" cy="136519"/>
          </a:xfrm>
        </p:grpSpPr>
        <p:sp>
          <p:nvSpPr>
            <p:cNvPr id="12" name="Rectangle 9"/>
            <p:cNvSpPr/>
            <p:nvPr/>
          </p:nvSpPr>
          <p:spPr>
            <a:xfrm>
              <a:off x="0" y="644030"/>
              <a:ext cx="9144000" cy="68259"/>
            </a:xfrm>
            <a:prstGeom prst="rect">
              <a:avLst/>
            </a:prstGeom>
            <a:solidFill>
              <a:srgbClr val="FFD521"/>
            </a:solidFill>
            <a:ln w="9528">
              <a:solidFill>
                <a:srgbClr val="000000"/>
              </a:solidFill>
              <a:prstDash val="solid"/>
              <a:miter/>
            </a:ln>
          </p:spPr>
          <p:txBody>
            <a:bodyPr vert="horz" wrap="none" lIns="91440" tIns="45720" rIns="91440" bIns="45720" anchor="ctr" anchorCtr="0" compatLnSpc="1"/>
            <a:lstStyle/>
            <a:p>
              <a:pPr>
                <a:defRPr sz="1800" b="0" i="0" u="none" strike="noStrike" kern="0" cap="none" spc="0" baseline="0">
                  <a:solidFill>
                    <a:srgbClr val="000000"/>
                  </a:solidFill>
                  <a:uFillTx/>
                </a:defRPr>
              </a:pPr>
              <a:endParaRPr lang="en-US" sz="2400">
                <a:solidFill>
                  <a:srgbClr val="000000"/>
                </a:solidFill>
                <a:latin typeface="Times New Roman" pitchFamily="18"/>
              </a:endParaRPr>
            </a:p>
          </p:txBody>
        </p:sp>
        <p:sp>
          <p:nvSpPr>
            <p:cNvPr id="13" name="Rectangle 10"/>
            <p:cNvSpPr/>
            <p:nvPr/>
          </p:nvSpPr>
          <p:spPr>
            <a:xfrm>
              <a:off x="0" y="712290"/>
              <a:ext cx="9144000" cy="68259"/>
            </a:xfrm>
            <a:prstGeom prst="rect">
              <a:avLst/>
            </a:prstGeom>
            <a:solidFill>
              <a:srgbClr val="000000"/>
            </a:solidFill>
            <a:ln w="9528">
              <a:solidFill>
                <a:srgbClr val="000000"/>
              </a:solidFill>
              <a:prstDash val="solid"/>
              <a:miter/>
            </a:ln>
          </p:spPr>
          <p:txBody>
            <a:bodyPr vert="horz" wrap="none" lIns="91440" tIns="45720" rIns="91440" bIns="45720" anchor="ctr" anchorCtr="0" compatLnSpc="1"/>
            <a:lstStyle/>
            <a:p>
              <a:pPr>
                <a:defRPr sz="1800" b="0" i="0" u="none" strike="noStrike" kern="0" cap="none" spc="0" baseline="0">
                  <a:solidFill>
                    <a:srgbClr val="000000"/>
                  </a:solidFill>
                  <a:uFillTx/>
                </a:defRPr>
              </a:pPr>
              <a:endParaRPr lang="en-US" sz="2400">
                <a:solidFill>
                  <a:srgbClr val="000000"/>
                </a:solidFill>
                <a:latin typeface="Times New Roman" pitchFamily="18"/>
              </a:endParaRPr>
            </a:p>
          </p:txBody>
        </p:sp>
      </p:grpSp>
      <p:sp>
        <p:nvSpPr>
          <p:cNvPr id="14" name="Rectangle 16"/>
          <p:cNvSpPr/>
          <p:nvPr userDrawn="1"/>
        </p:nvSpPr>
        <p:spPr>
          <a:xfrm>
            <a:off x="3062289" y="4764"/>
            <a:ext cx="6080129" cy="639759"/>
          </a:xfrm>
          <a:prstGeom prst="rect">
            <a:avLst/>
          </a:prstGeom>
          <a:solidFill>
            <a:srgbClr val="4D4D4D"/>
          </a:solidFill>
          <a:ln>
            <a:noFill/>
            <a:prstDash val="solid"/>
          </a:ln>
        </p:spPr>
        <p:txBody>
          <a:bodyPr vert="horz" wrap="none" lIns="86493" tIns="43251" rIns="86493" bIns="43251" anchor="ctr" anchorCtr="0" compatLnSpc="1"/>
          <a:lstStyle/>
          <a:p>
            <a:pPr algn="r" defTabSz="865186">
              <a:defRPr sz="1800" b="0" i="0" u="none" strike="noStrike" kern="0" cap="none" spc="0" baseline="0">
                <a:solidFill>
                  <a:srgbClr val="000000"/>
                </a:solidFill>
                <a:uFillTx/>
              </a:defRPr>
            </a:pPr>
            <a:endParaRPr lang="en-US" sz="1900" b="1">
              <a:solidFill>
                <a:srgbClr val="000000"/>
              </a:solidFill>
              <a:latin typeface="Arial"/>
            </a:endParaRPr>
          </a:p>
        </p:txBody>
      </p:sp>
      <p:sp>
        <p:nvSpPr>
          <p:cNvPr id="16" name="Text Box 28"/>
          <p:cNvSpPr txBox="1"/>
          <p:nvPr userDrawn="1"/>
        </p:nvSpPr>
        <p:spPr>
          <a:xfrm>
            <a:off x="3386142" y="0"/>
            <a:ext cx="1490664" cy="244473"/>
          </a:xfrm>
          <a:prstGeom prst="rect">
            <a:avLst/>
          </a:prstGeom>
          <a:noFill/>
          <a:ln>
            <a:noFill/>
          </a:ln>
        </p:spPr>
        <p:txBody>
          <a:bodyPr vert="horz" wrap="square" lIns="91440" tIns="45720" rIns="91440" bIns="45720" anchor="t" anchorCtr="0" compatLnSpc="1">
            <a:spAutoFit/>
          </a:bodyPr>
          <a:lstStyle/>
          <a:p>
            <a:pPr algn="r">
              <a:defRPr sz="1800" b="0" i="0" u="none" strike="noStrike" kern="0" cap="none" spc="0" baseline="0">
                <a:solidFill>
                  <a:srgbClr val="000000"/>
                </a:solidFill>
                <a:uFillTx/>
              </a:defRPr>
            </a:pPr>
            <a:endParaRPr lang="en-US" kern="0">
              <a:solidFill>
                <a:srgbClr val="000000"/>
              </a:solidFill>
            </a:endParaRPr>
          </a:p>
        </p:txBody>
      </p:sp>
      <p:pic>
        <p:nvPicPr>
          <p:cNvPr id="17" name="Picture 17" descr="P-300-Md-BOTG-Brand-Banner-Horz"/>
          <p:cNvPicPr>
            <a:picLocks noChangeAspect="1"/>
          </p:cNvPicPr>
          <p:nvPr userDrawn="1"/>
        </p:nvPicPr>
        <p:blipFill>
          <a:blip r:embed="rId2" cstate="print"/>
          <a:srcRect/>
          <a:stretch>
            <a:fillRect/>
          </a:stretch>
        </p:blipFill>
        <p:spPr>
          <a:xfrm>
            <a:off x="0" y="0"/>
            <a:ext cx="457200" cy="639759"/>
          </a:xfrm>
          <a:prstGeom prst="rect">
            <a:avLst/>
          </a:prstGeom>
          <a:noFill/>
          <a:ln>
            <a:noFill/>
          </a:ln>
        </p:spPr>
      </p:pic>
      <p:sp>
        <p:nvSpPr>
          <p:cNvPr id="18" name="Rectangle 18"/>
          <p:cNvSpPr/>
          <p:nvPr userDrawn="1"/>
        </p:nvSpPr>
        <p:spPr>
          <a:xfrm>
            <a:off x="454027" y="0"/>
            <a:ext cx="2670173" cy="639759"/>
          </a:xfrm>
          <a:prstGeom prst="rect">
            <a:avLst/>
          </a:prstGeom>
          <a:solidFill>
            <a:srgbClr val="000000"/>
          </a:solidFill>
          <a:ln>
            <a:noFill/>
            <a:prstDash val="solid"/>
          </a:ln>
        </p:spPr>
        <p:txBody>
          <a:bodyPr vert="horz" wrap="none" lIns="91430" tIns="45720" rIns="91430" bIns="45720" anchor="ctr" anchorCtr="0" compatLnSpc="1"/>
          <a:lstStyle/>
          <a:p>
            <a:pPr>
              <a:defRPr sz="1800" b="0" i="0" u="none" strike="noStrike" kern="0" cap="none" spc="0" baseline="0">
                <a:solidFill>
                  <a:srgbClr val="000000"/>
                </a:solidFill>
                <a:uFillTx/>
              </a:defRPr>
            </a:pPr>
            <a:r>
              <a:rPr lang="en-US" sz="1200" b="1" dirty="0">
                <a:solidFill>
                  <a:srgbClr val="F6C700"/>
                </a:solidFill>
                <a:latin typeface="Arial"/>
              </a:rPr>
              <a:t>AMERICA’S ARMY:</a:t>
            </a:r>
          </a:p>
          <a:p>
            <a:pPr>
              <a:defRPr sz="1800" b="0" i="0" u="none" strike="noStrike" kern="0" cap="none" spc="0" baseline="0">
                <a:solidFill>
                  <a:srgbClr val="000000"/>
                </a:solidFill>
                <a:uFillTx/>
              </a:defRPr>
            </a:pPr>
            <a:r>
              <a:rPr lang="en-US" sz="1200" b="1" dirty="0">
                <a:solidFill>
                  <a:srgbClr val="969696"/>
                </a:solidFill>
                <a:latin typeface="Arial"/>
              </a:rPr>
              <a:t>THE STRENGTH OF THE NATION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banner">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content">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Text, and Conten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eadline Only">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image" Target="../media/image1.jpeg"/><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A49C4-6CD8-45FC-8CD7-088B402AE1D4}" type="datetimeFigureOut">
              <a:rPr lang="en-US" smtClean="0"/>
              <a:pPr/>
              <a:t>4/1/2014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D7328-DD88-487E-AF48-F8D3531AA1E3}" type="slidenum">
              <a:rPr lang="en-US" smtClean="0"/>
              <a:pPr/>
              <a:t>‹#›</a:t>
            </a:fld>
            <a:endParaRPr lang="en-US"/>
          </a:p>
        </p:txBody>
      </p:sp>
      <p:sp>
        <p:nvSpPr>
          <p:cNvPr id="7" name="Rectangle 2"/>
          <p:cNvSpPr txBox="1">
            <a:spLocks/>
          </p:cNvSpPr>
          <p:nvPr userDrawn="1"/>
        </p:nvSpPr>
        <p:spPr>
          <a:xfrm>
            <a:off x="457200" y="215898"/>
            <a:ext cx="8229600" cy="457200"/>
          </a:xfrm>
          <a:prstGeom prst="rect">
            <a:avLst/>
          </a:prstGeom>
          <a:noFill/>
          <a:ln>
            <a:noFill/>
          </a:ln>
        </p:spPr>
        <p:txBody>
          <a:bodyPr vert="horz" wrap="square" lIns="91440" tIns="45720" rIns="91440" bIns="45720" rtlCol="0" anchor="ctr" anchorCtr="1" compatLnSpc="1">
            <a:normAutofit fontScale="62500" lnSpcReduction="20000"/>
          </a:bodyPr>
          <a:lstStyle/>
          <a:p>
            <a:pPr algn="ctr">
              <a:spcBef>
                <a:spcPct val="0"/>
              </a:spcBef>
              <a:defRPr/>
            </a:pPr>
            <a:r>
              <a:rPr lang="en-US" sz="4400" smtClean="0">
                <a:solidFill>
                  <a:prstClr val="black"/>
                </a:solidFill>
              </a:rPr>
              <a:t>Click to edit Master title style</a:t>
            </a:r>
            <a:endParaRPr lang="en-US" sz="4400">
              <a:solidFill>
                <a:prstClr val="black"/>
              </a:solidFill>
            </a:endParaRPr>
          </a:p>
        </p:txBody>
      </p:sp>
      <p:sp>
        <p:nvSpPr>
          <p:cNvPr id="8" name="Line 8"/>
          <p:cNvSpPr/>
          <p:nvPr userDrawn="1"/>
        </p:nvSpPr>
        <p:spPr>
          <a:xfrm>
            <a:off x="4572000" y="57150"/>
            <a:ext cx="0" cy="28575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6345">
            <a:solidFill>
              <a:srgbClr val="EAEAEA"/>
            </a:solidFill>
            <a:prstDash val="solid"/>
            <a:round/>
          </a:ln>
        </p:spPr>
        <p:txBody>
          <a:bodyPr vert="horz" wrap="square" lIns="91440" tIns="45720" rIns="91440" bIns="45720" anchor="t" anchorCtr="0" compatLnSpc="1"/>
          <a:lstStyle/>
          <a:p>
            <a:pPr algn="r">
              <a:defRPr sz="1800" b="0" i="0" u="none" strike="noStrike" kern="0" cap="none" spc="0" baseline="0">
                <a:solidFill>
                  <a:srgbClr val="000000"/>
                </a:solidFill>
                <a:uFillTx/>
              </a:defRPr>
            </a:pPr>
            <a:endParaRPr lang="en-US" sz="1400" u="sng">
              <a:solidFill>
                <a:srgbClr val="000000"/>
              </a:solidFill>
              <a:latin typeface="Arial"/>
            </a:endParaRPr>
          </a:p>
        </p:txBody>
      </p:sp>
      <p:sp>
        <p:nvSpPr>
          <p:cNvPr id="9" name="Text Box 28"/>
          <p:cNvSpPr txBox="1"/>
          <p:nvPr userDrawn="1"/>
        </p:nvSpPr>
        <p:spPr>
          <a:xfrm>
            <a:off x="2787648" y="-9528"/>
            <a:ext cx="2012951" cy="247646"/>
          </a:xfrm>
          <a:prstGeom prst="rect">
            <a:avLst/>
          </a:prstGeom>
          <a:noFill/>
          <a:ln>
            <a:noFill/>
          </a:ln>
        </p:spPr>
        <p:txBody>
          <a:bodyPr vert="horz" wrap="square" lIns="91440" tIns="45720" rIns="91440" bIns="45720" anchor="t" anchorCtr="0" compatLnSpc="1">
            <a:spAutoFit/>
          </a:bodyPr>
          <a:lstStyle/>
          <a:p>
            <a:pPr algn="r">
              <a:defRPr sz="1800" b="0" i="0" u="none" strike="noStrike" kern="0" cap="none" spc="0" baseline="0">
                <a:solidFill>
                  <a:srgbClr val="000000"/>
                </a:solidFill>
                <a:uFillTx/>
              </a:defRPr>
            </a:pPr>
            <a:r>
              <a:rPr lang="en-US" sz="1000" b="1">
                <a:solidFill>
                  <a:srgbClr val="00CC00"/>
                </a:solidFill>
                <a:latin typeface="Arial"/>
                <a:cs typeface="Arial" pitchFamily="34"/>
              </a:rPr>
              <a:t>UNCLASS/FOUO</a:t>
            </a:r>
          </a:p>
        </p:txBody>
      </p:sp>
      <p:grpSp>
        <p:nvGrpSpPr>
          <p:cNvPr id="10" name="Group 8"/>
          <p:cNvGrpSpPr/>
          <p:nvPr userDrawn="1"/>
        </p:nvGrpSpPr>
        <p:grpSpPr>
          <a:xfrm>
            <a:off x="0" y="644030"/>
            <a:ext cx="9144000" cy="136519"/>
            <a:chOff x="0" y="644030"/>
            <a:chExt cx="9144000" cy="136519"/>
          </a:xfrm>
        </p:grpSpPr>
        <p:sp>
          <p:nvSpPr>
            <p:cNvPr id="11" name="Rectangle 9"/>
            <p:cNvSpPr/>
            <p:nvPr/>
          </p:nvSpPr>
          <p:spPr>
            <a:xfrm>
              <a:off x="0" y="644030"/>
              <a:ext cx="9144000" cy="68259"/>
            </a:xfrm>
            <a:prstGeom prst="rect">
              <a:avLst/>
            </a:prstGeom>
            <a:solidFill>
              <a:srgbClr val="FFD521"/>
            </a:solidFill>
            <a:ln w="9528">
              <a:solidFill>
                <a:srgbClr val="000000"/>
              </a:solidFill>
              <a:prstDash val="solid"/>
              <a:miter/>
            </a:ln>
          </p:spPr>
          <p:txBody>
            <a:bodyPr vert="horz" wrap="none" lIns="91440" tIns="45720" rIns="91440" bIns="45720" anchor="ctr" anchorCtr="0" compatLnSpc="1"/>
            <a:lstStyle/>
            <a:p>
              <a:pPr>
                <a:defRPr sz="1800" b="0" i="0" u="none" strike="noStrike" kern="0" cap="none" spc="0" baseline="0">
                  <a:solidFill>
                    <a:srgbClr val="000000"/>
                  </a:solidFill>
                  <a:uFillTx/>
                </a:defRPr>
              </a:pPr>
              <a:endParaRPr lang="en-US" sz="2400">
                <a:solidFill>
                  <a:srgbClr val="000000"/>
                </a:solidFill>
                <a:latin typeface="Times New Roman" pitchFamily="18"/>
              </a:endParaRPr>
            </a:p>
          </p:txBody>
        </p:sp>
        <p:sp>
          <p:nvSpPr>
            <p:cNvPr id="12" name="Rectangle 10"/>
            <p:cNvSpPr/>
            <p:nvPr/>
          </p:nvSpPr>
          <p:spPr>
            <a:xfrm>
              <a:off x="0" y="712290"/>
              <a:ext cx="9144000" cy="68259"/>
            </a:xfrm>
            <a:prstGeom prst="rect">
              <a:avLst/>
            </a:prstGeom>
            <a:solidFill>
              <a:srgbClr val="000000"/>
            </a:solidFill>
            <a:ln w="9528">
              <a:solidFill>
                <a:srgbClr val="000000"/>
              </a:solidFill>
              <a:prstDash val="solid"/>
              <a:miter/>
            </a:ln>
          </p:spPr>
          <p:txBody>
            <a:bodyPr vert="horz" wrap="none" lIns="91440" tIns="45720" rIns="91440" bIns="45720" anchor="ctr" anchorCtr="0" compatLnSpc="1"/>
            <a:lstStyle/>
            <a:p>
              <a:pPr>
                <a:defRPr sz="1800" b="0" i="0" u="none" strike="noStrike" kern="0" cap="none" spc="0" baseline="0">
                  <a:solidFill>
                    <a:srgbClr val="000000"/>
                  </a:solidFill>
                  <a:uFillTx/>
                </a:defRPr>
              </a:pPr>
              <a:endParaRPr lang="en-US" sz="2400">
                <a:solidFill>
                  <a:srgbClr val="000000"/>
                </a:solidFill>
                <a:latin typeface="Times New Roman" pitchFamily="18"/>
              </a:endParaRPr>
            </a:p>
          </p:txBody>
        </p:sp>
      </p:grpSp>
      <p:sp>
        <p:nvSpPr>
          <p:cNvPr id="13" name="Rectangle 16"/>
          <p:cNvSpPr/>
          <p:nvPr userDrawn="1"/>
        </p:nvSpPr>
        <p:spPr>
          <a:xfrm>
            <a:off x="3062289" y="4764"/>
            <a:ext cx="6080129" cy="639759"/>
          </a:xfrm>
          <a:prstGeom prst="rect">
            <a:avLst/>
          </a:prstGeom>
          <a:solidFill>
            <a:srgbClr val="4D4D4D"/>
          </a:solidFill>
          <a:ln>
            <a:noFill/>
            <a:prstDash val="solid"/>
          </a:ln>
        </p:spPr>
        <p:txBody>
          <a:bodyPr vert="horz" wrap="none" lIns="86493" tIns="43251" rIns="86493" bIns="43251" anchor="ctr" anchorCtr="0" compatLnSpc="1"/>
          <a:lstStyle/>
          <a:p>
            <a:pPr algn="r" defTabSz="865186">
              <a:defRPr sz="1800" b="0" i="0" u="none" strike="noStrike" kern="0" cap="none" spc="0" baseline="0">
                <a:solidFill>
                  <a:srgbClr val="000000"/>
                </a:solidFill>
                <a:uFillTx/>
              </a:defRPr>
            </a:pPr>
            <a:endParaRPr lang="en-US" sz="1900" b="1">
              <a:solidFill>
                <a:srgbClr val="000000"/>
              </a:solidFill>
              <a:latin typeface="Arial"/>
            </a:endParaRPr>
          </a:p>
        </p:txBody>
      </p:sp>
      <p:sp>
        <p:nvSpPr>
          <p:cNvPr id="14" name="Text Box 28"/>
          <p:cNvSpPr txBox="1"/>
          <p:nvPr userDrawn="1"/>
        </p:nvSpPr>
        <p:spPr>
          <a:xfrm>
            <a:off x="3386142" y="0"/>
            <a:ext cx="1490664" cy="244473"/>
          </a:xfrm>
          <a:prstGeom prst="rect">
            <a:avLst/>
          </a:prstGeom>
          <a:noFill/>
          <a:ln>
            <a:noFill/>
          </a:ln>
        </p:spPr>
        <p:txBody>
          <a:bodyPr vert="horz" wrap="square" lIns="91440" tIns="45720" rIns="91440" bIns="45720" anchor="t" anchorCtr="0" compatLnSpc="1">
            <a:spAutoFit/>
          </a:bodyPr>
          <a:lstStyle/>
          <a:p>
            <a:pPr algn="r">
              <a:defRPr sz="1800" b="0" i="0" u="none" strike="noStrike" kern="0" cap="none" spc="0" baseline="0">
                <a:solidFill>
                  <a:srgbClr val="000000"/>
                </a:solidFill>
                <a:uFillTx/>
              </a:defRPr>
            </a:pPr>
            <a:endParaRPr lang="en-US" kern="0">
              <a:solidFill>
                <a:srgbClr val="000000"/>
              </a:solidFill>
            </a:endParaRPr>
          </a:p>
        </p:txBody>
      </p:sp>
      <p:pic>
        <p:nvPicPr>
          <p:cNvPr id="15" name="Picture 17" descr="P-300-Md-BOTG-Brand-Banner-Horz"/>
          <p:cNvPicPr>
            <a:picLocks noChangeAspect="1"/>
          </p:cNvPicPr>
          <p:nvPr userDrawn="1"/>
        </p:nvPicPr>
        <p:blipFill>
          <a:blip r:embed="rId11" cstate="print"/>
          <a:srcRect/>
          <a:stretch>
            <a:fillRect/>
          </a:stretch>
        </p:blipFill>
        <p:spPr>
          <a:xfrm>
            <a:off x="0" y="0"/>
            <a:ext cx="457200" cy="639759"/>
          </a:xfrm>
          <a:prstGeom prst="rect">
            <a:avLst/>
          </a:prstGeom>
          <a:noFill/>
          <a:ln>
            <a:noFill/>
          </a:ln>
        </p:spPr>
      </p:pic>
      <p:sp>
        <p:nvSpPr>
          <p:cNvPr id="16" name="Rectangle 18"/>
          <p:cNvSpPr/>
          <p:nvPr userDrawn="1"/>
        </p:nvSpPr>
        <p:spPr>
          <a:xfrm>
            <a:off x="454027" y="0"/>
            <a:ext cx="2670173" cy="639759"/>
          </a:xfrm>
          <a:prstGeom prst="rect">
            <a:avLst/>
          </a:prstGeom>
          <a:solidFill>
            <a:srgbClr val="000000"/>
          </a:solidFill>
          <a:ln>
            <a:noFill/>
            <a:prstDash val="solid"/>
          </a:ln>
        </p:spPr>
        <p:txBody>
          <a:bodyPr vert="horz" wrap="none" lIns="91430" tIns="45720" rIns="91430" bIns="45720" anchor="ctr" anchorCtr="0" compatLnSpc="1"/>
          <a:lstStyle/>
          <a:p>
            <a:pPr>
              <a:defRPr sz="1800" b="0" i="0" u="none" strike="noStrike" kern="0" cap="none" spc="0" baseline="0">
                <a:solidFill>
                  <a:srgbClr val="000000"/>
                </a:solidFill>
                <a:uFillTx/>
              </a:defRPr>
            </a:pPr>
            <a:r>
              <a:rPr lang="en-US" sz="1200" b="1" dirty="0">
                <a:solidFill>
                  <a:srgbClr val="F6C700"/>
                </a:solidFill>
                <a:latin typeface="Arial"/>
              </a:rPr>
              <a:t>AMERICA’S ARMY:</a:t>
            </a:r>
          </a:p>
          <a:p>
            <a:pPr>
              <a:defRPr sz="1800" b="0" i="0" u="none" strike="noStrike" kern="0" cap="none" spc="0" baseline="0">
                <a:solidFill>
                  <a:srgbClr val="000000"/>
                </a:solidFill>
                <a:uFillTx/>
              </a:defRPr>
            </a:pPr>
            <a:r>
              <a:rPr lang="en-US" sz="1200" b="1" dirty="0">
                <a:solidFill>
                  <a:srgbClr val="969696"/>
                </a:solidFill>
                <a:latin typeface="Arial"/>
              </a:rPr>
              <a:t>THE STRENGTH OF THE NATION</a:t>
            </a:r>
          </a:p>
        </p:txBody>
      </p:sp>
      <p:sp>
        <p:nvSpPr>
          <p:cNvPr id="17" name="Text Placeholder 9"/>
          <p:cNvSpPr txBox="1">
            <a:spLocks/>
          </p:cNvSpPr>
          <p:nvPr userDrawn="1"/>
        </p:nvSpPr>
        <p:spPr>
          <a:xfrm>
            <a:off x="0" y="6483927"/>
            <a:ext cx="9144000" cy="374096"/>
          </a:xfrm>
          <a:prstGeom prst="rect">
            <a:avLst/>
          </a:prstGeom>
          <a:solidFill>
            <a:schemeClr val="tx1"/>
          </a:solidFill>
        </p:spPr>
        <p:txBody>
          <a:bodyPr anchor="ctr" anchorCtr="0">
            <a:normAutofit fontScale="92500" lnSpcReduction="20000"/>
          </a:bodyPr>
          <a:lstStyle>
            <a:lvl1pPr algn="ctr">
              <a:buNone/>
              <a:defRPr sz="2300" i="1">
                <a:solidFill>
                  <a:schemeClr val="bg1"/>
                </a:solidFill>
                <a:latin typeface="+mj-lt"/>
                <a:cs typeface="Arial"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00" b="0" i="1" u="none" strike="noStrike" kern="0" cap="none" spc="0" normalizeH="0" baseline="0" noProof="0" dirty="0" smtClean="0">
              <a:ln>
                <a:noFill/>
              </a:ln>
              <a:solidFill>
                <a:schemeClr val="bg1"/>
              </a:solidFill>
              <a:effectLst/>
              <a:uLnTx/>
              <a:uFillTx/>
              <a:latin typeface="+mj-lt"/>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756" r:id="rId4"/>
    <p:sldLayoutId id="2147483757" r:id="rId5"/>
    <p:sldLayoutId id="2147483748" r:id="rId6"/>
    <p:sldLayoutId id="2147483749" r:id="rId7"/>
    <p:sldLayoutId id="2147483758" r:id="rId8"/>
    <p:sldLayoutId id="2147483760" r:id="rId9"/>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8AD5873-C976-485A-B61F-597F4955DCBD}" type="datetime1">
              <a:rPr lang="en-US" smtClean="0">
                <a:solidFill>
                  <a:prstClr val="black">
                    <a:tint val="75000"/>
                  </a:prstClr>
                </a:solidFill>
              </a:rPr>
              <a:pPr defTabSz="914400"/>
              <a:t>4/1/2014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7" name="Rectangle 2"/>
          <p:cNvSpPr txBox="1">
            <a:spLocks/>
          </p:cNvSpPr>
          <p:nvPr userDrawn="1"/>
        </p:nvSpPr>
        <p:spPr>
          <a:xfrm>
            <a:off x="457200" y="215898"/>
            <a:ext cx="8229600" cy="457200"/>
          </a:xfrm>
          <a:prstGeom prst="rect">
            <a:avLst/>
          </a:prstGeom>
          <a:noFill/>
          <a:ln>
            <a:noFill/>
          </a:ln>
        </p:spPr>
        <p:txBody>
          <a:bodyPr vert="horz" wrap="square" lIns="91440" tIns="45720" rIns="91440" bIns="45720" rtlCol="0" anchor="ctr" anchorCtr="1" compatLnSpc="1">
            <a:normAutofit fontScale="62500" lnSpcReduction="20000"/>
          </a:bodyPr>
          <a:lstStyle/>
          <a:p>
            <a:pPr algn="ctr" defTabSz="914400">
              <a:spcBef>
                <a:spcPct val="0"/>
              </a:spcBef>
              <a:defRPr/>
            </a:pPr>
            <a:r>
              <a:rPr lang="en-US" sz="4400" smtClean="0">
                <a:solidFill>
                  <a:prstClr val="black"/>
                </a:solidFill>
              </a:rPr>
              <a:t>Click to edit Master title style</a:t>
            </a:r>
            <a:endParaRPr lang="en-US" sz="4400">
              <a:solidFill>
                <a:prstClr val="black"/>
              </a:solidFill>
            </a:endParaRPr>
          </a:p>
        </p:txBody>
      </p:sp>
      <p:sp>
        <p:nvSpPr>
          <p:cNvPr id="8" name="Line 8"/>
          <p:cNvSpPr/>
          <p:nvPr userDrawn="1"/>
        </p:nvSpPr>
        <p:spPr>
          <a:xfrm>
            <a:off x="4572000" y="57150"/>
            <a:ext cx="0" cy="28575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6345">
            <a:solidFill>
              <a:srgbClr val="EAEAEA"/>
            </a:solidFill>
            <a:prstDash val="solid"/>
            <a:round/>
          </a:ln>
        </p:spPr>
        <p:txBody>
          <a:bodyPr vert="horz" wrap="square" lIns="91440" tIns="45720" rIns="91440" bIns="45720" anchor="t" anchorCtr="0" compatLnSpc="1"/>
          <a:lstStyle/>
          <a:p>
            <a:pPr algn="r" defTabSz="914400">
              <a:defRPr sz="1800" b="0" i="0" u="none" strike="noStrike" kern="0" cap="none" spc="0" baseline="0">
                <a:solidFill>
                  <a:srgbClr val="000000"/>
                </a:solidFill>
                <a:uFillTx/>
              </a:defRPr>
            </a:pPr>
            <a:endParaRPr lang="en-US" sz="1400" u="sng" kern="0">
              <a:solidFill>
                <a:srgbClr val="000000"/>
              </a:solidFill>
              <a:latin typeface="Arial"/>
            </a:endParaRPr>
          </a:p>
        </p:txBody>
      </p:sp>
      <p:sp>
        <p:nvSpPr>
          <p:cNvPr id="9" name="Text Box 28"/>
          <p:cNvSpPr txBox="1"/>
          <p:nvPr userDrawn="1"/>
        </p:nvSpPr>
        <p:spPr>
          <a:xfrm>
            <a:off x="2787648" y="-9528"/>
            <a:ext cx="2012951" cy="247646"/>
          </a:xfrm>
          <a:prstGeom prst="rect">
            <a:avLst/>
          </a:prstGeom>
          <a:noFill/>
          <a:ln>
            <a:noFill/>
          </a:ln>
        </p:spPr>
        <p:txBody>
          <a:bodyPr vert="horz" wrap="square" lIns="91440" tIns="45720" rIns="91440" bIns="45720" anchor="t" anchorCtr="0" compatLnSpc="1">
            <a:spAutoFit/>
          </a:bodyPr>
          <a:lstStyle/>
          <a:p>
            <a:pPr algn="r" defTabSz="914400">
              <a:defRPr sz="1800" b="0" i="0" u="none" strike="noStrike" kern="0" cap="none" spc="0" baseline="0">
                <a:solidFill>
                  <a:srgbClr val="000000"/>
                </a:solidFill>
                <a:uFillTx/>
              </a:defRPr>
            </a:pPr>
            <a:r>
              <a:rPr lang="en-US" sz="1000" b="1" kern="0">
                <a:solidFill>
                  <a:srgbClr val="00CC00"/>
                </a:solidFill>
                <a:latin typeface="Arial"/>
                <a:cs typeface="Arial" pitchFamily="34"/>
              </a:rPr>
              <a:t>UNCLASS/FOUO</a:t>
            </a:r>
          </a:p>
        </p:txBody>
      </p:sp>
      <p:pic>
        <p:nvPicPr>
          <p:cNvPr id="10" name="Picture 17" descr="P-300-Md-BOTG-Brand-Banner-Horz"/>
          <p:cNvPicPr>
            <a:picLocks noChangeAspect="1"/>
          </p:cNvPicPr>
          <p:nvPr userDrawn="1"/>
        </p:nvPicPr>
        <p:blipFill>
          <a:blip r:embed="rId28" cstate="print"/>
          <a:srcRect/>
          <a:stretch>
            <a:fillRect/>
          </a:stretch>
        </p:blipFill>
        <p:spPr>
          <a:xfrm>
            <a:off x="0" y="0"/>
            <a:ext cx="457200" cy="639759"/>
          </a:xfrm>
          <a:prstGeom prst="rect">
            <a:avLst/>
          </a:prstGeom>
          <a:noFill/>
          <a:ln>
            <a:noFill/>
          </a:ln>
        </p:spPr>
      </p:pic>
      <p:grpSp>
        <p:nvGrpSpPr>
          <p:cNvPr id="11" name="Group 8"/>
          <p:cNvGrpSpPr/>
          <p:nvPr userDrawn="1"/>
        </p:nvGrpSpPr>
        <p:grpSpPr>
          <a:xfrm>
            <a:off x="0" y="644030"/>
            <a:ext cx="9144000" cy="136519"/>
            <a:chOff x="0" y="644030"/>
            <a:chExt cx="9144000" cy="136519"/>
          </a:xfrm>
        </p:grpSpPr>
        <p:sp>
          <p:nvSpPr>
            <p:cNvPr id="12" name="Rectangle 9"/>
            <p:cNvSpPr/>
            <p:nvPr/>
          </p:nvSpPr>
          <p:spPr>
            <a:xfrm>
              <a:off x="0" y="644030"/>
              <a:ext cx="9144000" cy="68259"/>
            </a:xfrm>
            <a:prstGeom prst="rect">
              <a:avLst/>
            </a:prstGeom>
            <a:solidFill>
              <a:srgbClr val="FFD521"/>
            </a:solidFill>
            <a:ln w="9528">
              <a:solidFill>
                <a:srgbClr val="000000"/>
              </a:solidFill>
              <a:prstDash val="solid"/>
              <a:miter/>
            </a:ln>
          </p:spPr>
          <p:txBody>
            <a:bodyPr vert="horz" wrap="none" lIns="91440" tIns="45720" rIns="91440" bIns="45720" anchor="ctr" anchorCtr="0" compatLnSpc="1"/>
            <a:lstStyle/>
            <a:p>
              <a:pPr defTabSz="914400">
                <a:defRPr sz="1800" b="0" i="0" u="none" strike="noStrike" kern="0" cap="none" spc="0" baseline="0">
                  <a:solidFill>
                    <a:srgbClr val="000000"/>
                  </a:solidFill>
                  <a:uFillTx/>
                </a:defRPr>
              </a:pPr>
              <a:endParaRPr lang="en-US" sz="2400" kern="0">
                <a:solidFill>
                  <a:srgbClr val="000000"/>
                </a:solidFill>
                <a:latin typeface="Times New Roman" pitchFamily="18"/>
              </a:endParaRPr>
            </a:p>
          </p:txBody>
        </p:sp>
        <p:sp>
          <p:nvSpPr>
            <p:cNvPr id="13" name="Rectangle 10"/>
            <p:cNvSpPr/>
            <p:nvPr/>
          </p:nvSpPr>
          <p:spPr>
            <a:xfrm>
              <a:off x="0" y="712290"/>
              <a:ext cx="9144000" cy="68259"/>
            </a:xfrm>
            <a:prstGeom prst="rect">
              <a:avLst/>
            </a:prstGeom>
            <a:solidFill>
              <a:srgbClr val="000000"/>
            </a:solidFill>
            <a:ln w="9528">
              <a:solidFill>
                <a:srgbClr val="000000"/>
              </a:solidFill>
              <a:prstDash val="solid"/>
              <a:miter/>
            </a:ln>
          </p:spPr>
          <p:txBody>
            <a:bodyPr vert="horz" wrap="none" lIns="91440" tIns="45720" rIns="91440" bIns="45720" anchor="ctr" anchorCtr="0" compatLnSpc="1"/>
            <a:lstStyle/>
            <a:p>
              <a:pPr defTabSz="914400">
                <a:defRPr sz="1800" b="0" i="0" u="none" strike="noStrike" kern="0" cap="none" spc="0" baseline="0">
                  <a:solidFill>
                    <a:srgbClr val="000000"/>
                  </a:solidFill>
                  <a:uFillTx/>
                </a:defRPr>
              </a:pPr>
              <a:endParaRPr lang="en-US" sz="2400" kern="0">
                <a:solidFill>
                  <a:srgbClr val="000000"/>
                </a:solidFill>
                <a:latin typeface="Times New Roman" pitchFamily="18"/>
              </a:endParaRPr>
            </a:p>
          </p:txBody>
        </p:sp>
      </p:grpSp>
      <p:sp>
        <p:nvSpPr>
          <p:cNvPr id="14" name="Rectangle 16"/>
          <p:cNvSpPr/>
          <p:nvPr userDrawn="1"/>
        </p:nvSpPr>
        <p:spPr>
          <a:xfrm>
            <a:off x="3062289" y="4764"/>
            <a:ext cx="6080129" cy="639759"/>
          </a:xfrm>
          <a:prstGeom prst="rect">
            <a:avLst/>
          </a:prstGeom>
          <a:solidFill>
            <a:srgbClr val="4D4D4D"/>
          </a:solidFill>
          <a:ln>
            <a:noFill/>
            <a:prstDash val="solid"/>
          </a:ln>
        </p:spPr>
        <p:txBody>
          <a:bodyPr vert="horz" wrap="none" lIns="86493" tIns="43251" rIns="86493" bIns="43251" anchor="ctr" anchorCtr="0" compatLnSpc="1"/>
          <a:lstStyle/>
          <a:p>
            <a:pPr algn="r" defTabSz="865186">
              <a:defRPr sz="1800" b="0" i="0" u="none" strike="noStrike" kern="0" cap="none" spc="0" baseline="0">
                <a:solidFill>
                  <a:srgbClr val="000000"/>
                </a:solidFill>
                <a:uFillTx/>
              </a:defRPr>
            </a:pPr>
            <a:endParaRPr lang="en-US" sz="1900" b="1" kern="0">
              <a:solidFill>
                <a:srgbClr val="000000"/>
              </a:solidFill>
              <a:latin typeface="Arial"/>
            </a:endParaRPr>
          </a:p>
        </p:txBody>
      </p:sp>
      <p:sp>
        <p:nvSpPr>
          <p:cNvPr id="15" name="Rectangle 18"/>
          <p:cNvSpPr/>
          <p:nvPr userDrawn="1"/>
        </p:nvSpPr>
        <p:spPr>
          <a:xfrm>
            <a:off x="454027" y="0"/>
            <a:ext cx="2670173" cy="639759"/>
          </a:xfrm>
          <a:prstGeom prst="rect">
            <a:avLst/>
          </a:prstGeom>
          <a:solidFill>
            <a:srgbClr val="000000"/>
          </a:solidFill>
          <a:ln>
            <a:noFill/>
            <a:prstDash val="solid"/>
          </a:ln>
        </p:spPr>
        <p:txBody>
          <a:bodyPr vert="horz" wrap="none" lIns="91430" tIns="45720" rIns="91430" bIns="45720" anchor="ctr" anchorCtr="0" compatLnSpc="1"/>
          <a:lstStyle/>
          <a:p>
            <a:pPr defTabSz="914400">
              <a:defRPr sz="1800" b="0" i="0" u="none" strike="noStrike" kern="0" cap="none" spc="0" baseline="0">
                <a:solidFill>
                  <a:srgbClr val="000000"/>
                </a:solidFill>
                <a:uFillTx/>
              </a:defRPr>
            </a:pPr>
            <a:r>
              <a:rPr lang="en-US" sz="1200" b="1" kern="0" dirty="0">
                <a:solidFill>
                  <a:srgbClr val="F6C700"/>
                </a:solidFill>
                <a:latin typeface="Arial"/>
              </a:rPr>
              <a:t>AMERICA’S ARMY:</a:t>
            </a:r>
          </a:p>
          <a:p>
            <a:pPr defTabSz="914400">
              <a:defRPr sz="1800" b="0" i="0" u="none" strike="noStrike" kern="0" cap="none" spc="0" baseline="0">
                <a:solidFill>
                  <a:srgbClr val="000000"/>
                </a:solidFill>
                <a:uFillTx/>
              </a:defRPr>
            </a:pPr>
            <a:r>
              <a:rPr lang="en-US" sz="1200" b="1" kern="0" dirty="0">
                <a:solidFill>
                  <a:srgbClr val="969696"/>
                </a:solidFill>
                <a:latin typeface="Arial"/>
              </a:rPr>
              <a:t>THE STRENGTH OF THE NATION</a:t>
            </a:r>
          </a:p>
        </p:txBody>
      </p:sp>
      <p:sp>
        <p:nvSpPr>
          <p:cNvPr id="16" name="Text Box 28"/>
          <p:cNvSpPr txBox="1"/>
          <p:nvPr userDrawn="1"/>
        </p:nvSpPr>
        <p:spPr>
          <a:xfrm>
            <a:off x="3386142" y="0"/>
            <a:ext cx="1490664" cy="244473"/>
          </a:xfrm>
          <a:prstGeom prst="rect">
            <a:avLst/>
          </a:prstGeom>
          <a:noFill/>
          <a:ln>
            <a:noFill/>
          </a:ln>
        </p:spPr>
        <p:txBody>
          <a:bodyPr vert="horz" wrap="square" lIns="91440" tIns="45720" rIns="91440" bIns="45720" anchor="t" anchorCtr="0" compatLnSpc="1">
            <a:spAutoFit/>
          </a:bodyPr>
          <a:lstStyle/>
          <a:p>
            <a:pPr algn="r" defTabSz="914400">
              <a:defRPr sz="1800" b="0" i="0" u="none" strike="noStrike" kern="0" cap="none" spc="0" baseline="0">
                <a:solidFill>
                  <a:srgbClr val="000000"/>
                </a:solidFill>
                <a:uFillTx/>
              </a:defRPr>
            </a:pPr>
            <a:endParaRPr lang="en-US" kern="0">
              <a:solidFill>
                <a:srgbClr val="000000"/>
              </a:solidFill>
            </a:endParaRPr>
          </a:p>
        </p:txBody>
      </p:sp>
      <p:sp>
        <p:nvSpPr>
          <p:cNvPr id="17" name="Rectangle 16"/>
          <p:cNvSpPr/>
          <p:nvPr userDrawn="1"/>
        </p:nvSpPr>
        <p:spPr>
          <a:xfrm>
            <a:off x="0" y="647700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900" b="1">
                <a:solidFill>
                  <a:schemeClr val="bg1"/>
                </a:solidFill>
                <a:latin typeface="Arial" pitchFamily="34" charset="0"/>
                <a:cs typeface="Arial" pitchFamily="34" charset="0"/>
              </a:defRPr>
            </a:lvl1pPr>
          </a:lstStyle>
          <a:p>
            <a:pPr defTabSz="914400"/>
            <a:fld id="{53EA40B7-A243-4CB7-8B59-E3508242EA69}" type="slidenum">
              <a:rPr lang="en-US" smtClean="0">
                <a:solidFill>
                  <a:prstClr val="white"/>
                </a:solidFill>
              </a:rPr>
              <a:pPr defTabSz="914400"/>
              <a:t>‹#›</a:t>
            </a:fld>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1" r:id="rId19"/>
    <p:sldLayoutId id="2147483782" r:id="rId20"/>
    <p:sldLayoutId id="2147483783" r:id="rId21"/>
    <p:sldLayoutId id="2147483784" r:id="rId22"/>
    <p:sldLayoutId id="2147483785" r:id="rId23"/>
    <p:sldLayoutId id="2147483786" r:id="rId24"/>
    <p:sldLayoutId id="2147483787" r:id="rId25"/>
    <p:sldLayoutId id="2147483788" r:id="rId2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10.xml"/><Relationship Id="rId16"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cstate="print"/>
          <a:srcRect t="1748" b="3393"/>
          <a:stretch>
            <a:fillRect/>
          </a:stretch>
        </p:blipFill>
        <p:spPr bwMode="auto">
          <a:xfrm>
            <a:off x="-7938" y="787400"/>
            <a:ext cx="9159876" cy="4470400"/>
          </a:xfrm>
          <a:prstGeom prst="rect">
            <a:avLst/>
          </a:prstGeom>
          <a:noFill/>
          <a:ln w="9525">
            <a:noFill/>
            <a:miter lim="800000"/>
            <a:headEnd/>
            <a:tailEnd/>
          </a:ln>
          <a:effectLst/>
        </p:spPr>
      </p:pic>
      <p:sp>
        <p:nvSpPr>
          <p:cNvPr id="35" name="Rectangle 34"/>
          <p:cNvSpPr/>
          <p:nvPr/>
        </p:nvSpPr>
        <p:spPr>
          <a:xfrm>
            <a:off x="0" y="6400800"/>
            <a:ext cx="9144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p:cNvSpPr>
            <a:spLocks noChangeArrowheads="1"/>
          </p:cNvSpPr>
          <p:nvPr/>
        </p:nvSpPr>
        <p:spPr bwMode="auto">
          <a:xfrm>
            <a:off x="0" y="5244152"/>
            <a:ext cx="9144000" cy="1143000"/>
          </a:xfrm>
          <a:prstGeom prst="rect">
            <a:avLst/>
          </a:prstGeom>
          <a:gradFill rotWithShape="1">
            <a:gsLst>
              <a:gs pos="0">
                <a:srgbClr val="B2B2B2"/>
              </a:gs>
              <a:gs pos="100000">
                <a:schemeClr val="bg1"/>
              </a:gs>
            </a:gsLst>
            <a:lin ang="5400000" scaled="1"/>
          </a:gradFill>
          <a:ln w="9525">
            <a:noFill/>
            <a:miter lim="800000"/>
            <a:headEnd/>
            <a:tailEnd/>
          </a:ln>
        </p:spPr>
        <p:txBody>
          <a:bodyPr wrap="none" anchor="ctr"/>
          <a:lstStyle/>
          <a:p>
            <a:pPr>
              <a:spcBef>
                <a:spcPct val="20000"/>
              </a:spcBef>
              <a:buSzPct val="70000"/>
              <a:buFont typeface="Wingdings" pitchFamily="2" charset="2"/>
              <a:buChar char="u"/>
            </a:pPr>
            <a:endParaRPr lang="en-US" b="1" dirty="0"/>
          </a:p>
        </p:txBody>
      </p:sp>
      <p:pic>
        <p:nvPicPr>
          <p:cNvPr id="32" name="Picture 5" descr="MI Seal united w-DA Seal-white background"/>
          <p:cNvPicPr>
            <a:picLocks noChangeAspect="1" noChangeArrowheads="1"/>
          </p:cNvPicPr>
          <p:nvPr/>
        </p:nvPicPr>
        <p:blipFill>
          <a:blip r:embed="rId4" cstate="print"/>
          <a:srcRect/>
          <a:stretch>
            <a:fillRect/>
          </a:stretch>
        </p:blipFill>
        <p:spPr bwMode="auto">
          <a:xfrm>
            <a:off x="-70339" y="5146431"/>
            <a:ext cx="2208711" cy="1143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8" name="TextBox 37"/>
          <p:cNvSpPr txBox="1"/>
          <p:nvPr/>
        </p:nvSpPr>
        <p:spPr>
          <a:xfrm>
            <a:off x="1377501" y="6457314"/>
            <a:ext cx="6421437" cy="338554"/>
          </a:xfrm>
          <a:prstGeom prst="rect">
            <a:avLst/>
          </a:prstGeom>
          <a:noFill/>
        </p:spPr>
        <p:txBody>
          <a:bodyPr wrap="none" rtlCol="0">
            <a:spAutoFit/>
          </a:bodyPr>
          <a:lstStyle/>
          <a:p>
            <a:pPr algn="ctr"/>
            <a:r>
              <a:rPr lang="en-US" sz="1600" b="1" i="1" dirty="0" smtClean="0">
                <a:solidFill>
                  <a:srgbClr val="FFC000"/>
                </a:solidFill>
                <a:latin typeface="Arial" pitchFamily="34" charset="0"/>
                <a:cs typeface="Arial" pitchFamily="34" charset="0"/>
              </a:rPr>
              <a:t>Enabling Decisive Operations While Transforming in the Breach</a:t>
            </a:r>
            <a:endParaRPr lang="en-US" sz="1600" b="1" i="1" dirty="0">
              <a:solidFill>
                <a:srgbClr val="FFC000"/>
              </a:solidFill>
              <a:latin typeface="Arial" pitchFamily="34" charset="0"/>
              <a:cs typeface="Arial" pitchFamily="34" charset="0"/>
            </a:endParaRPr>
          </a:p>
        </p:txBody>
      </p:sp>
      <p:sp>
        <p:nvSpPr>
          <p:cNvPr id="28" name="Text Box 4"/>
          <p:cNvSpPr txBox="1">
            <a:spLocks noChangeArrowheads="1"/>
          </p:cNvSpPr>
          <p:nvPr/>
        </p:nvSpPr>
        <p:spPr bwMode="auto">
          <a:xfrm>
            <a:off x="1219200" y="5334000"/>
            <a:ext cx="7924800" cy="923330"/>
          </a:xfrm>
          <a:prstGeom prst="rect">
            <a:avLst/>
          </a:prstGeom>
          <a:noFill/>
          <a:ln w="9525">
            <a:noFill/>
            <a:miter lim="800000"/>
            <a:headEnd/>
            <a:tailEnd/>
          </a:ln>
        </p:spPr>
        <p:txBody>
          <a:bodyPr wrap="square">
            <a:spAutoFit/>
          </a:bodyPr>
          <a:lstStyle/>
          <a:p>
            <a:pPr algn="ctr">
              <a:defRPr/>
            </a:pPr>
            <a:r>
              <a:rPr lang="en-US" b="1" i="1" dirty="0" smtClean="0">
                <a:effectLst>
                  <a:reflection blurRad="6350" stA="55000" endA="300" endPos="45500" dir="5400000" sy="-100000" algn="bl" rotWithShape="0"/>
                </a:effectLst>
                <a:latin typeface="Arial" pitchFamily="34" charset="0"/>
                <a:cs typeface="Arial" pitchFamily="34" charset="0"/>
              </a:rPr>
              <a:t>LTG Mary A. Legere</a:t>
            </a:r>
          </a:p>
          <a:p>
            <a:pPr algn="ctr">
              <a:defRPr/>
            </a:pPr>
            <a:r>
              <a:rPr lang="en-US" b="1" i="1" dirty="0" smtClean="0">
                <a:effectLst>
                  <a:reflection blurRad="6350" stA="55000" endA="300" endPos="45500" dir="5400000" sy="-100000" algn="bl" rotWithShape="0"/>
                </a:effectLst>
                <a:latin typeface="Arial" pitchFamily="34" charset="0"/>
                <a:cs typeface="Arial" pitchFamily="34" charset="0"/>
              </a:rPr>
              <a:t>Deputy Chief of Staff, G-2</a:t>
            </a:r>
          </a:p>
          <a:p>
            <a:pPr algn="ctr">
              <a:defRPr/>
            </a:pPr>
            <a:r>
              <a:rPr lang="en-US" b="1" i="1" dirty="0" smtClean="0">
                <a:effectLst>
                  <a:reflection blurRad="6350" stA="55000" endA="300" endPos="45500" dir="5400000" sy="-100000" algn="bl" rotWithShape="0"/>
                </a:effectLst>
                <a:latin typeface="Arial" pitchFamily="34" charset="0"/>
                <a:cs typeface="Arial" pitchFamily="34" charset="0"/>
              </a:rPr>
              <a:t>2012</a:t>
            </a:r>
            <a:endParaRPr lang="en-US" b="1" i="1" dirty="0">
              <a:effectLst>
                <a:reflection blurRad="6350" stA="55000" endA="300" endPos="45500" dir="5400000" sy="-100000" algn="bl" rotWithShape="0"/>
              </a:effectLst>
              <a:latin typeface="Arial" pitchFamily="34" charset="0"/>
              <a:cs typeface="Arial" pitchFamily="34" charset="0"/>
            </a:endParaRPr>
          </a:p>
        </p:txBody>
      </p:sp>
      <p:sp>
        <p:nvSpPr>
          <p:cNvPr id="9" name="Rectangle 8"/>
          <p:cNvSpPr/>
          <p:nvPr/>
        </p:nvSpPr>
        <p:spPr>
          <a:xfrm>
            <a:off x="273378" y="1575614"/>
            <a:ext cx="8597245" cy="1261876"/>
          </a:xfrm>
          <a:prstGeom prst="rect">
            <a:avLst/>
          </a:prstGeom>
          <a:noFill/>
          <a:effectLst>
            <a:glow rad="139700">
              <a:schemeClr val="accent4">
                <a:satMod val="175000"/>
                <a:alpha val="40000"/>
              </a:schemeClr>
            </a:glow>
          </a:effectLst>
        </p:spPr>
        <p:txBody>
          <a:bodyPr wrap="square" lIns="91432" tIns="45716" rIns="91432" bIns="45716" anchor="ctr">
            <a:spAutoFit/>
            <a:scene3d>
              <a:camera prst="orthographicFront"/>
              <a:lightRig rig="soft" dir="t">
                <a:rot lat="0" lon="0" rev="10800000"/>
              </a:lightRig>
            </a:scene3d>
            <a:sp3d>
              <a:bevelT w="27940" h="12700"/>
              <a:contourClr>
                <a:srgbClr val="DDDDDD"/>
              </a:contourClr>
            </a:sp3d>
          </a:bodyPr>
          <a:lstStyle/>
          <a:p>
            <a:pPr algn="ctr">
              <a:spcBef>
                <a:spcPct val="20000"/>
              </a:spcBef>
              <a:buSzPct val="70000"/>
              <a:defRPr/>
            </a:pPr>
            <a:r>
              <a:rPr lang="en-US" sz="4000" b="1" i="1" spc="150" dirty="0" smtClean="0">
                <a:ln w="11430"/>
                <a:solidFill>
                  <a:srgbClr val="F8F8F8"/>
                </a:solidFill>
                <a:effectLst>
                  <a:glow rad="228600">
                    <a:schemeClr val="tx1">
                      <a:alpha val="40000"/>
                    </a:schemeClr>
                  </a:glow>
                  <a:outerShdw blurRad="25400" algn="tl" rotWithShape="0">
                    <a:srgbClr val="000000">
                      <a:alpha val="43000"/>
                    </a:srgbClr>
                  </a:outerShdw>
                  <a:reflection blurRad="6350" stA="55000" endA="300" endPos="45500" dir="5400000" sy="-100000" algn="bl" rotWithShape="0"/>
                </a:effectLst>
                <a:latin typeface="Arial" pitchFamily="34" charset="0"/>
                <a:cs typeface="Arial" pitchFamily="34" charset="0"/>
              </a:rPr>
              <a:t>The </a:t>
            </a:r>
            <a:r>
              <a:rPr lang="en-US" sz="3600" b="1" i="1" spc="150" dirty="0" smtClean="0">
                <a:ln w="11430"/>
                <a:solidFill>
                  <a:srgbClr val="F8F8F8"/>
                </a:solidFill>
                <a:effectLst>
                  <a:glow rad="228600">
                    <a:schemeClr val="tx1">
                      <a:alpha val="40000"/>
                    </a:schemeClr>
                  </a:glow>
                  <a:outerShdw blurRad="25400" algn="tl" rotWithShape="0">
                    <a:srgbClr val="000000">
                      <a:alpha val="43000"/>
                    </a:srgbClr>
                  </a:outerShdw>
                  <a:reflection blurRad="6350" stA="55000" endA="300" endPos="45500" dir="5400000" sy="-100000" algn="bl" rotWithShape="0"/>
                </a:effectLst>
                <a:latin typeface="Arial" pitchFamily="34" charset="0"/>
                <a:cs typeface="Arial" pitchFamily="34" charset="0"/>
              </a:rPr>
              <a:t>Operational Environment Through 2030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
          <p:cNvPicPr>
            <a:picLocks noChangeAspect="1" noChangeArrowheads="1"/>
          </p:cNvPicPr>
          <p:nvPr/>
        </p:nvPicPr>
        <p:blipFill>
          <a:blip r:embed="rId3" cstate="print"/>
          <a:srcRect l="6250" t="42708" r="36719" b="46875"/>
          <a:stretch>
            <a:fillRect/>
          </a:stretch>
        </p:blipFill>
        <p:spPr bwMode="auto">
          <a:xfrm rot="180000">
            <a:off x="369290" y="941689"/>
            <a:ext cx="4038600" cy="553233"/>
          </a:xfrm>
          <a:prstGeom prst="rect">
            <a:avLst/>
          </a:prstGeom>
          <a:ln>
            <a:noFill/>
          </a:ln>
          <a:effectLst>
            <a:outerShdw blurRad="292100" dist="139700" dir="2700000" algn="tl" rotWithShape="0">
              <a:srgbClr val="333333">
                <a:alpha val="65000"/>
              </a:srgbClr>
            </a:outerShdw>
          </a:effectLst>
        </p:spPr>
      </p:pic>
      <p:pic>
        <p:nvPicPr>
          <p:cNvPr id="29" name="Picture 6"/>
          <p:cNvPicPr>
            <a:picLocks noChangeAspect="1" noChangeArrowheads="1"/>
          </p:cNvPicPr>
          <p:nvPr/>
        </p:nvPicPr>
        <p:blipFill>
          <a:blip r:embed="rId4" cstate="print"/>
          <a:srcRect l="37500" t="21875" r="31250" b="66667"/>
          <a:stretch>
            <a:fillRect/>
          </a:stretch>
        </p:blipFill>
        <p:spPr bwMode="auto">
          <a:xfrm rot="-240000">
            <a:off x="96619" y="1378809"/>
            <a:ext cx="2438400" cy="670560"/>
          </a:xfrm>
          <a:prstGeom prst="rect">
            <a:avLst/>
          </a:prstGeom>
          <a:ln>
            <a:noFill/>
          </a:ln>
          <a:effectLst>
            <a:outerShdw blurRad="292100" dist="139700" dir="2700000" algn="tl" rotWithShape="0">
              <a:srgbClr val="333333">
                <a:alpha val="65000"/>
              </a:srgbClr>
            </a:outerShdw>
          </a:effectLst>
        </p:spPr>
      </p:pic>
      <p:pic>
        <p:nvPicPr>
          <p:cNvPr id="28" name="Picture 2"/>
          <p:cNvPicPr>
            <a:picLocks noChangeAspect="1" noChangeArrowheads="1"/>
          </p:cNvPicPr>
          <p:nvPr/>
        </p:nvPicPr>
        <p:blipFill>
          <a:blip r:embed="rId5" cstate="print"/>
          <a:srcRect l="6250" t="54166" r="38281" b="35417"/>
          <a:stretch>
            <a:fillRect/>
          </a:stretch>
        </p:blipFill>
        <p:spPr bwMode="auto">
          <a:xfrm rot="-240000">
            <a:off x="152400" y="1771918"/>
            <a:ext cx="4191000" cy="590282"/>
          </a:xfrm>
          <a:prstGeom prst="rect">
            <a:avLst/>
          </a:prstGeom>
          <a:ln>
            <a:noFill/>
          </a:ln>
          <a:effectLst>
            <a:outerShdw blurRad="292100" dist="139700" dir="2700000" algn="tl" rotWithShape="0">
              <a:srgbClr val="333333">
                <a:alpha val="65000"/>
              </a:srgbClr>
            </a:outerShdw>
          </a:effectLst>
        </p:spPr>
      </p:pic>
      <p:pic>
        <p:nvPicPr>
          <p:cNvPr id="20" name="Picture 7"/>
          <p:cNvPicPr>
            <a:picLocks noChangeAspect="1" noChangeArrowheads="1"/>
          </p:cNvPicPr>
          <p:nvPr/>
        </p:nvPicPr>
        <p:blipFill>
          <a:blip r:embed="rId6" cstate="print"/>
          <a:srcRect l="10156" t="22917" r="64063" b="71875"/>
          <a:stretch>
            <a:fillRect/>
          </a:stretch>
        </p:blipFill>
        <p:spPr bwMode="auto">
          <a:xfrm rot="180000">
            <a:off x="76200" y="4343400"/>
            <a:ext cx="2514600" cy="381000"/>
          </a:xfrm>
          <a:prstGeom prst="rect">
            <a:avLst/>
          </a:prstGeom>
          <a:ln>
            <a:noFill/>
          </a:ln>
          <a:effectLst>
            <a:outerShdw blurRad="292100" dist="139700" dir="2700000" algn="tl" rotWithShape="0">
              <a:srgbClr val="333333">
                <a:alpha val="65000"/>
              </a:srgbClr>
            </a:outerShdw>
          </a:effectLst>
        </p:spPr>
      </p:pic>
      <p:grpSp>
        <p:nvGrpSpPr>
          <p:cNvPr id="2" name="Group 16"/>
          <p:cNvGrpSpPr/>
          <p:nvPr/>
        </p:nvGrpSpPr>
        <p:grpSpPr>
          <a:xfrm rot="-420000">
            <a:off x="5379592" y="884437"/>
            <a:ext cx="3616795" cy="1002497"/>
            <a:chOff x="762000" y="1882982"/>
            <a:chExt cx="3616795" cy="1002497"/>
          </a:xfrm>
          <a:scene3d>
            <a:camera prst="orthographicFront">
              <a:rot lat="0" lon="0" rev="21299999"/>
            </a:camera>
            <a:lightRig rig="threePt" dir="t"/>
          </a:scene3d>
        </p:grpSpPr>
        <p:pic>
          <p:nvPicPr>
            <p:cNvPr id="18" name="Picture 2"/>
            <p:cNvPicPr>
              <a:picLocks noChangeAspect="1" noChangeArrowheads="1"/>
            </p:cNvPicPr>
            <p:nvPr/>
          </p:nvPicPr>
          <p:blipFill>
            <a:blip r:embed="rId7" cstate="print"/>
            <a:srcRect l="1562" t="19792" r="39063" b="69106"/>
            <a:stretch>
              <a:fillRect/>
            </a:stretch>
          </p:blipFill>
          <p:spPr bwMode="auto">
            <a:xfrm>
              <a:off x="762000" y="2341958"/>
              <a:ext cx="3616795" cy="543521"/>
            </a:xfrm>
            <a:prstGeom prst="rect">
              <a:avLst/>
            </a:prstGeom>
            <a:ln>
              <a:noFill/>
            </a:ln>
            <a:effectLst>
              <a:outerShdw blurRad="292100" dist="139700" dir="2700000" algn="tl" rotWithShape="0">
                <a:srgbClr val="333333">
                  <a:alpha val="65000"/>
                </a:srgbClr>
              </a:outerShdw>
            </a:effectLst>
          </p:spPr>
        </p:pic>
        <p:pic>
          <p:nvPicPr>
            <p:cNvPr id="19" name="Picture 4"/>
            <p:cNvPicPr>
              <a:picLocks noChangeAspect="1" noChangeArrowheads="1"/>
            </p:cNvPicPr>
            <p:nvPr/>
          </p:nvPicPr>
          <p:blipFill>
            <a:blip r:embed="rId8" cstate="print"/>
            <a:srcRect l="2032" t="25000" r="42188" b="65211"/>
            <a:stretch>
              <a:fillRect/>
            </a:stretch>
          </p:blipFill>
          <p:spPr bwMode="auto">
            <a:xfrm>
              <a:off x="762000" y="1882982"/>
              <a:ext cx="3397827" cy="479218"/>
            </a:xfrm>
            <a:prstGeom prst="rect">
              <a:avLst/>
            </a:prstGeom>
            <a:ln>
              <a:noFill/>
            </a:ln>
            <a:effectLst>
              <a:outerShdw blurRad="292100" dist="139700" dir="2700000" algn="tl" rotWithShape="0">
                <a:srgbClr val="333333">
                  <a:alpha val="65000"/>
                </a:srgbClr>
              </a:outerShdw>
            </a:effectLst>
          </p:spPr>
        </p:pic>
      </p:grpSp>
      <p:sp>
        <p:nvSpPr>
          <p:cNvPr id="4" name="Title 3"/>
          <p:cNvSpPr>
            <a:spLocks noGrp="1"/>
          </p:cNvSpPr>
          <p:nvPr>
            <p:ph type="title" idx="4294967295"/>
          </p:nvPr>
        </p:nvSpPr>
        <p:spPr>
          <a:xfrm>
            <a:off x="3108960" y="0"/>
            <a:ext cx="6010956" cy="629258"/>
          </a:xfrm>
        </p:spPr>
        <p:txBody>
          <a:bodyPr>
            <a:normAutofit fontScale="90000"/>
          </a:bodyPr>
          <a:lstStyle/>
          <a:p>
            <a:pPr algn="ctr"/>
            <a:r>
              <a:rPr lang="en-US" sz="2200" b="1" i="1" dirty="0" smtClean="0">
                <a:solidFill>
                  <a:schemeClr val="bg1"/>
                </a:solidFill>
                <a:latin typeface="Arial" pitchFamily="34" charset="0"/>
                <a:cs typeface="Arial" pitchFamily="34" charset="0"/>
              </a:rPr>
              <a:t>The Army’s Challenge </a:t>
            </a:r>
            <a:br>
              <a:rPr lang="en-US" sz="2200" b="1" i="1" dirty="0" smtClean="0">
                <a:solidFill>
                  <a:schemeClr val="bg1"/>
                </a:solidFill>
                <a:latin typeface="Arial" pitchFamily="34" charset="0"/>
                <a:cs typeface="Arial" pitchFamily="34" charset="0"/>
              </a:rPr>
            </a:br>
            <a:r>
              <a:rPr lang="en-US" sz="2000" b="1" i="1" dirty="0" smtClean="0">
                <a:solidFill>
                  <a:schemeClr val="bg1"/>
                </a:solidFill>
                <a:latin typeface="Arial" pitchFamily="34" charset="0"/>
                <a:cs typeface="Arial" pitchFamily="34" charset="0"/>
              </a:rPr>
              <a:t>Remaining Globally Engaged – Left of the Bang</a:t>
            </a:r>
            <a:endParaRPr lang="en-US" sz="2200" b="1" i="1" dirty="0">
              <a:solidFill>
                <a:schemeClr val="bg1"/>
              </a:solidFill>
              <a:latin typeface="Arial" pitchFamily="34" charset="0"/>
              <a:cs typeface="Arial" pitchFamily="34" charset="0"/>
            </a:endParaRPr>
          </a:p>
        </p:txBody>
      </p:sp>
      <p:pic>
        <p:nvPicPr>
          <p:cNvPr id="7" name="Picture 2"/>
          <p:cNvPicPr>
            <a:picLocks noChangeAspect="1" noChangeArrowheads="1"/>
          </p:cNvPicPr>
          <p:nvPr/>
        </p:nvPicPr>
        <p:blipFill>
          <a:blip r:embed="rId9" cstate="print"/>
          <a:srcRect l="48438" t="15624" r="8594" b="77083"/>
          <a:stretch>
            <a:fillRect/>
          </a:stretch>
        </p:blipFill>
        <p:spPr bwMode="auto">
          <a:xfrm rot="310503">
            <a:off x="60685" y="5679475"/>
            <a:ext cx="4191000" cy="533400"/>
          </a:xfrm>
          <a:prstGeom prst="rect">
            <a:avLst/>
          </a:prstGeom>
          <a:ln>
            <a:noFill/>
          </a:ln>
          <a:effectLst>
            <a:outerShdw blurRad="292100" dist="139700" dir="2700000" algn="tl" rotWithShape="0">
              <a:srgbClr val="333333">
                <a:alpha val="65000"/>
              </a:srgbClr>
            </a:outerShdw>
          </a:effectLst>
        </p:spPr>
      </p:pic>
      <p:grpSp>
        <p:nvGrpSpPr>
          <p:cNvPr id="3" name="Group 23"/>
          <p:cNvGrpSpPr/>
          <p:nvPr/>
        </p:nvGrpSpPr>
        <p:grpSpPr>
          <a:xfrm>
            <a:off x="76200" y="2667000"/>
            <a:ext cx="3822700" cy="883920"/>
            <a:chOff x="63500" y="2209800"/>
            <a:chExt cx="5422900" cy="1473200"/>
          </a:xfrm>
          <a:scene3d>
            <a:camera prst="orthographicFront">
              <a:rot lat="0" lon="0" rev="21299999"/>
            </a:camera>
            <a:lightRig rig="threePt" dir="t"/>
          </a:scene3d>
        </p:grpSpPr>
        <p:pic>
          <p:nvPicPr>
            <p:cNvPr id="23" name="Picture 2"/>
            <p:cNvPicPr>
              <a:picLocks noChangeAspect="1" noChangeArrowheads="1"/>
            </p:cNvPicPr>
            <p:nvPr/>
          </p:nvPicPr>
          <p:blipFill>
            <a:blip r:embed="rId10" cstate="print"/>
            <a:srcRect l="7031" t="27083" r="75000" b="66667"/>
            <a:stretch>
              <a:fillRect/>
            </a:stretch>
          </p:blipFill>
          <p:spPr bwMode="auto">
            <a:xfrm>
              <a:off x="63500" y="2209800"/>
              <a:ext cx="3213100" cy="838200"/>
            </a:xfrm>
            <a:prstGeom prst="rect">
              <a:avLst/>
            </a:prstGeom>
            <a:ln>
              <a:noFill/>
            </a:ln>
            <a:effectLst>
              <a:outerShdw blurRad="292100" dist="139700" dir="2700000" algn="tl" rotWithShape="0">
                <a:srgbClr val="333333">
                  <a:alpha val="65000"/>
                </a:srgbClr>
              </a:outerShdw>
            </a:effectLst>
          </p:spPr>
        </p:pic>
        <p:pic>
          <p:nvPicPr>
            <p:cNvPr id="22" name="Picture 2"/>
            <p:cNvPicPr>
              <a:picLocks noChangeAspect="1" noChangeArrowheads="1"/>
            </p:cNvPicPr>
            <p:nvPr/>
          </p:nvPicPr>
          <p:blipFill>
            <a:blip r:embed="rId11" cstate="print"/>
            <a:srcRect l="4688" t="56250" r="41406" b="32292"/>
            <a:stretch>
              <a:fillRect/>
            </a:stretch>
          </p:blipFill>
          <p:spPr bwMode="auto">
            <a:xfrm>
              <a:off x="228600" y="2844800"/>
              <a:ext cx="5257800" cy="838200"/>
            </a:xfrm>
            <a:prstGeom prst="rect">
              <a:avLst/>
            </a:prstGeom>
            <a:ln>
              <a:noFill/>
            </a:ln>
            <a:effectLst>
              <a:outerShdw blurRad="292100" dist="139700" dir="2700000" algn="tl" rotWithShape="0">
                <a:srgbClr val="333333">
                  <a:alpha val="65000"/>
                </a:srgbClr>
              </a:outerShdw>
            </a:effectLst>
          </p:spPr>
        </p:pic>
      </p:grpSp>
      <p:pic>
        <p:nvPicPr>
          <p:cNvPr id="25" name="Picture 3"/>
          <p:cNvPicPr>
            <a:picLocks noChangeAspect="1" noChangeArrowheads="1"/>
          </p:cNvPicPr>
          <p:nvPr/>
        </p:nvPicPr>
        <p:blipFill>
          <a:blip r:embed="rId12" cstate="print"/>
          <a:srcRect l="4688" t="41667" r="40625" b="44791"/>
          <a:stretch>
            <a:fillRect/>
          </a:stretch>
        </p:blipFill>
        <p:spPr bwMode="auto">
          <a:xfrm rot="602944">
            <a:off x="6176760" y="2055257"/>
            <a:ext cx="2995100" cy="6096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0" y="6457890"/>
            <a:ext cx="9144000" cy="338346"/>
          </a:xfrm>
          <a:prstGeom prst="rect">
            <a:avLst/>
          </a:prstGeom>
          <a:noFill/>
          <a:ln/>
        </p:spPr>
        <p:style>
          <a:lnRef idx="2">
            <a:schemeClr val="dk1"/>
          </a:lnRef>
          <a:fillRef idx="1">
            <a:schemeClr val="lt1"/>
          </a:fillRef>
          <a:effectRef idx="0">
            <a:schemeClr val="dk1"/>
          </a:effectRef>
          <a:fontRef idx="minor">
            <a:schemeClr val="dk1"/>
          </a:fontRef>
        </p:style>
        <p:txBody>
          <a:bodyPr wrap="square" lIns="91234" tIns="45617" rIns="91234" bIns="45617" rtlCol="0">
            <a:spAutoFit/>
          </a:bodyPr>
          <a:lstStyle/>
          <a:p>
            <a:pPr algn="ctr"/>
            <a:r>
              <a:rPr lang="en-US" sz="1600" b="1" i="1" dirty="0" smtClean="0">
                <a:solidFill>
                  <a:srgbClr val="FFC000"/>
                </a:solidFill>
                <a:latin typeface="Arial" pitchFamily="34" charset="0"/>
                <a:cs typeface="Arial" pitchFamily="34" charset="0"/>
              </a:rPr>
              <a:t>The Future Is Here Today.  What Should We Be Preparing for Now?</a:t>
            </a:r>
            <a:endParaRPr lang="en-US" sz="1600" b="1" i="1" dirty="0">
              <a:solidFill>
                <a:srgbClr val="FFC000"/>
              </a:solidFill>
              <a:latin typeface="Arial" pitchFamily="34" charset="0"/>
              <a:cs typeface="Arial" pitchFamily="34" charset="0"/>
            </a:endParaRPr>
          </a:p>
        </p:txBody>
      </p:sp>
      <p:pic>
        <p:nvPicPr>
          <p:cNvPr id="26" name="Picture 2"/>
          <p:cNvPicPr>
            <a:picLocks noChangeAspect="1" noChangeArrowheads="1"/>
          </p:cNvPicPr>
          <p:nvPr/>
        </p:nvPicPr>
        <p:blipFill>
          <a:blip r:embed="rId11" cstate="print"/>
          <a:srcRect l="33504" t="55555" r="41406" b="32292"/>
          <a:stretch>
            <a:fillRect/>
          </a:stretch>
        </p:blipFill>
        <p:spPr bwMode="auto">
          <a:xfrm rot="360000">
            <a:off x="152400" y="3212901"/>
            <a:ext cx="1725118" cy="533400"/>
          </a:xfrm>
          <a:prstGeom prst="rect">
            <a:avLst/>
          </a:prstGeom>
          <a:ln>
            <a:noFill/>
          </a:ln>
          <a:effectLst>
            <a:outerShdw blurRad="292100" dist="139700" dir="2700000" algn="tl" rotWithShape="0">
              <a:srgbClr val="333333">
                <a:alpha val="65000"/>
              </a:srgbClr>
            </a:outerShdw>
          </a:effectLst>
        </p:spPr>
      </p:pic>
      <p:pic>
        <p:nvPicPr>
          <p:cNvPr id="27" name="Picture 4"/>
          <p:cNvPicPr>
            <a:picLocks noChangeAspect="1" noChangeArrowheads="1"/>
          </p:cNvPicPr>
          <p:nvPr/>
        </p:nvPicPr>
        <p:blipFill>
          <a:blip r:embed="rId13" cstate="print"/>
          <a:srcRect l="7813" t="48959" r="71428" b="42219"/>
          <a:stretch>
            <a:fillRect/>
          </a:stretch>
        </p:blipFill>
        <p:spPr bwMode="auto">
          <a:xfrm rot="-300000">
            <a:off x="7379160" y="3201934"/>
            <a:ext cx="1600200" cy="412261"/>
          </a:xfrm>
          <a:prstGeom prst="rect">
            <a:avLst/>
          </a:prstGeom>
          <a:ln>
            <a:noFill/>
          </a:ln>
          <a:effectLst>
            <a:outerShdw blurRad="292100" dist="139700" dir="2700000" algn="tl" rotWithShape="0">
              <a:srgbClr val="333333">
                <a:alpha val="65000"/>
              </a:srgbClr>
            </a:outerShdw>
          </a:effectLst>
        </p:spPr>
      </p:pic>
      <p:grpSp>
        <p:nvGrpSpPr>
          <p:cNvPr id="5" name="Group 32"/>
          <p:cNvGrpSpPr/>
          <p:nvPr/>
        </p:nvGrpSpPr>
        <p:grpSpPr>
          <a:xfrm rot="2711964">
            <a:off x="4958935" y="4948748"/>
            <a:ext cx="3810000" cy="743537"/>
            <a:chOff x="3174468" y="2660396"/>
            <a:chExt cx="5791201" cy="1338365"/>
          </a:xfrm>
          <a:scene3d>
            <a:camera prst="orthographicFront">
              <a:rot lat="0" lon="0" rev="3600000"/>
            </a:camera>
            <a:lightRig rig="threePt" dir="t"/>
          </a:scene3d>
        </p:grpSpPr>
        <p:pic>
          <p:nvPicPr>
            <p:cNvPr id="31" name="Picture 4"/>
            <p:cNvPicPr>
              <a:picLocks noChangeAspect="1" noChangeArrowheads="1"/>
            </p:cNvPicPr>
            <p:nvPr/>
          </p:nvPicPr>
          <p:blipFill>
            <a:blip r:embed="rId14" cstate="print"/>
            <a:srcRect l="6250" t="46875" r="34375" b="43750"/>
            <a:stretch>
              <a:fillRect/>
            </a:stretch>
          </p:blipFill>
          <p:spPr bwMode="auto">
            <a:xfrm>
              <a:off x="3174468" y="3312961"/>
              <a:ext cx="5791201" cy="685800"/>
            </a:xfrm>
            <a:prstGeom prst="rect">
              <a:avLst/>
            </a:prstGeom>
            <a:ln>
              <a:noFill/>
            </a:ln>
            <a:effectLst>
              <a:outerShdw blurRad="292100" dist="139700" dir="2700000" algn="tl" rotWithShape="0">
                <a:srgbClr val="333333">
                  <a:alpha val="65000"/>
                </a:srgbClr>
              </a:outerShdw>
            </a:effectLst>
          </p:spPr>
        </p:pic>
        <p:pic>
          <p:nvPicPr>
            <p:cNvPr id="32" name="Picture 4"/>
            <p:cNvPicPr>
              <a:picLocks noChangeAspect="1" noChangeArrowheads="1"/>
            </p:cNvPicPr>
            <p:nvPr/>
          </p:nvPicPr>
          <p:blipFill>
            <a:blip r:embed="rId15" cstate="print"/>
            <a:srcRect l="31250" t="30208" r="24219" b="60417"/>
            <a:stretch>
              <a:fillRect/>
            </a:stretch>
          </p:blipFill>
          <p:spPr bwMode="auto">
            <a:xfrm>
              <a:off x="4353341" y="2660396"/>
              <a:ext cx="4343401" cy="685799"/>
            </a:xfrm>
            <a:prstGeom prst="rect">
              <a:avLst/>
            </a:prstGeom>
            <a:ln>
              <a:noFill/>
            </a:ln>
            <a:effectLst>
              <a:outerShdw blurRad="292100" dist="139700" dir="2700000" algn="tl" rotWithShape="0">
                <a:srgbClr val="333333">
                  <a:alpha val="65000"/>
                </a:srgbClr>
              </a:outerShdw>
            </a:effectLst>
          </p:spPr>
        </p:pic>
      </p:grpSp>
      <p:pic>
        <p:nvPicPr>
          <p:cNvPr id="34" name="Picture 6"/>
          <p:cNvPicPr>
            <a:picLocks noChangeAspect="1" noChangeArrowheads="1"/>
          </p:cNvPicPr>
          <p:nvPr/>
        </p:nvPicPr>
        <p:blipFill>
          <a:blip r:embed="rId16" cstate="print"/>
          <a:srcRect l="6250" t="18750" r="32813" b="66667"/>
          <a:stretch>
            <a:fillRect/>
          </a:stretch>
        </p:blipFill>
        <p:spPr bwMode="auto">
          <a:xfrm rot="-120000">
            <a:off x="5474982" y="5609113"/>
            <a:ext cx="3505200" cy="715490"/>
          </a:xfrm>
          <a:prstGeom prst="rect">
            <a:avLst/>
          </a:prstGeom>
          <a:ln>
            <a:noFill/>
          </a:ln>
          <a:effectLst>
            <a:outerShdw blurRad="292100" dist="139700" dir="2700000" algn="tl" rotWithShape="0">
              <a:srgbClr val="333333">
                <a:alpha val="65000"/>
              </a:srgbClr>
            </a:outerShdw>
          </a:effectLst>
        </p:spPr>
      </p:pic>
      <p:pic>
        <p:nvPicPr>
          <p:cNvPr id="11" name="Picture 4"/>
          <p:cNvPicPr>
            <a:picLocks noChangeAspect="1" noChangeArrowheads="1"/>
          </p:cNvPicPr>
          <p:nvPr/>
        </p:nvPicPr>
        <p:blipFill>
          <a:blip r:embed="rId17" cstate="print"/>
          <a:srcRect l="1563" t="24062" r="51153" b="68403"/>
          <a:stretch>
            <a:fillRect/>
          </a:stretch>
        </p:blipFill>
        <p:spPr bwMode="auto">
          <a:xfrm rot="180000">
            <a:off x="32657" y="4764626"/>
            <a:ext cx="4463143" cy="533400"/>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1676400" y="1317523"/>
            <a:ext cx="5791200" cy="4719483"/>
          </a:xfrm>
          <a:prstGeom prst="ellipse">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a:noFill/>
          </a:ln>
          <a:effectLst>
            <a:outerShdw blurRad="101600" dist="508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lIns="91234" tIns="45617" rIns="91234" bIns="45617" rtlCol="0" anchor="ctr">
            <a:noAutofit/>
          </a:bodyPr>
          <a:lstStyle/>
          <a:p>
            <a:pPr algn="ctr"/>
            <a:endParaRPr lang="en-US" sz="1600" b="1" dirty="0" smtClean="0">
              <a:solidFill>
                <a:srgbClr val="0070C0"/>
              </a:solidFill>
              <a:latin typeface="Calibri" pitchFamily="34" charset="0"/>
            </a:endParaRPr>
          </a:p>
        </p:txBody>
      </p:sp>
      <p:sp>
        <p:nvSpPr>
          <p:cNvPr id="35" name="TextBox 34"/>
          <p:cNvSpPr txBox="1"/>
          <p:nvPr/>
        </p:nvSpPr>
        <p:spPr>
          <a:xfrm>
            <a:off x="1874068" y="1779634"/>
            <a:ext cx="5477346" cy="4404837"/>
          </a:xfrm>
          <a:prstGeom prst="rect">
            <a:avLst/>
          </a:prstGeom>
          <a:noFill/>
        </p:spPr>
        <p:txBody>
          <a:bodyPr wrap="square" lIns="45720" tIns="45617" rIns="45720" bIns="45617" rtlCol="0">
            <a:noAutofit/>
          </a:bodyPr>
          <a:lstStyle/>
          <a:p>
            <a:pPr algn="ctr"/>
            <a:r>
              <a:rPr lang="en-US" sz="1600" b="1" dirty="0" smtClean="0">
                <a:solidFill>
                  <a:srgbClr val="000000"/>
                </a:solidFill>
                <a:latin typeface="Calibri" pitchFamily="34" charset="0"/>
              </a:rPr>
              <a:t>“</a:t>
            </a:r>
            <a:r>
              <a:rPr lang="en-US" sz="1600" b="1" i="1" dirty="0" smtClean="0">
                <a:solidFill>
                  <a:srgbClr val="000000"/>
                </a:solidFill>
                <a:latin typeface="Calibri" pitchFamily="34" charset="0"/>
              </a:rPr>
              <a:t>Our Army is the Nation's Force of Decisive </a:t>
            </a:r>
          </a:p>
          <a:p>
            <a:pPr algn="ctr"/>
            <a:r>
              <a:rPr lang="en-US" sz="1600" b="1" i="1" dirty="0" smtClean="0">
                <a:solidFill>
                  <a:srgbClr val="000000"/>
                </a:solidFill>
                <a:latin typeface="Calibri" pitchFamily="34" charset="0"/>
              </a:rPr>
              <a:t>Action, A Relevant and Highly Effective Force For</a:t>
            </a:r>
          </a:p>
          <a:p>
            <a:pPr algn="ctr">
              <a:spcAft>
                <a:spcPts val="600"/>
              </a:spcAft>
            </a:pPr>
            <a:r>
              <a:rPr lang="en-US" sz="1600" b="1" i="1" dirty="0" smtClean="0">
                <a:solidFill>
                  <a:srgbClr val="000000"/>
                </a:solidFill>
                <a:latin typeface="Calibri" pitchFamily="34" charset="0"/>
              </a:rPr>
              <a:t> a Wide Range of Missions</a:t>
            </a:r>
            <a:r>
              <a:rPr lang="en-US" sz="1600" b="1" dirty="0" smtClean="0">
                <a:solidFill>
                  <a:srgbClr val="000000"/>
                </a:solidFill>
                <a:latin typeface="Calibri" pitchFamily="34" charset="0"/>
              </a:rPr>
              <a:t>.”</a:t>
            </a:r>
          </a:p>
          <a:p>
            <a:pPr algn="ctr"/>
            <a:r>
              <a:rPr lang="en-US" sz="1600" b="1" i="1" dirty="0" smtClean="0">
                <a:solidFill>
                  <a:srgbClr val="000000"/>
                </a:solidFill>
                <a:latin typeface="Calibri" pitchFamily="34" charset="0"/>
              </a:rPr>
              <a:t>“While We Cannot Predict the Future of Our Increasingly Uncertain and Complex Strategic Environment, We Can Be Certain that Our Nation Will Continue to Call on America’s Army.”</a:t>
            </a:r>
          </a:p>
          <a:p>
            <a:pPr algn="r"/>
            <a:r>
              <a:rPr lang="en-US" sz="1600" b="1" dirty="0" smtClean="0">
                <a:solidFill>
                  <a:srgbClr val="000000"/>
                </a:solidFill>
                <a:latin typeface="Calibri" pitchFamily="34" charset="0"/>
              </a:rPr>
              <a:t>GEN Raymond T. </a:t>
            </a:r>
            <a:r>
              <a:rPr lang="en-US" sz="1600" b="1" dirty="0" err="1" smtClean="0">
                <a:solidFill>
                  <a:srgbClr val="000000"/>
                </a:solidFill>
                <a:latin typeface="Calibri" pitchFamily="34" charset="0"/>
              </a:rPr>
              <a:t>Odierno</a:t>
            </a:r>
            <a:endParaRPr lang="en-US" sz="1600" b="1" dirty="0" smtClean="0">
              <a:solidFill>
                <a:srgbClr val="000000"/>
              </a:solidFill>
              <a:latin typeface="Calibri" pitchFamily="34" charset="0"/>
            </a:endParaRPr>
          </a:p>
          <a:p>
            <a:pPr algn="ctr"/>
            <a:endParaRPr lang="en-US" sz="1000" b="1" i="1" dirty="0" smtClean="0">
              <a:solidFill>
                <a:srgbClr val="000000"/>
              </a:solidFill>
              <a:latin typeface="Calibri" pitchFamily="34" charset="0"/>
            </a:endParaRPr>
          </a:p>
          <a:p>
            <a:pPr algn="ctr"/>
            <a:r>
              <a:rPr lang="en-US" sz="1600" b="1" dirty="0" smtClean="0">
                <a:solidFill>
                  <a:srgbClr val="0070C0"/>
                </a:solidFill>
                <a:latin typeface="Calibri" pitchFamily="34" charset="0"/>
              </a:rPr>
              <a:t>Can We Recognize Critical Fault Lines and Emerging Threats? </a:t>
            </a:r>
          </a:p>
          <a:p>
            <a:pPr algn="ctr"/>
            <a:r>
              <a:rPr lang="en-US" sz="1600" b="1" dirty="0" smtClean="0">
                <a:solidFill>
                  <a:srgbClr val="0070C0"/>
                </a:solidFill>
                <a:latin typeface="Calibri" pitchFamily="34" charset="0"/>
              </a:rPr>
              <a:t>Are We Sufficiently Engaged to Defuse Conflict Before Crisis?   </a:t>
            </a:r>
          </a:p>
          <a:p>
            <a:pPr algn="ctr"/>
            <a:r>
              <a:rPr lang="en-US" sz="1600" b="1" dirty="0" smtClean="0">
                <a:solidFill>
                  <a:srgbClr val="0070C0"/>
                </a:solidFill>
                <a:latin typeface="Calibri" pitchFamily="34" charset="0"/>
              </a:rPr>
              <a:t>Are We Setting Conditions to Avoid the Fight?</a:t>
            </a:r>
          </a:p>
          <a:p>
            <a:pPr algn="ctr"/>
            <a:r>
              <a:rPr lang="en-US" sz="1600" b="1" dirty="0" smtClean="0">
                <a:solidFill>
                  <a:srgbClr val="0070C0"/>
                </a:solidFill>
                <a:latin typeface="Calibri" pitchFamily="34" charset="0"/>
              </a:rPr>
              <a:t>Do We Value Deterrence? </a:t>
            </a:r>
          </a:p>
          <a:p>
            <a:pPr algn="ctr"/>
            <a:r>
              <a:rPr lang="en-US" sz="1600" b="1" dirty="0" smtClean="0">
                <a:solidFill>
                  <a:srgbClr val="0070C0"/>
                </a:solidFill>
                <a:latin typeface="Calibri" pitchFamily="34" charset="0"/>
              </a:rPr>
              <a:t>Are We Structured for Phase 0-4 Employment? </a:t>
            </a:r>
          </a:p>
          <a:p>
            <a:pPr algn="ctr"/>
            <a:r>
              <a:rPr lang="en-US" sz="1600" b="1" dirty="0" smtClean="0">
                <a:solidFill>
                  <a:srgbClr val="0070C0"/>
                </a:solidFill>
                <a:latin typeface="Calibri" pitchFamily="34" charset="0"/>
              </a:rPr>
              <a:t>Will We be Ready When Called?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print"/>
          <a:srcRect t="1748" b="3393"/>
          <a:stretch>
            <a:fillRect/>
          </a:stretch>
        </p:blipFill>
        <p:spPr bwMode="auto">
          <a:xfrm>
            <a:off x="-7938" y="787400"/>
            <a:ext cx="9159876" cy="4470400"/>
          </a:xfrm>
          <a:prstGeom prst="rect">
            <a:avLst/>
          </a:prstGeom>
          <a:noFill/>
          <a:ln w="9525">
            <a:noFill/>
            <a:miter lim="800000"/>
            <a:headEnd/>
            <a:tailEnd/>
          </a:ln>
          <a:effectLst/>
        </p:spPr>
      </p:pic>
      <p:sp>
        <p:nvSpPr>
          <p:cNvPr id="35" name="Rectangle 34"/>
          <p:cNvSpPr/>
          <p:nvPr/>
        </p:nvSpPr>
        <p:spPr>
          <a:xfrm>
            <a:off x="0" y="6400800"/>
            <a:ext cx="9144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p:cNvSpPr>
            <a:spLocks noChangeArrowheads="1"/>
          </p:cNvSpPr>
          <p:nvPr/>
        </p:nvSpPr>
        <p:spPr bwMode="auto">
          <a:xfrm>
            <a:off x="0" y="5244152"/>
            <a:ext cx="9144000" cy="1143000"/>
          </a:xfrm>
          <a:prstGeom prst="rect">
            <a:avLst/>
          </a:prstGeom>
          <a:gradFill rotWithShape="1">
            <a:gsLst>
              <a:gs pos="0">
                <a:srgbClr val="B2B2B2"/>
              </a:gs>
              <a:gs pos="100000">
                <a:schemeClr val="bg1"/>
              </a:gs>
            </a:gsLst>
            <a:lin ang="5400000" scaled="1"/>
          </a:gradFill>
          <a:ln w="9525">
            <a:noFill/>
            <a:miter lim="800000"/>
            <a:headEnd/>
            <a:tailEnd/>
          </a:ln>
        </p:spPr>
        <p:txBody>
          <a:bodyPr wrap="none" anchor="ctr"/>
          <a:lstStyle/>
          <a:p>
            <a:pPr>
              <a:spcBef>
                <a:spcPct val="20000"/>
              </a:spcBef>
              <a:buSzPct val="70000"/>
              <a:buFont typeface="Wingdings" pitchFamily="2" charset="2"/>
              <a:buChar char="u"/>
            </a:pPr>
            <a:endParaRPr lang="en-US" b="1"/>
          </a:p>
        </p:txBody>
      </p:sp>
      <p:pic>
        <p:nvPicPr>
          <p:cNvPr id="32" name="Picture 5" descr="MI Seal united w-DA Seal-white background"/>
          <p:cNvPicPr>
            <a:picLocks noChangeAspect="1" noChangeArrowheads="1"/>
          </p:cNvPicPr>
          <p:nvPr/>
        </p:nvPicPr>
        <p:blipFill>
          <a:blip r:embed="rId3" cstate="print"/>
          <a:srcRect/>
          <a:stretch>
            <a:fillRect/>
          </a:stretch>
        </p:blipFill>
        <p:spPr bwMode="auto">
          <a:xfrm>
            <a:off x="-70339" y="5146431"/>
            <a:ext cx="2208711" cy="1143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8" name="TextBox 37"/>
          <p:cNvSpPr txBox="1"/>
          <p:nvPr/>
        </p:nvSpPr>
        <p:spPr>
          <a:xfrm>
            <a:off x="1377501" y="6457314"/>
            <a:ext cx="6421437" cy="338554"/>
          </a:xfrm>
          <a:prstGeom prst="rect">
            <a:avLst/>
          </a:prstGeom>
          <a:noFill/>
        </p:spPr>
        <p:txBody>
          <a:bodyPr wrap="none" rtlCol="0">
            <a:spAutoFit/>
          </a:bodyPr>
          <a:lstStyle/>
          <a:p>
            <a:pPr algn="ctr"/>
            <a:r>
              <a:rPr lang="en-US" sz="1600" b="1" i="1" dirty="0" smtClean="0">
                <a:solidFill>
                  <a:srgbClr val="FFC000"/>
                </a:solidFill>
                <a:latin typeface="Arial" pitchFamily="34" charset="0"/>
                <a:cs typeface="Arial" pitchFamily="34" charset="0"/>
              </a:rPr>
              <a:t>Enabling Decisive Operations While Transforming in the Breach</a:t>
            </a:r>
            <a:endParaRPr lang="en-US" sz="1600" b="1" i="1" dirty="0">
              <a:solidFill>
                <a:srgbClr val="FFC000"/>
              </a:solidFill>
              <a:latin typeface="Arial" pitchFamily="34" charset="0"/>
              <a:cs typeface="Arial" pitchFamily="34" charset="0"/>
            </a:endParaRPr>
          </a:p>
        </p:txBody>
      </p:sp>
      <p:sp>
        <p:nvSpPr>
          <p:cNvPr id="23" name="Rectangle 22"/>
          <p:cNvSpPr/>
          <p:nvPr/>
        </p:nvSpPr>
        <p:spPr>
          <a:xfrm>
            <a:off x="0" y="2655331"/>
            <a:ext cx="9144000" cy="707886"/>
          </a:xfrm>
          <a:prstGeom prst="rect">
            <a:avLst/>
          </a:prstGeom>
          <a:noFill/>
          <a:effectLst>
            <a:glow rad="139700">
              <a:schemeClr val="accent4">
                <a:satMod val="175000"/>
                <a:alpha val="40000"/>
              </a:schemeClr>
            </a:glow>
          </a:effectLst>
        </p:spPr>
        <p:txBody>
          <a:bodyPr wrap="square" anchor="ctr">
            <a:spAutoFit/>
            <a:scene3d>
              <a:camera prst="orthographicFront"/>
              <a:lightRig rig="soft" dir="t">
                <a:rot lat="0" lon="0" rev="10800000"/>
              </a:lightRig>
            </a:scene3d>
            <a:sp3d>
              <a:bevelT w="27940" h="12700"/>
              <a:contourClr>
                <a:srgbClr val="DDDDDD"/>
              </a:contourClr>
            </a:sp3d>
          </a:bodyPr>
          <a:lstStyle/>
          <a:p>
            <a:pPr algn="ctr">
              <a:spcBef>
                <a:spcPct val="20000"/>
              </a:spcBef>
              <a:buSzPct val="70000"/>
              <a:defRPr/>
            </a:pPr>
            <a:r>
              <a:rPr lang="en-US" sz="4000" b="1" spc="150" dirty="0" smtClean="0">
                <a:ln w="11430"/>
                <a:solidFill>
                  <a:srgbClr val="F8F8F8"/>
                </a:solidFill>
                <a:effectLst>
                  <a:glow rad="228600">
                    <a:schemeClr val="tx1">
                      <a:alpha val="40000"/>
                    </a:schemeClr>
                  </a:glow>
                  <a:outerShdw blurRad="25400" algn="tl" rotWithShape="0">
                    <a:srgbClr val="000000">
                      <a:alpha val="43000"/>
                    </a:srgbClr>
                  </a:outerShdw>
                  <a:reflection blurRad="6350" stA="55000" endA="300" endPos="45500" dir="5400000" sy="-100000" algn="bl" rotWithShape="0"/>
                </a:effectLst>
                <a:latin typeface="Arial" pitchFamily="34" charset="0"/>
                <a:cs typeface="Arial" pitchFamily="34" charset="0"/>
              </a:rPr>
              <a:t>Discussion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52689" y="0"/>
            <a:ext cx="6091311" cy="762000"/>
          </a:xfrm>
        </p:spPr>
        <p:txBody>
          <a:bodyPr/>
          <a:lstStyle/>
          <a:p>
            <a:pPr algn="ctr"/>
            <a:r>
              <a:rPr lang="en-US" sz="2000" b="1" i="1" dirty="0" smtClean="0">
                <a:solidFill>
                  <a:schemeClr val="bg1"/>
                </a:solidFill>
                <a:latin typeface="Arial" pitchFamily="34" charset="0"/>
                <a:cs typeface="Arial" pitchFamily="34" charset="0"/>
              </a:rPr>
              <a:t>Problem Statement</a:t>
            </a:r>
            <a:endParaRPr lang="en-US" sz="2000" b="1" i="1" dirty="0">
              <a:solidFill>
                <a:schemeClr val="bg1"/>
              </a:solidFill>
              <a:latin typeface="Arial" pitchFamily="34" charset="0"/>
              <a:cs typeface="Arial" pitchFamily="34" charset="0"/>
            </a:endParaRPr>
          </a:p>
        </p:txBody>
      </p:sp>
      <p:sp>
        <p:nvSpPr>
          <p:cNvPr id="3" name="Text Placeholder 2"/>
          <p:cNvSpPr>
            <a:spLocks noGrp="1"/>
          </p:cNvSpPr>
          <p:nvPr>
            <p:ph type="body" sz="quarter" idx="4294967295"/>
          </p:nvPr>
        </p:nvSpPr>
        <p:spPr>
          <a:xfrm>
            <a:off x="594368" y="1286153"/>
            <a:ext cx="8610600" cy="4171672"/>
          </a:xfrm>
        </p:spPr>
        <p:txBody>
          <a:bodyPr>
            <a:noAutofit/>
          </a:bodyPr>
          <a:lstStyle/>
          <a:p>
            <a:pPr>
              <a:spcBef>
                <a:spcPts val="0"/>
              </a:spcBef>
              <a:spcAft>
                <a:spcPts val="1800"/>
              </a:spcAft>
            </a:pPr>
            <a:r>
              <a:rPr lang="en-US" b="1" i="1" dirty="0" smtClean="0">
                <a:latin typeface="Arial" pitchFamily="34" charset="0"/>
                <a:cs typeface="Arial" pitchFamily="34" charset="0"/>
              </a:rPr>
              <a:t>Problem</a:t>
            </a:r>
            <a:r>
              <a:rPr lang="en-US" dirty="0" smtClean="0">
                <a:latin typeface="Arial" pitchFamily="34" charset="0"/>
                <a:cs typeface="Arial" pitchFamily="34" charset="0"/>
              </a:rPr>
              <a:t>: Current Threat Assessments Do Not Capture the Future Operational Environment We Will Encounter: Determined, Adaptive Enemies, Multiple Other Actors, Chaotic Conditions</a:t>
            </a:r>
          </a:p>
          <a:p>
            <a:r>
              <a:rPr lang="en-US" b="1" i="1" dirty="0" smtClean="0">
                <a:latin typeface="Arial" pitchFamily="34" charset="0"/>
                <a:cs typeface="Arial" pitchFamily="34" charset="0"/>
              </a:rPr>
              <a:t>Goal</a:t>
            </a:r>
            <a:r>
              <a:rPr lang="en-US" dirty="0" smtClean="0">
                <a:latin typeface="Arial" pitchFamily="34" charset="0"/>
                <a:cs typeface="Arial" pitchFamily="34" charset="0"/>
              </a:rPr>
              <a:t>: Create a Compelling Narrative for the Future Operational Environment to Ensure Our Army… </a:t>
            </a:r>
          </a:p>
          <a:p>
            <a:pPr lvl="1"/>
            <a:r>
              <a:rPr lang="en-US" dirty="0" smtClean="0">
                <a:latin typeface="Arial" pitchFamily="34" charset="0"/>
                <a:cs typeface="Arial" pitchFamily="34" charset="0"/>
              </a:rPr>
              <a:t>Is Responsive to Our Combatant Commanders’ and Nation’s Requirements</a:t>
            </a:r>
          </a:p>
          <a:p>
            <a:pPr lvl="1"/>
            <a:r>
              <a:rPr lang="en-US" dirty="0" smtClean="0">
                <a:latin typeface="Arial" pitchFamily="34" charset="0"/>
                <a:cs typeface="Arial" pitchFamily="34" charset="0"/>
              </a:rPr>
              <a:t>Can Accomplish the Mission--Prevent, Shape, Win--in Any Operational Environment against a Wide Variety of Enemies and Adversaries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123028" y="0"/>
            <a:ext cx="6020972" cy="762000"/>
          </a:xfrm>
        </p:spPr>
        <p:txBody>
          <a:bodyPr/>
          <a:lstStyle/>
          <a:p>
            <a:pPr algn="ctr"/>
            <a:r>
              <a:rPr lang="en-US" sz="2000" b="1" i="1" dirty="0" smtClean="0">
                <a:solidFill>
                  <a:schemeClr val="bg1"/>
                </a:solidFill>
                <a:latin typeface="Arial" pitchFamily="34" charset="0"/>
                <a:cs typeface="Arial" pitchFamily="34" charset="0"/>
              </a:rPr>
              <a:t>BLUF</a:t>
            </a:r>
            <a:endParaRPr lang="en-US" sz="2000" b="1" i="1" dirty="0">
              <a:solidFill>
                <a:schemeClr val="bg1"/>
              </a:solidFill>
              <a:latin typeface="Arial" pitchFamily="34" charset="0"/>
              <a:cs typeface="Arial" pitchFamily="34" charset="0"/>
            </a:endParaRPr>
          </a:p>
        </p:txBody>
      </p:sp>
      <p:sp>
        <p:nvSpPr>
          <p:cNvPr id="5" name="Text Box 14"/>
          <p:cNvSpPr txBox="1">
            <a:spLocks noChangeArrowheads="1"/>
          </p:cNvSpPr>
          <p:nvPr/>
        </p:nvSpPr>
        <p:spPr bwMode="auto">
          <a:xfrm>
            <a:off x="7180554" y="758692"/>
            <a:ext cx="1215365" cy="261594"/>
          </a:xfrm>
          <a:prstGeom prst="rect">
            <a:avLst/>
          </a:prstGeom>
          <a:noFill/>
          <a:ln w="12700">
            <a:noFill/>
            <a:miter lim="800000"/>
            <a:headEnd/>
            <a:tailEnd/>
          </a:ln>
          <a:effectLst/>
        </p:spPr>
        <p:txBody>
          <a:bodyPr wrap="none" lIns="91424" tIns="45712" rIns="91424" bIns="45712">
            <a:spAutoFit/>
          </a:bodyPr>
          <a:lstStyle/>
          <a:p>
            <a:pPr defTabSz="864931" fontAlgn="base">
              <a:spcBef>
                <a:spcPct val="0"/>
              </a:spcBef>
              <a:spcAft>
                <a:spcPct val="0"/>
              </a:spcAft>
            </a:pPr>
            <a:r>
              <a:rPr lang="en-US" sz="1100" dirty="0" smtClean="0">
                <a:solidFill>
                  <a:srgbClr val="008000"/>
                </a:solidFill>
                <a:latin typeface="Arial" pitchFamily="34" charset="0"/>
                <a:cs typeface="Arial" pitchFamily="34" charset="0"/>
              </a:rPr>
              <a:t>UNCLASSIFIED</a:t>
            </a:r>
            <a:endParaRPr lang="en-US" sz="1100" dirty="0">
              <a:solidFill>
                <a:srgbClr val="008000"/>
              </a:solidFill>
              <a:latin typeface="Arial" pitchFamily="34" charset="0"/>
              <a:cs typeface="Arial" pitchFamily="34" charset="0"/>
            </a:endParaRPr>
          </a:p>
        </p:txBody>
      </p:sp>
      <p:sp>
        <p:nvSpPr>
          <p:cNvPr id="6" name="Text Box 14"/>
          <p:cNvSpPr txBox="1">
            <a:spLocks noChangeArrowheads="1"/>
          </p:cNvSpPr>
          <p:nvPr/>
        </p:nvSpPr>
        <p:spPr bwMode="auto">
          <a:xfrm>
            <a:off x="0" y="6593370"/>
            <a:ext cx="1215365" cy="261594"/>
          </a:xfrm>
          <a:prstGeom prst="rect">
            <a:avLst/>
          </a:prstGeom>
          <a:noFill/>
          <a:ln w="12700">
            <a:noFill/>
            <a:miter lim="800000"/>
            <a:headEnd/>
            <a:tailEnd/>
          </a:ln>
          <a:effectLst/>
        </p:spPr>
        <p:txBody>
          <a:bodyPr wrap="none" lIns="91424" tIns="45712" rIns="91424" bIns="45712">
            <a:spAutoFit/>
          </a:bodyPr>
          <a:lstStyle/>
          <a:p>
            <a:pPr defTabSz="864931" fontAlgn="base">
              <a:spcBef>
                <a:spcPct val="0"/>
              </a:spcBef>
              <a:spcAft>
                <a:spcPct val="0"/>
              </a:spcAft>
            </a:pPr>
            <a:r>
              <a:rPr lang="en-US" sz="1100" dirty="0" smtClean="0">
                <a:solidFill>
                  <a:srgbClr val="008000"/>
                </a:solidFill>
                <a:latin typeface="Arial" pitchFamily="34" charset="0"/>
                <a:cs typeface="Arial" pitchFamily="34" charset="0"/>
              </a:rPr>
              <a:t>UNCLASSIFIED</a:t>
            </a:r>
            <a:endParaRPr lang="en-US" sz="1100" dirty="0">
              <a:solidFill>
                <a:srgbClr val="008000"/>
              </a:solidFill>
              <a:latin typeface="Arial" pitchFamily="34" charset="0"/>
              <a:cs typeface="Arial" pitchFamily="34" charset="0"/>
            </a:endParaRPr>
          </a:p>
        </p:txBody>
      </p:sp>
      <p:sp>
        <p:nvSpPr>
          <p:cNvPr id="8" name="Text Placeholder 3"/>
          <p:cNvSpPr txBox="1">
            <a:spLocks/>
          </p:cNvSpPr>
          <p:nvPr/>
        </p:nvSpPr>
        <p:spPr>
          <a:xfrm>
            <a:off x="228600" y="1262970"/>
            <a:ext cx="8610600" cy="5105400"/>
          </a:xfrm>
          <a:prstGeom prst="rect">
            <a:avLst/>
          </a:prstGeom>
        </p:spPr>
        <p:txBody>
          <a:bodyPr lIns="91225" tIns="45613" rIns="91225" bIns="45613">
            <a:normAutofit fontScale="70000" lnSpcReduction="20000"/>
          </a:bodyPr>
          <a:lstStyle/>
          <a:p>
            <a:pPr marL="342107" marR="0" lvl="0" indent="-342107" algn="l" defTabSz="912283" rtl="0" eaLnBrk="1" fontAlgn="auto" latinLnBrk="0" hangingPunct="1">
              <a:lnSpc>
                <a:spcPct val="120000"/>
              </a:lnSpc>
              <a:spcBef>
                <a:spcPts val="600"/>
              </a:spcBef>
              <a:spcAft>
                <a:spcPts val="0"/>
              </a:spcAft>
              <a:buClrTx/>
              <a:buSzPct val="110000"/>
              <a:buFont typeface="Arial" pitchFamily="34" charset="0"/>
              <a:buChar char="•"/>
              <a:tabLst/>
              <a:defRPr/>
            </a:pPr>
            <a:r>
              <a:rPr kumimoji="0" lang="en-US" sz="2800" b="1" i="1"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Arial" pitchFamily="34" charset="0"/>
                <a:cs typeface="Arial" pitchFamily="34" charset="0"/>
              </a:rPr>
              <a:t>Wide Spectrum of Potential Threats, Challenges, Contingencies</a:t>
            </a:r>
          </a:p>
          <a:p>
            <a:pPr marL="741231" marR="0" lvl="1" indent="-285088" algn="l" defTabSz="912283" rtl="0" eaLnBrk="1" fontAlgn="auto" latinLnBrk="0" hangingPunct="1">
              <a:lnSpc>
                <a:spcPct val="120000"/>
              </a:lnSpc>
              <a:spcBef>
                <a:spcPts val="600"/>
              </a:spcBef>
              <a:spcAft>
                <a:spcPts val="0"/>
              </a:spcAft>
              <a:buClrTx/>
              <a:buSzPct val="105000"/>
              <a:buFont typeface="Arial"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Iran, North Korea, Afghanistan-Pakistan, Multiple Enduring Fault Lines in Middle East, Africa, Central Asia Will Remain Sources of Threats and Challenges</a:t>
            </a:r>
          </a:p>
          <a:p>
            <a:pPr marL="741231" marR="0" lvl="1" indent="-285088" algn="l" defTabSz="912283" rtl="0" eaLnBrk="1" fontAlgn="auto" latinLnBrk="0" hangingPunct="1">
              <a:lnSpc>
                <a:spcPct val="120000"/>
              </a:lnSpc>
              <a:spcBef>
                <a:spcPts val="600"/>
              </a:spcBef>
              <a:spcAft>
                <a:spcPts val="0"/>
              </a:spcAft>
              <a:buClrTx/>
              <a:buSzPct val="105000"/>
              <a:buFont typeface="Arial"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Managing the Relationship with China Only Part of the Problem…U.S. Will Continue To Be Needed as Balancer in Asia, Africa, Middle East</a:t>
            </a:r>
          </a:p>
          <a:p>
            <a:pPr marL="741231" marR="0" lvl="1" indent="-285088" algn="l" defTabSz="912283" rtl="0" eaLnBrk="1" fontAlgn="auto" latinLnBrk="0" hangingPunct="1">
              <a:lnSpc>
                <a:spcPct val="120000"/>
              </a:lnSpc>
              <a:spcBef>
                <a:spcPts val="600"/>
              </a:spcBef>
              <a:spcAft>
                <a:spcPts val="0"/>
              </a:spcAft>
              <a:buClrTx/>
              <a:buSzPct val="105000"/>
              <a:buFont typeface="Arial"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Transnational Terrorists, Insurgents, and Criminal Organizations Will Remain Common Features of the Strategic and Operational Environment</a:t>
            </a:r>
          </a:p>
          <a:p>
            <a:pPr marL="741231" marR="0" lvl="1" indent="-285088" algn="l" defTabSz="912283" rtl="0" eaLnBrk="1" fontAlgn="auto" latinLnBrk="0" hangingPunct="1">
              <a:lnSpc>
                <a:spcPct val="120000"/>
              </a:lnSpc>
              <a:spcBef>
                <a:spcPts val="600"/>
              </a:spcBef>
              <a:spcAft>
                <a:spcPts val="0"/>
              </a:spcAft>
              <a:buClrTx/>
              <a:buSzPct val="105000"/>
              <a:buFont typeface="Arial"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U.S. Remains Globally Powerful, but Freedom of Maneuver Has Narrowed…Greater Need for Support of Strong and Expanding Partnerships</a:t>
            </a:r>
          </a:p>
          <a:p>
            <a:pPr marL="342107" marR="0" lvl="0" indent="-342107" algn="l" defTabSz="912283" rtl="0" eaLnBrk="1" fontAlgn="auto" latinLnBrk="0" hangingPunct="1">
              <a:lnSpc>
                <a:spcPct val="120000"/>
              </a:lnSpc>
              <a:spcBef>
                <a:spcPts val="600"/>
              </a:spcBef>
              <a:spcAft>
                <a:spcPts val="0"/>
              </a:spcAft>
              <a:buClrTx/>
              <a:buSzPct val="110000"/>
              <a:buFont typeface="Arial" pitchFamily="34" charset="0"/>
              <a:buChar char="•"/>
              <a:tabLst/>
              <a:defRPr/>
            </a:pPr>
            <a:r>
              <a:rPr kumimoji="0" lang="en-US" sz="2800" b="1" i="1"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Arial" pitchFamily="34" charset="0"/>
                <a:cs typeface="Arial" pitchFamily="34" charset="0"/>
              </a:rPr>
              <a:t>The U.S. Army Must Be Prepared to Operate in a Full Range of Complex Environments</a:t>
            </a:r>
          </a:p>
          <a:p>
            <a:pPr marL="741231" marR="0" lvl="1" indent="-285088" algn="l" defTabSz="912283" rtl="0" eaLnBrk="1" fontAlgn="auto" latinLnBrk="0" hangingPunct="1">
              <a:lnSpc>
                <a:spcPct val="120000"/>
              </a:lnSpc>
              <a:spcBef>
                <a:spcPts val="600"/>
              </a:spcBef>
              <a:spcAft>
                <a:spcPts val="0"/>
              </a:spcAft>
              <a:buClrTx/>
              <a:buSzPct val="105000"/>
              <a:buFont typeface="Arial"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Many Crises Will Be Ambiguous…Threats to U.S. Interests May Only Be Clear after Situation Has Evolved and Deteriorated</a:t>
            </a:r>
          </a:p>
          <a:p>
            <a:pPr marL="741231" marR="0" lvl="1" indent="-285088" algn="l" defTabSz="912283" rtl="0" eaLnBrk="1" fontAlgn="auto" latinLnBrk="0" hangingPunct="1">
              <a:lnSpc>
                <a:spcPct val="120000"/>
              </a:lnSpc>
              <a:spcBef>
                <a:spcPts val="600"/>
              </a:spcBef>
              <a:spcAft>
                <a:spcPts val="0"/>
              </a:spcAft>
              <a:buClrTx/>
              <a:buSzPct val="105000"/>
              <a:buFont typeface="Arial"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If Our Shaping Operations Are Inadequate, U.S. Options May Be Limited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Rectangle 19"/>
          <p:cNvSpPr>
            <a:spLocks noGrp="1" noChangeArrowheads="1"/>
          </p:cNvSpPr>
          <p:nvPr>
            <p:ph type="title" idx="4294967295"/>
          </p:nvPr>
        </p:nvSpPr>
        <p:spPr>
          <a:xfrm>
            <a:off x="3137095" y="1"/>
            <a:ext cx="6006905" cy="629258"/>
          </a:xfrm>
        </p:spPr>
        <p:txBody>
          <a:bodyPr/>
          <a:lstStyle/>
          <a:p>
            <a:pPr algn="ctr"/>
            <a:r>
              <a:rPr lang="en-US" sz="2000" b="1" i="1" dirty="0" smtClean="0">
                <a:solidFill>
                  <a:schemeClr val="bg1"/>
                </a:solidFill>
                <a:latin typeface="Arial" pitchFamily="34" charset="0"/>
                <a:cs typeface="Arial" pitchFamily="34" charset="0"/>
              </a:rPr>
              <a:t>Evolving Global Landscape</a:t>
            </a:r>
            <a:endParaRPr lang="en-US" sz="2000" b="1" i="1" dirty="0">
              <a:solidFill>
                <a:schemeClr val="bg1"/>
              </a:solidFill>
              <a:latin typeface="Arial" pitchFamily="34" charset="0"/>
              <a:cs typeface="Arial" pitchFamily="34" charset="0"/>
            </a:endParaRPr>
          </a:p>
        </p:txBody>
      </p:sp>
      <p:sp>
        <p:nvSpPr>
          <p:cNvPr id="49" name="Text Placeholder 48"/>
          <p:cNvSpPr>
            <a:spLocks noGrp="1"/>
          </p:cNvSpPr>
          <p:nvPr>
            <p:ph type="body" sz="half" idx="4294967295"/>
          </p:nvPr>
        </p:nvSpPr>
        <p:spPr>
          <a:xfrm>
            <a:off x="67339" y="1036673"/>
            <a:ext cx="8991605" cy="5385395"/>
          </a:xfrm>
        </p:spPr>
        <p:txBody>
          <a:bodyPr>
            <a:normAutofit/>
          </a:bodyPr>
          <a:lstStyle/>
          <a:p>
            <a:endParaRPr lang="en-US" sz="1700" dirty="0" smtClean="0"/>
          </a:p>
        </p:txBody>
      </p:sp>
      <p:pic>
        <p:nvPicPr>
          <p:cNvPr id="46" name="Picture 5" descr="World_Map"/>
          <p:cNvPicPr>
            <a:picLocks noChangeAspect="1" noChangeArrowheads="1"/>
          </p:cNvPicPr>
          <p:nvPr/>
        </p:nvPicPr>
        <p:blipFill>
          <a:blip r:embed="rId3" cstate="print">
            <a:lum bright="10000"/>
          </a:blip>
          <a:srcRect l="15556" t="8824" r="11667" b="18628"/>
          <a:stretch>
            <a:fillRect/>
          </a:stretch>
        </p:blipFill>
        <p:spPr bwMode="auto">
          <a:xfrm>
            <a:off x="0" y="841845"/>
            <a:ext cx="9144000" cy="5640586"/>
          </a:xfrm>
          <a:prstGeom prst="rect">
            <a:avLst/>
          </a:prstGeom>
          <a:noFill/>
        </p:spPr>
      </p:pic>
      <p:sp>
        <p:nvSpPr>
          <p:cNvPr id="48" name="Rectangle 47"/>
          <p:cNvSpPr/>
          <p:nvPr/>
        </p:nvSpPr>
        <p:spPr>
          <a:xfrm>
            <a:off x="0" y="762000"/>
            <a:ext cx="9144000" cy="5501472"/>
          </a:xfrm>
          <a:prstGeom prst="rect">
            <a:avLst/>
          </a:prstGeom>
          <a:solidFill>
            <a:srgbClr val="FFFF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86" tIns="43243" rIns="86486" bIns="43243" rtlCol="0" anchor="ctr"/>
          <a:lstStyle/>
          <a:p>
            <a:pPr algn="ctr" defTabSz="864931" fontAlgn="base">
              <a:spcBef>
                <a:spcPct val="0"/>
              </a:spcBef>
              <a:spcAft>
                <a:spcPct val="0"/>
              </a:spcAft>
            </a:pPr>
            <a:endParaRPr lang="en-US" dirty="0">
              <a:solidFill>
                <a:srgbClr val="FFFFFF"/>
              </a:solidFill>
            </a:endParaRPr>
          </a:p>
        </p:txBody>
      </p:sp>
      <p:sp>
        <p:nvSpPr>
          <p:cNvPr id="2186" name="Freeform 138" descr="60%"/>
          <p:cNvSpPr>
            <a:spLocks/>
          </p:cNvSpPr>
          <p:nvPr/>
        </p:nvSpPr>
        <p:spPr bwMode="auto">
          <a:xfrm>
            <a:off x="3308154" y="2834680"/>
            <a:ext cx="2508498" cy="2880320"/>
          </a:xfrm>
          <a:custGeom>
            <a:avLst/>
            <a:gdLst>
              <a:gd name="connsiteX0" fmla="*/ 1032 w 9095"/>
              <a:gd name="connsiteY0" fmla="*/ 3546 h 9969"/>
              <a:gd name="connsiteX1" fmla="*/ 346 w 9095"/>
              <a:gd name="connsiteY1" fmla="*/ 387 h 9969"/>
              <a:gd name="connsiteX2" fmla="*/ 3106 w 9095"/>
              <a:gd name="connsiteY2" fmla="*/ 1223 h 9969"/>
              <a:gd name="connsiteX3" fmla="*/ 6635 w 9095"/>
              <a:gd name="connsiteY3" fmla="*/ 1062 h 9969"/>
              <a:gd name="connsiteX4" fmla="*/ 8913 w 9095"/>
              <a:gd name="connsiteY4" fmla="*/ 2734 h 9969"/>
              <a:gd name="connsiteX5" fmla="*/ 8368 w 9095"/>
              <a:gd name="connsiteY5" fmla="*/ 8458 h 9969"/>
              <a:gd name="connsiteX6" fmla="*/ 4550 w 9095"/>
              <a:gd name="connsiteY6" fmla="*/ 9744 h 9969"/>
              <a:gd name="connsiteX7" fmla="*/ 2945 w 9095"/>
              <a:gd name="connsiteY7" fmla="*/ 4053 h 9969"/>
              <a:gd name="connsiteX8" fmla="*/ 1032 w 9095"/>
              <a:gd name="connsiteY8" fmla="*/ 3546 h 9969"/>
              <a:gd name="connsiteX0" fmla="*/ 1135 w 10000"/>
              <a:gd name="connsiteY0" fmla="*/ 3557 h 10000"/>
              <a:gd name="connsiteX1" fmla="*/ 380 w 10000"/>
              <a:gd name="connsiteY1" fmla="*/ 388 h 10000"/>
              <a:gd name="connsiteX2" fmla="*/ 3415 w 10000"/>
              <a:gd name="connsiteY2" fmla="*/ 1227 h 10000"/>
              <a:gd name="connsiteX3" fmla="*/ 7295 w 10000"/>
              <a:gd name="connsiteY3" fmla="*/ 1065 h 10000"/>
              <a:gd name="connsiteX4" fmla="*/ 9800 w 10000"/>
              <a:gd name="connsiteY4" fmla="*/ 2743 h 10000"/>
              <a:gd name="connsiteX5" fmla="*/ 9201 w 10000"/>
              <a:gd name="connsiteY5" fmla="*/ 8484 h 10000"/>
              <a:gd name="connsiteX6" fmla="*/ 5003 w 10000"/>
              <a:gd name="connsiteY6" fmla="*/ 9774 h 10000"/>
              <a:gd name="connsiteX7" fmla="*/ 3238 w 10000"/>
              <a:gd name="connsiteY7" fmla="*/ 4066 h 10000"/>
              <a:gd name="connsiteX8" fmla="*/ 1135 w 10000"/>
              <a:gd name="connsiteY8" fmla="*/ 3557 h 10000"/>
              <a:gd name="connsiteX0" fmla="*/ 1013 w 9878"/>
              <a:gd name="connsiteY0" fmla="*/ 3693 h 10136"/>
              <a:gd name="connsiteX1" fmla="*/ 407 w 9878"/>
              <a:gd name="connsiteY1" fmla="*/ 388 h 10136"/>
              <a:gd name="connsiteX2" fmla="*/ 3293 w 9878"/>
              <a:gd name="connsiteY2" fmla="*/ 1363 h 10136"/>
              <a:gd name="connsiteX3" fmla="*/ 7173 w 9878"/>
              <a:gd name="connsiteY3" fmla="*/ 1201 h 10136"/>
              <a:gd name="connsiteX4" fmla="*/ 9678 w 9878"/>
              <a:gd name="connsiteY4" fmla="*/ 2879 h 10136"/>
              <a:gd name="connsiteX5" fmla="*/ 9079 w 9878"/>
              <a:gd name="connsiteY5" fmla="*/ 8620 h 10136"/>
              <a:gd name="connsiteX6" fmla="*/ 4881 w 9878"/>
              <a:gd name="connsiteY6" fmla="*/ 9910 h 10136"/>
              <a:gd name="connsiteX7" fmla="*/ 3116 w 9878"/>
              <a:gd name="connsiteY7" fmla="*/ 4202 h 10136"/>
              <a:gd name="connsiteX8" fmla="*/ 1013 w 9878"/>
              <a:gd name="connsiteY8" fmla="*/ 3693 h 10136"/>
              <a:gd name="connsiteX0" fmla="*/ 1026 w 10000"/>
              <a:gd name="connsiteY0" fmla="*/ 3643 h 10000"/>
              <a:gd name="connsiteX1" fmla="*/ 412 w 10000"/>
              <a:gd name="connsiteY1" fmla="*/ 383 h 10000"/>
              <a:gd name="connsiteX2" fmla="*/ 3334 w 10000"/>
              <a:gd name="connsiteY2" fmla="*/ 1345 h 10000"/>
              <a:gd name="connsiteX3" fmla="*/ 7262 w 10000"/>
              <a:gd name="connsiteY3" fmla="*/ 1185 h 10000"/>
              <a:gd name="connsiteX4" fmla="*/ 9798 w 10000"/>
              <a:gd name="connsiteY4" fmla="*/ 2840 h 10000"/>
              <a:gd name="connsiteX5" fmla="*/ 9191 w 10000"/>
              <a:gd name="connsiteY5" fmla="*/ 8504 h 10000"/>
              <a:gd name="connsiteX6" fmla="*/ 4941 w 10000"/>
              <a:gd name="connsiteY6" fmla="*/ 9777 h 10000"/>
              <a:gd name="connsiteX7" fmla="*/ 3154 w 10000"/>
              <a:gd name="connsiteY7" fmla="*/ 4146 h 10000"/>
              <a:gd name="connsiteX8" fmla="*/ 1026 w 10000"/>
              <a:gd name="connsiteY8" fmla="*/ 3643 h 10000"/>
              <a:gd name="connsiteX0" fmla="*/ 1026 w 10000"/>
              <a:gd name="connsiteY0" fmla="*/ 3671 h 10028"/>
              <a:gd name="connsiteX1" fmla="*/ 412 w 10000"/>
              <a:gd name="connsiteY1" fmla="*/ 411 h 10028"/>
              <a:gd name="connsiteX2" fmla="*/ 3334 w 10000"/>
              <a:gd name="connsiteY2" fmla="*/ 1205 h 10028"/>
              <a:gd name="connsiteX3" fmla="*/ 7262 w 10000"/>
              <a:gd name="connsiteY3" fmla="*/ 1213 h 10028"/>
              <a:gd name="connsiteX4" fmla="*/ 9798 w 10000"/>
              <a:gd name="connsiteY4" fmla="*/ 2868 h 10028"/>
              <a:gd name="connsiteX5" fmla="*/ 9191 w 10000"/>
              <a:gd name="connsiteY5" fmla="*/ 8532 h 10028"/>
              <a:gd name="connsiteX6" fmla="*/ 4941 w 10000"/>
              <a:gd name="connsiteY6" fmla="*/ 9805 h 10028"/>
              <a:gd name="connsiteX7" fmla="*/ 3154 w 10000"/>
              <a:gd name="connsiteY7" fmla="*/ 4174 h 10028"/>
              <a:gd name="connsiteX8" fmla="*/ 1026 w 10000"/>
              <a:gd name="connsiteY8" fmla="*/ 3671 h 10028"/>
              <a:gd name="connsiteX0" fmla="*/ 1026 w 10000"/>
              <a:gd name="connsiteY0" fmla="*/ 3671 h 10028"/>
              <a:gd name="connsiteX1" fmla="*/ 412 w 10000"/>
              <a:gd name="connsiteY1" fmla="*/ 411 h 10028"/>
              <a:gd name="connsiteX2" fmla="*/ 3334 w 10000"/>
              <a:gd name="connsiteY2" fmla="*/ 1205 h 10028"/>
              <a:gd name="connsiteX3" fmla="*/ 7262 w 10000"/>
              <a:gd name="connsiteY3" fmla="*/ 1213 h 10028"/>
              <a:gd name="connsiteX4" fmla="*/ 9798 w 10000"/>
              <a:gd name="connsiteY4" fmla="*/ 2868 h 10028"/>
              <a:gd name="connsiteX5" fmla="*/ 9191 w 10000"/>
              <a:gd name="connsiteY5" fmla="*/ 8532 h 10028"/>
              <a:gd name="connsiteX6" fmla="*/ 4941 w 10000"/>
              <a:gd name="connsiteY6" fmla="*/ 9805 h 10028"/>
              <a:gd name="connsiteX7" fmla="*/ 3154 w 10000"/>
              <a:gd name="connsiteY7" fmla="*/ 4174 h 10028"/>
              <a:gd name="connsiteX8" fmla="*/ 1026 w 10000"/>
              <a:gd name="connsiteY8" fmla="*/ 3671 h 10028"/>
              <a:gd name="connsiteX0" fmla="*/ 1026 w 10000"/>
              <a:gd name="connsiteY0" fmla="*/ 3671 h 10028"/>
              <a:gd name="connsiteX1" fmla="*/ 412 w 10000"/>
              <a:gd name="connsiteY1" fmla="*/ 411 h 10028"/>
              <a:gd name="connsiteX2" fmla="*/ 3334 w 10000"/>
              <a:gd name="connsiteY2" fmla="*/ 1205 h 10028"/>
              <a:gd name="connsiteX3" fmla="*/ 7262 w 10000"/>
              <a:gd name="connsiteY3" fmla="*/ 1213 h 10028"/>
              <a:gd name="connsiteX4" fmla="*/ 9798 w 10000"/>
              <a:gd name="connsiteY4" fmla="*/ 2868 h 10028"/>
              <a:gd name="connsiteX5" fmla="*/ 9191 w 10000"/>
              <a:gd name="connsiteY5" fmla="*/ 8532 h 10028"/>
              <a:gd name="connsiteX6" fmla="*/ 4941 w 10000"/>
              <a:gd name="connsiteY6" fmla="*/ 9805 h 10028"/>
              <a:gd name="connsiteX7" fmla="*/ 3154 w 10000"/>
              <a:gd name="connsiteY7" fmla="*/ 4174 h 10028"/>
              <a:gd name="connsiteX8" fmla="*/ 1026 w 10000"/>
              <a:gd name="connsiteY8" fmla="*/ 3671 h 10028"/>
              <a:gd name="connsiteX0" fmla="*/ 1026 w 10000"/>
              <a:gd name="connsiteY0" fmla="*/ 3671 h 10028"/>
              <a:gd name="connsiteX1" fmla="*/ 412 w 10000"/>
              <a:gd name="connsiteY1" fmla="*/ 411 h 10028"/>
              <a:gd name="connsiteX2" fmla="*/ 3334 w 10000"/>
              <a:gd name="connsiteY2" fmla="*/ 1205 h 10028"/>
              <a:gd name="connsiteX3" fmla="*/ 7262 w 10000"/>
              <a:gd name="connsiteY3" fmla="*/ 1213 h 10028"/>
              <a:gd name="connsiteX4" fmla="*/ 9798 w 10000"/>
              <a:gd name="connsiteY4" fmla="*/ 2868 h 10028"/>
              <a:gd name="connsiteX5" fmla="*/ 9191 w 10000"/>
              <a:gd name="connsiteY5" fmla="*/ 8532 h 10028"/>
              <a:gd name="connsiteX6" fmla="*/ 4941 w 10000"/>
              <a:gd name="connsiteY6" fmla="*/ 9805 h 10028"/>
              <a:gd name="connsiteX7" fmla="*/ 3568 w 10000"/>
              <a:gd name="connsiteY7" fmla="*/ 4375 h 10028"/>
              <a:gd name="connsiteX8" fmla="*/ 1026 w 10000"/>
              <a:gd name="connsiteY8" fmla="*/ 3671 h 10028"/>
              <a:gd name="connsiteX0" fmla="*/ 1026 w 10000"/>
              <a:gd name="connsiteY0" fmla="*/ 3671 h 10028"/>
              <a:gd name="connsiteX1" fmla="*/ 412 w 10000"/>
              <a:gd name="connsiteY1" fmla="*/ 411 h 10028"/>
              <a:gd name="connsiteX2" fmla="*/ 3334 w 10000"/>
              <a:gd name="connsiteY2" fmla="*/ 1205 h 10028"/>
              <a:gd name="connsiteX3" fmla="*/ 7262 w 10000"/>
              <a:gd name="connsiteY3" fmla="*/ 1213 h 10028"/>
              <a:gd name="connsiteX4" fmla="*/ 9798 w 10000"/>
              <a:gd name="connsiteY4" fmla="*/ 2868 h 10028"/>
              <a:gd name="connsiteX5" fmla="*/ 8701 w 10000"/>
              <a:gd name="connsiteY5" fmla="*/ 8633 h 10028"/>
              <a:gd name="connsiteX6" fmla="*/ 4941 w 10000"/>
              <a:gd name="connsiteY6" fmla="*/ 9805 h 10028"/>
              <a:gd name="connsiteX7" fmla="*/ 3568 w 10000"/>
              <a:gd name="connsiteY7" fmla="*/ 4375 h 10028"/>
              <a:gd name="connsiteX8" fmla="*/ 1026 w 10000"/>
              <a:gd name="connsiteY8" fmla="*/ 3671 h 10028"/>
              <a:gd name="connsiteX0" fmla="*/ 1026 w 10000"/>
              <a:gd name="connsiteY0" fmla="*/ 3671 h 10028"/>
              <a:gd name="connsiteX1" fmla="*/ 412 w 10000"/>
              <a:gd name="connsiteY1" fmla="*/ 411 h 10028"/>
              <a:gd name="connsiteX2" fmla="*/ 3334 w 10000"/>
              <a:gd name="connsiteY2" fmla="*/ 1205 h 10028"/>
              <a:gd name="connsiteX3" fmla="*/ 7262 w 10000"/>
              <a:gd name="connsiteY3" fmla="*/ 1213 h 10028"/>
              <a:gd name="connsiteX4" fmla="*/ 9798 w 10000"/>
              <a:gd name="connsiteY4" fmla="*/ 2868 h 10028"/>
              <a:gd name="connsiteX5" fmla="*/ 8701 w 10000"/>
              <a:gd name="connsiteY5" fmla="*/ 8633 h 10028"/>
              <a:gd name="connsiteX6" fmla="*/ 4941 w 10000"/>
              <a:gd name="connsiteY6" fmla="*/ 9805 h 10028"/>
              <a:gd name="connsiteX7" fmla="*/ 3568 w 10000"/>
              <a:gd name="connsiteY7" fmla="*/ 4375 h 10028"/>
              <a:gd name="connsiteX8" fmla="*/ 1026 w 10000"/>
              <a:gd name="connsiteY8" fmla="*/ 3671 h 10028"/>
              <a:gd name="connsiteX0" fmla="*/ 1026 w 10000"/>
              <a:gd name="connsiteY0" fmla="*/ 3710 h 10067"/>
              <a:gd name="connsiteX1" fmla="*/ 412 w 10000"/>
              <a:gd name="connsiteY1" fmla="*/ 450 h 10067"/>
              <a:gd name="connsiteX2" fmla="*/ 3181 w 10000"/>
              <a:gd name="connsiteY2" fmla="*/ 1008 h 10067"/>
              <a:gd name="connsiteX3" fmla="*/ 7262 w 10000"/>
              <a:gd name="connsiteY3" fmla="*/ 1252 h 10067"/>
              <a:gd name="connsiteX4" fmla="*/ 9798 w 10000"/>
              <a:gd name="connsiteY4" fmla="*/ 2907 h 10067"/>
              <a:gd name="connsiteX5" fmla="*/ 8701 w 10000"/>
              <a:gd name="connsiteY5" fmla="*/ 8672 h 10067"/>
              <a:gd name="connsiteX6" fmla="*/ 4941 w 10000"/>
              <a:gd name="connsiteY6" fmla="*/ 9844 h 10067"/>
              <a:gd name="connsiteX7" fmla="*/ 3568 w 10000"/>
              <a:gd name="connsiteY7" fmla="*/ 4414 h 10067"/>
              <a:gd name="connsiteX8" fmla="*/ 1026 w 10000"/>
              <a:gd name="connsiteY8" fmla="*/ 3710 h 10067"/>
              <a:gd name="connsiteX0" fmla="*/ 1026 w 10000"/>
              <a:gd name="connsiteY0" fmla="*/ 3710 h 10067"/>
              <a:gd name="connsiteX1" fmla="*/ 412 w 10000"/>
              <a:gd name="connsiteY1" fmla="*/ 450 h 10067"/>
              <a:gd name="connsiteX2" fmla="*/ 3181 w 10000"/>
              <a:gd name="connsiteY2" fmla="*/ 1008 h 10067"/>
              <a:gd name="connsiteX3" fmla="*/ 7262 w 10000"/>
              <a:gd name="connsiteY3" fmla="*/ 1252 h 10067"/>
              <a:gd name="connsiteX4" fmla="*/ 9798 w 10000"/>
              <a:gd name="connsiteY4" fmla="*/ 2907 h 10067"/>
              <a:gd name="connsiteX5" fmla="*/ 8701 w 10000"/>
              <a:gd name="connsiteY5" fmla="*/ 8672 h 10067"/>
              <a:gd name="connsiteX6" fmla="*/ 4941 w 10000"/>
              <a:gd name="connsiteY6" fmla="*/ 9844 h 10067"/>
              <a:gd name="connsiteX7" fmla="*/ 3568 w 10000"/>
              <a:gd name="connsiteY7" fmla="*/ 4414 h 10067"/>
              <a:gd name="connsiteX8" fmla="*/ 1026 w 10000"/>
              <a:gd name="connsiteY8" fmla="*/ 3710 h 10067"/>
              <a:gd name="connsiteX0" fmla="*/ 1026 w 10000"/>
              <a:gd name="connsiteY0" fmla="*/ 3710 h 10067"/>
              <a:gd name="connsiteX1" fmla="*/ 412 w 10000"/>
              <a:gd name="connsiteY1" fmla="*/ 450 h 10067"/>
              <a:gd name="connsiteX2" fmla="*/ 3181 w 10000"/>
              <a:gd name="connsiteY2" fmla="*/ 1008 h 10067"/>
              <a:gd name="connsiteX3" fmla="*/ 7262 w 10000"/>
              <a:gd name="connsiteY3" fmla="*/ 1252 h 10067"/>
              <a:gd name="connsiteX4" fmla="*/ 9798 w 10000"/>
              <a:gd name="connsiteY4" fmla="*/ 2907 h 10067"/>
              <a:gd name="connsiteX5" fmla="*/ 8701 w 10000"/>
              <a:gd name="connsiteY5" fmla="*/ 8672 h 10067"/>
              <a:gd name="connsiteX6" fmla="*/ 4941 w 10000"/>
              <a:gd name="connsiteY6" fmla="*/ 9844 h 10067"/>
              <a:gd name="connsiteX7" fmla="*/ 3568 w 10000"/>
              <a:gd name="connsiteY7" fmla="*/ 4414 h 10067"/>
              <a:gd name="connsiteX8" fmla="*/ 1026 w 10000"/>
              <a:gd name="connsiteY8" fmla="*/ 3710 h 10067"/>
              <a:gd name="connsiteX0" fmla="*/ 1026 w 10000"/>
              <a:gd name="connsiteY0" fmla="*/ 3773 h 10130"/>
              <a:gd name="connsiteX1" fmla="*/ 412 w 10000"/>
              <a:gd name="connsiteY1" fmla="*/ 513 h 10130"/>
              <a:gd name="connsiteX2" fmla="*/ 1599 w 10000"/>
              <a:gd name="connsiteY2" fmla="*/ 696 h 10130"/>
              <a:gd name="connsiteX3" fmla="*/ 3181 w 10000"/>
              <a:gd name="connsiteY3" fmla="*/ 1071 h 10130"/>
              <a:gd name="connsiteX4" fmla="*/ 7262 w 10000"/>
              <a:gd name="connsiteY4" fmla="*/ 1315 h 10130"/>
              <a:gd name="connsiteX5" fmla="*/ 9798 w 10000"/>
              <a:gd name="connsiteY5" fmla="*/ 2970 h 10130"/>
              <a:gd name="connsiteX6" fmla="*/ 8701 w 10000"/>
              <a:gd name="connsiteY6" fmla="*/ 8735 h 10130"/>
              <a:gd name="connsiteX7" fmla="*/ 4941 w 10000"/>
              <a:gd name="connsiteY7" fmla="*/ 9907 h 10130"/>
              <a:gd name="connsiteX8" fmla="*/ 3568 w 10000"/>
              <a:gd name="connsiteY8" fmla="*/ 4477 h 10130"/>
              <a:gd name="connsiteX9" fmla="*/ 1026 w 10000"/>
              <a:gd name="connsiteY9" fmla="*/ 3773 h 10130"/>
              <a:gd name="connsiteX0" fmla="*/ 1026 w 10000"/>
              <a:gd name="connsiteY0" fmla="*/ 3825 h 10182"/>
              <a:gd name="connsiteX1" fmla="*/ 412 w 10000"/>
              <a:gd name="connsiteY1" fmla="*/ 565 h 10182"/>
              <a:gd name="connsiteX2" fmla="*/ 896 w 10000"/>
              <a:gd name="connsiteY2" fmla="*/ 435 h 10182"/>
              <a:gd name="connsiteX3" fmla="*/ 1599 w 10000"/>
              <a:gd name="connsiteY3" fmla="*/ 748 h 10182"/>
              <a:gd name="connsiteX4" fmla="*/ 3181 w 10000"/>
              <a:gd name="connsiteY4" fmla="*/ 1123 h 10182"/>
              <a:gd name="connsiteX5" fmla="*/ 7262 w 10000"/>
              <a:gd name="connsiteY5" fmla="*/ 1367 h 10182"/>
              <a:gd name="connsiteX6" fmla="*/ 9798 w 10000"/>
              <a:gd name="connsiteY6" fmla="*/ 3022 h 10182"/>
              <a:gd name="connsiteX7" fmla="*/ 8701 w 10000"/>
              <a:gd name="connsiteY7" fmla="*/ 8787 h 10182"/>
              <a:gd name="connsiteX8" fmla="*/ 4941 w 10000"/>
              <a:gd name="connsiteY8" fmla="*/ 9959 h 10182"/>
              <a:gd name="connsiteX9" fmla="*/ 3568 w 10000"/>
              <a:gd name="connsiteY9" fmla="*/ 4529 h 10182"/>
              <a:gd name="connsiteX10" fmla="*/ 1026 w 10000"/>
              <a:gd name="connsiteY10" fmla="*/ 3825 h 10182"/>
              <a:gd name="connsiteX0" fmla="*/ 1026 w 10000"/>
              <a:gd name="connsiteY0" fmla="*/ 3825 h 10182"/>
              <a:gd name="connsiteX1" fmla="*/ 412 w 10000"/>
              <a:gd name="connsiteY1" fmla="*/ 565 h 10182"/>
              <a:gd name="connsiteX2" fmla="*/ 837 w 10000"/>
              <a:gd name="connsiteY2" fmla="*/ 318 h 10182"/>
              <a:gd name="connsiteX3" fmla="*/ 1599 w 10000"/>
              <a:gd name="connsiteY3" fmla="*/ 748 h 10182"/>
              <a:gd name="connsiteX4" fmla="*/ 3181 w 10000"/>
              <a:gd name="connsiteY4" fmla="*/ 1123 h 10182"/>
              <a:gd name="connsiteX5" fmla="*/ 7262 w 10000"/>
              <a:gd name="connsiteY5" fmla="*/ 1367 h 10182"/>
              <a:gd name="connsiteX6" fmla="*/ 9798 w 10000"/>
              <a:gd name="connsiteY6" fmla="*/ 3022 h 10182"/>
              <a:gd name="connsiteX7" fmla="*/ 8701 w 10000"/>
              <a:gd name="connsiteY7" fmla="*/ 8787 h 10182"/>
              <a:gd name="connsiteX8" fmla="*/ 4941 w 10000"/>
              <a:gd name="connsiteY8" fmla="*/ 9959 h 10182"/>
              <a:gd name="connsiteX9" fmla="*/ 3568 w 10000"/>
              <a:gd name="connsiteY9" fmla="*/ 4529 h 10182"/>
              <a:gd name="connsiteX10" fmla="*/ 1026 w 10000"/>
              <a:gd name="connsiteY10" fmla="*/ 3825 h 10182"/>
              <a:gd name="connsiteX0" fmla="*/ 1026 w 10000"/>
              <a:gd name="connsiteY0" fmla="*/ 3825 h 10182"/>
              <a:gd name="connsiteX1" fmla="*/ 412 w 10000"/>
              <a:gd name="connsiteY1" fmla="*/ 565 h 10182"/>
              <a:gd name="connsiteX2" fmla="*/ 793 w 10000"/>
              <a:gd name="connsiteY2" fmla="*/ 253 h 10182"/>
              <a:gd name="connsiteX3" fmla="*/ 1599 w 10000"/>
              <a:gd name="connsiteY3" fmla="*/ 748 h 10182"/>
              <a:gd name="connsiteX4" fmla="*/ 3181 w 10000"/>
              <a:gd name="connsiteY4" fmla="*/ 1123 h 10182"/>
              <a:gd name="connsiteX5" fmla="*/ 7262 w 10000"/>
              <a:gd name="connsiteY5" fmla="*/ 1367 h 10182"/>
              <a:gd name="connsiteX6" fmla="*/ 9798 w 10000"/>
              <a:gd name="connsiteY6" fmla="*/ 3022 h 10182"/>
              <a:gd name="connsiteX7" fmla="*/ 8701 w 10000"/>
              <a:gd name="connsiteY7" fmla="*/ 8787 h 10182"/>
              <a:gd name="connsiteX8" fmla="*/ 4941 w 10000"/>
              <a:gd name="connsiteY8" fmla="*/ 9959 h 10182"/>
              <a:gd name="connsiteX9" fmla="*/ 3568 w 10000"/>
              <a:gd name="connsiteY9" fmla="*/ 4529 h 10182"/>
              <a:gd name="connsiteX10" fmla="*/ 1026 w 10000"/>
              <a:gd name="connsiteY10" fmla="*/ 3825 h 10182"/>
              <a:gd name="connsiteX0" fmla="*/ 1149 w 10123"/>
              <a:gd name="connsiteY0" fmla="*/ 3590 h 9947"/>
              <a:gd name="connsiteX1" fmla="*/ 359 w 10123"/>
              <a:gd name="connsiteY1" fmla="*/ 565 h 9947"/>
              <a:gd name="connsiteX2" fmla="*/ 916 w 10123"/>
              <a:gd name="connsiteY2" fmla="*/ 18 h 9947"/>
              <a:gd name="connsiteX3" fmla="*/ 1722 w 10123"/>
              <a:gd name="connsiteY3" fmla="*/ 513 h 9947"/>
              <a:gd name="connsiteX4" fmla="*/ 3304 w 10123"/>
              <a:gd name="connsiteY4" fmla="*/ 888 h 9947"/>
              <a:gd name="connsiteX5" fmla="*/ 7385 w 10123"/>
              <a:gd name="connsiteY5" fmla="*/ 1132 h 9947"/>
              <a:gd name="connsiteX6" fmla="*/ 9921 w 10123"/>
              <a:gd name="connsiteY6" fmla="*/ 2787 h 9947"/>
              <a:gd name="connsiteX7" fmla="*/ 8824 w 10123"/>
              <a:gd name="connsiteY7" fmla="*/ 8552 h 9947"/>
              <a:gd name="connsiteX8" fmla="*/ 5064 w 10123"/>
              <a:gd name="connsiteY8" fmla="*/ 9724 h 9947"/>
              <a:gd name="connsiteX9" fmla="*/ 3691 w 10123"/>
              <a:gd name="connsiteY9" fmla="*/ 4294 h 9947"/>
              <a:gd name="connsiteX10" fmla="*/ 1149 w 10123"/>
              <a:gd name="connsiteY10" fmla="*/ 3590 h 9947"/>
              <a:gd name="connsiteX0" fmla="*/ 1013 w 9878"/>
              <a:gd name="connsiteY0" fmla="*/ 3609 h 10000"/>
              <a:gd name="connsiteX1" fmla="*/ 233 w 9878"/>
              <a:gd name="connsiteY1" fmla="*/ 568 h 10000"/>
              <a:gd name="connsiteX2" fmla="*/ 783 w 9878"/>
              <a:gd name="connsiteY2" fmla="*/ 18 h 10000"/>
              <a:gd name="connsiteX3" fmla="*/ 1579 w 9878"/>
              <a:gd name="connsiteY3" fmla="*/ 516 h 10000"/>
              <a:gd name="connsiteX4" fmla="*/ 3142 w 9878"/>
              <a:gd name="connsiteY4" fmla="*/ 893 h 10000"/>
              <a:gd name="connsiteX5" fmla="*/ 7173 w 9878"/>
              <a:gd name="connsiteY5" fmla="*/ 1138 h 10000"/>
              <a:gd name="connsiteX6" fmla="*/ 9678 w 9878"/>
              <a:gd name="connsiteY6" fmla="*/ 2802 h 10000"/>
              <a:gd name="connsiteX7" fmla="*/ 8595 w 9878"/>
              <a:gd name="connsiteY7" fmla="*/ 8598 h 10000"/>
              <a:gd name="connsiteX8" fmla="*/ 4880 w 9878"/>
              <a:gd name="connsiteY8" fmla="*/ 9776 h 10000"/>
              <a:gd name="connsiteX9" fmla="*/ 3524 w 9878"/>
              <a:gd name="connsiteY9" fmla="*/ 4317 h 10000"/>
              <a:gd name="connsiteX10" fmla="*/ 1013 w 9878"/>
              <a:gd name="connsiteY10" fmla="*/ 3609 h 10000"/>
              <a:gd name="connsiteX0" fmla="*/ 1026 w 10000"/>
              <a:gd name="connsiteY0" fmla="*/ 3608 h 9999"/>
              <a:gd name="connsiteX1" fmla="*/ 177 w 10000"/>
              <a:gd name="connsiteY1" fmla="*/ 619 h 9999"/>
              <a:gd name="connsiteX2" fmla="*/ 793 w 10000"/>
              <a:gd name="connsiteY2" fmla="*/ 17 h 9999"/>
              <a:gd name="connsiteX3" fmla="*/ 1599 w 10000"/>
              <a:gd name="connsiteY3" fmla="*/ 515 h 9999"/>
              <a:gd name="connsiteX4" fmla="*/ 3181 w 10000"/>
              <a:gd name="connsiteY4" fmla="*/ 892 h 9999"/>
              <a:gd name="connsiteX5" fmla="*/ 7262 w 10000"/>
              <a:gd name="connsiteY5" fmla="*/ 1137 h 9999"/>
              <a:gd name="connsiteX6" fmla="*/ 9798 w 10000"/>
              <a:gd name="connsiteY6" fmla="*/ 2801 h 9999"/>
              <a:gd name="connsiteX7" fmla="*/ 8701 w 10000"/>
              <a:gd name="connsiteY7" fmla="*/ 8597 h 9999"/>
              <a:gd name="connsiteX8" fmla="*/ 4940 w 10000"/>
              <a:gd name="connsiteY8" fmla="*/ 9775 h 9999"/>
              <a:gd name="connsiteX9" fmla="*/ 3568 w 10000"/>
              <a:gd name="connsiteY9" fmla="*/ 4316 h 9999"/>
              <a:gd name="connsiteX10" fmla="*/ 1026 w 10000"/>
              <a:gd name="connsiteY10" fmla="*/ 3608 h 9999"/>
              <a:gd name="connsiteX0" fmla="*/ 1026 w 10000"/>
              <a:gd name="connsiteY0" fmla="*/ 3608 h 10000"/>
              <a:gd name="connsiteX1" fmla="*/ 177 w 10000"/>
              <a:gd name="connsiteY1" fmla="*/ 619 h 10000"/>
              <a:gd name="connsiteX2" fmla="*/ 793 w 10000"/>
              <a:gd name="connsiteY2" fmla="*/ 17 h 10000"/>
              <a:gd name="connsiteX3" fmla="*/ 1599 w 10000"/>
              <a:gd name="connsiteY3" fmla="*/ 515 h 10000"/>
              <a:gd name="connsiteX4" fmla="*/ 3181 w 10000"/>
              <a:gd name="connsiteY4" fmla="*/ 892 h 10000"/>
              <a:gd name="connsiteX5" fmla="*/ 7262 w 10000"/>
              <a:gd name="connsiteY5" fmla="*/ 1137 h 10000"/>
              <a:gd name="connsiteX6" fmla="*/ 9798 w 10000"/>
              <a:gd name="connsiteY6" fmla="*/ 2801 h 10000"/>
              <a:gd name="connsiteX7" fmla="*/ 8701 w 10000"/>
              <a:gd name="connsiteY7" fmla="*/ 8598 h 10000"/>
              <a:gd name="connsiteX8" fmla="*/ 4940 w 10000"/>
              <a:gd name="connsiteY8" fmla="*/ 9776 h 10000"/>
              <a:gd name="connsiteX9" fmla="*/ 3568 w 10000"/>
              <a:gd name="connsiteY9" fmla="*/ 4316 h 10000"/>
              <a:gd name="connsiteX10" fmla="*/ 1026 w 10000"/>
              <a:gd name="connsiteY10" fmla="*/ 3608 h 10000"/>
              <a:gd name="connsiteX0" fmla="*/ 1026 w 10000"/>
              <a:gd name="connsiteY0" fmla="*/ 3608 h 10000"/>
              <a:gd name="connsiteX1" fmla="*/ 177 w 10000"/>
              <a:gd name="connsiteY1" fmla="*/ 619 h 10000"/>
              <a:gd name="connsiteX2" fmla="*/ 793 w 10000"/>
              <a:gd name="connsiteY2" fmla="*/ 17 h 10000"/>
              <a:gd name="connsiteX3" fmla="*/ 1599 w 10000"/>
              <a:gd name="connsiteY3" fmla="*/ 515 h 10000"/>
              <a:gd name="connsiteX4" fmla="*/ 3181 w 10000"/>
              <a:gd name="connsiteY4" fmla="*/ 892 h 10000"/>
              <a:gd name="connsiteX5" fmla="*/ 7262 w 10000"/>
              <a:gd name="connsiteY5" fmla="*/ 1137 h 10000"/>
              <a:gd name="connsiteX6" fmla="*/ 9798 w 10000"/>
              <a:gd name="connsiteY6" fmla="*/ 2801 h 10000"/>
              <a:gd name="connsiteX7" fmla="*/ 8701 w 10000"/>
              <a:gd name="connsiteY7" fmla="*/ 8598 h 10000"/>
              <a:gd name="connsiteX8" fmla="*/ 4940 w 10000"/>
              <a:gd name="connsiteY8" fmla="*/ 9776 h 10000"/>
              <a:gd name="connsiteX9" fmla="*/ 3568 w 10000"/>
              <a:gd name="connsiteY9" fmla="*/ 4316 h 10000"/>
              <a:gd name="connsiteX10" fmla="*/ 1026 w 10000"/>
              <a:gd name="connsiteY10" fmla="*/ 3608 h 10000"/>
              <a:gd name="connsiteX0" fmla="*/ 1026 w 10000"/>
              <a:gd name="connsiteY0" fmla="*/ 3608 h 10000"/>
              <a:gd name="connsiteX1" fmla="*/ 177 w 10000"/>
              <a:gd name="connsiteY1" fmla="*/ 619 h 10000"/>
              <a:gd name="connsiteX2" fmla="*/ 793 w 10000"/>
              <a:gd name="connsiteY2" fmla="*/ 17 h 10000"/>
              <a:gd name="connsiteX3" fmla="*/ 1599 w 10000"/>
              <a:gd name="connsiteY3" fmla="*/ 515 h 10000"/>
              <a:gd name="connsiteX4" fmla="*/ 3181 w 10000"/>
              <a:gd name="connsiteY4" fmla="*/ 892 h 10000"/>
              <a:gd name="connsiteX5" fmla="*/ 7262 w 10000"/>
              <a:gd name="connsiteY5" fmla="*/ 1137 h 10000"/>
              <a:gd name="connsiteX6" fmla="*/ 9286 w 10000"/>
              <a:gd name="connsiteY6" fmla="*/ 2115 h 10000"/>
              <a:gd name="connsiteX7" fmla="*/ 9798 w 10000"/>
              <a:gd name="connsiteY7" fmla="*/ 2801 h 10000"/>
              <a:gd name="connsiteX8" fmla="*/ 8701 w 10000"/>
              <a:gd name="connsiteY8" fmla="*/ 8598 h 10000"/>
              <a:gd name="connsiteX9" fmla="*/ 4940 w 10000"/>
              <a:gd name="connsiteY9" fmla="*/ 9776 h 10000"/>
              <a:gd name="connsiteX10" fmla="*/ 3568 w 10000"/>
              <a:gd name="connsiteY10" fmla="*/ 4316 h 10000"/>
              <a:gd name="connsiteX11" fmla="*/ 1026 w 10000"/>
              <a:gd name="connsiteY11" fmla="*/ 3608 h 10000"/>
              <a:gd name="connsiteX0" fmla="*/ 1026 w 10000"/>
              <a:gd name="connsiteY0" fmla="*/ 3608 h 10000"/>
              <a:gd name="connsiteX1" fmla="*/ 177 w 10000"/>
              <a:gd name="connsiteY1" fmla="*/ 619 h 10000"/>
              <a:gd name="connsiteX2" fmla="*/ 793 w 10000"/>
              <a:gd name="connsiteY2" fmla="*/ 17 h 10000"/>
              <a:gd name="connsiteX3" fmla="*/ 1599 w 10000"/>
              <a:gd name="connsiteY3" fmla="*/ 515 h 10000"/>
              <a:gd name="connsiteX4" fmla="*/ 3181 w 10000"/>
              <a:gd name="connsiteY4" fmla="*/ 892 h 10000"/>
              <a:gd name="connsiteX5" fmla="*/ 7262 w 10000"/>
              <a:gd name="connsiteY5" fmla="*/ 1137 h 10000"/>
              <a:gd name="connsiteX6" fmla="*/ 9286 w 10000"/>
              <a:gd name="connsiteY6" fmla="*/ 2115 h 10000"/>
              <a:gd name="connsiteX7" fmla="*/ 9791 w 10000"/>
              <a:gd name="connsiteY7" fmla="*/ 2228 h 10000"/>
              <a:gd name="connsiteX8" fmla="*/ 9798 w 10000"/>
              <a:gd name="connsiteY8" fmla="*/ 2801 h 10000"/>
              <a:gd name="connsiteX9" fmla="*/ 8701 w 10000"/>
              <a:gd name="connsiteY9" fmla="*/ 8598 h 10000"/>
              <a:gd name="connsiteX10" fmla="*/ 4940 w 10000"/>
              <a:gd name="connsiteY10" fmla="*/ 9776 h 10000"/>
              <a:gd name="connsiteX11" fmla="*/ 3568 w 10000"/>
              <a:gd name="connsiteY11" fmla="*/ 4316 h 10000"/>
              <a:gd name="connsiteX12" fmla="*/ 1026 w 10000"/>
              <a:gd name="connsiteY12" fmla="*/ 3608 h 10000"/>
              <a:gd name="connsiteX0" fmla="*/ 1026 w 9943"/>
              <a:gd name="connsiteY0" fmla="*/ 3608 h 10000"/>
              <a:gd name="connsiteX1" fmla="*/ 177 w 9943"/>
              <a:gd name="connsiteY1" fmla="*/ 619 h 10000"/>
              <a:gd name="connsiteX2" fmla="*/ 793 w 9943"/>
              <a:gd name="connsiteY2" fmla="*/ 17 h 10000"/>
              <a:gd name="connsiteX3" fmla="*/ 1599 w 9943"/>
              <a:gd name="connsiteY3" fmla="*/ 515 h 10000"/>
              <a:gd name="connsiteX4" fmla="*/ 3181 w 9943"/>
              <a:gd name="connsiteY4" fmla="*/ 892 h 10000"/>
              <a:gd name="connsiteX5" fmla="*/ 7262 w 9943"/>
              <a:gd name="connsiteY5" fmla="*/ 1137 h 10000"/>
              <a:gd name="connsiteX6" fmla="*/ 9286 w 9943"/>
              <a:gd name="connsiteY6" fmla="*/ 2115 h 10000"/>
              <a:gd name="connsiteX7" fmla="*/ 9791 w 9943"/>
              <a:gd name="connsiteY7" fmla="*/ 2228 h 10000"/>
              <a:gd name="connsiteX8" fmla="*/ 9798 w 9943"/>
              <a:gd name="connsiteY8" fmla="*/ 2801 h 10000"/>
              <a:gd name="connsiteX9" fmla="*/ 9760 w 9943"/>
              <a:gd name="connsiteY9" fmla="*/ 4663 h 10000"/>
              <a:gd name="connsiteX10" fmla="*/ 8701 w 9943"/>
              <a:gd name="connsiteY10" fmla="*/ 8598 h 10000"/>
              <a:gd name="connsiteX11" fmla="*/ 4940 w 9943"/>
              <a:gd name="connsiteY11" fmla="*/ 9776 h 10000"/>
              <a:gd name="connsiteX12" fmla="*/ 3568 w 9943"/>
              <a:gd name="connsiteY12" fmla="*/ 4316 h 10000"/>
              <a:gd name="connsiteX13" fmla="*/ 1026 w 9943"/>
              <a:gd name="connsiteY13" fmla="*/ 3608 h 10000"/>
              <a:gd name="connsiteX0" fmla="*/ 1032 w 9933"/>
              <a:gd name="connsiteY0" fmla="*/ 3608 h 10000"/>
              <a:gd name="connsiteX1" fmla="*/ 178 w 9933"/>
              <a:gd name="connsiteY1" fmla="*/ 619 h 10000"/>
              <a:gd name="connsiteX2" fmla="*/ 798 w 9933"/>
              <a:gd name="connsiteY2" fmla="*/ 17 h 10000"/>
              <a:gd name="connsiteX3" fmla="*/ 1608 w 9933"/>
              <a:gd name="connsiteY3" fmla="*/ 515 h 10000"/>
              <a:gd name="connsiteX4" fmla="*/ 3199 w 9933"/>
              <a:gd name="connsiteY4" fmla="*/ 892 h 10000"/>
              <a:gd name="connsiteX5" fmla="*/ 7304 w 9933"/>
              <a:gd name="connsiteY5" fmla="*/ 1137 h 10000"/>
              <a:gd name="connsiteX6" fmla="*/ 9339 w 9933"/>
              <a:gd name="connsiteY6" fmla="*/ 2115 h 10000"/>
              <a:gd name="connsiteX7" fmla="*/ 9847 w 9933"/>
              <a:gd name="connsiteY7" fmla="*/ 2228 h 10000"/>
              <a:gd name="connsiteX8" fmla="*/ 9854 w 9933"/>
              <a:gd name="connsiteY8" fmla="*/ 2801 h 10000"/>
              <a:gd name="connsiteX9" fmla="*/ 9816 w 9933"/>
              <a:gd name="connsiteY9" fmla="*/ 4663 h 10000"/>
              <a:gd name="connsiteX10" fmla="*/ 9625 w 9933"/>
              <a:gd name="connsiteY10" fmla="*/ 5909 h 10000"/>
              <a:gd name="connsiteX11" fmla="*/ 8751 w 9933"/>
              <a:gd name="connsiteY11" fmla="*/ 8598 h 10000"/>
              <a:gd name="connsiteX12" fmla="*/ 4968 w 9933"/>
              <a:gd name="connsiteY12" fmla="*/ 9776 h 10000"/>
              <a:gd name="connsiteX13" fmla="*/ 3588 w 9933"/>
              <a:gd name="connsiteY13" fmla="*/ 4316 h 10000"/>
              <a:gd name="connsiteX14" fmla="*/ 1032 w 9933"/>
              <a:gd name="connsiteY14" fmla="*/ 3608 h 10000"/>
              <a:gd name="connsiteX0" fmla="*/ 1039 w 10000"/>
              <a:gd name="connsiteY0" fmla="*/ 3608 h 10000"/>
              <a:gd name="connsiteX1" fmla="*/ 179 w 10000"/>
              <a:gd name="connsiteY1" fmla="*/ 619 h 10000"/>
              <a:gd name="connsiteX2" fmla="*/ 803 w 10000"/>
              <a:gd name="connsiteY2" fmla="*/ 17 h 10000"/>
              <a:gd name="connsiteX3" fmla="*/ 1619 w 10000"/>
              <a:gd name="connsiteY3" fmla="*/ 515 h 10000"/>
              <a:gd name="connsiteX4" fmla="*/ 3221 w 10000"/>
              <a:gd name="connsiteY4" fmla="*/ 892 h 10000"/>
              <a:gd name="connsiteX5" fmla="*/ 7353 w 10000"/>
              <a:gd name="connsiteY5" fmla="*/ 1137 h 10000"/>
              <a:gd name="connsiteX6" fmla="*/ 9402 w 10000"/>
              <a:gd name="connsiteY6" fmla="*/ 2115 h 10000"/>
              <a:gd name="connsiteX7" fmla="*/ 9913 w 10000"/>
              <a:gd name="connsiteY7" fmla="*/ 2228 h 10000"/>
              <a:gd name="connsiteX8" fmla="*/ 9920 w 10000"/>
              <a:gd name="connsiteY8" fmla="*/ 2801 h 10000"/>
              <a:gd name="connsiteX9" fmla="*/ 8826 w 10000"/>
              <a:gd name="connsiteY9" fmla="*/ 4989 h 10000"/>
              <a:gd name="connsiteX10" fmla="*/ 9690 w 10000"/>
              <a:gd name="connsiteY10" fmla="*/ 5909 h 10000"/>
              <a:gd name="connsiteX11" fmla="*/ 8810 w 10000"/>
              <a:gd name="connsiteY11" fmla="*/ 8598 h 10000"/>
              <a:gd name="connsiteX12" fmla="*/ 5002 w 10000"/>
              <a:gd name="connsiteY12" fmla="*/ 9776 h 10000"/>
              <a:gd name="connsiteX13" fmla="*/ 3612 w 10000"/>
              <a:gd name="connsiteY13" fmla="*/ 4316 h 10000"/>
              <a:gd name="connsiteX14" fmla="*/ 1039 w 10000"/>
              <a:gd name="connsiteY14" fmla="*/ 3608 h 10000"/>
              <a:gd name="connsiteX0" fmla="*/ 1039 w 10000"/>
              <a:gd name="connsiteY0" fmla="*/ 3608 h 10000"/>
              <a:gd name="connsiteX1" fmla="*/ 179 w 10000"/>
              <a:gd name="connsiteY1" fmla="*/ 619 h 10000"/>
              <a:gd name="connsiteX2" fmla="*/ 803 w 10000"/>
              <a:gd name="connsiteY2" fmla="*/ 17 h 10000"/>
              <a:gd name="connsiteX3" fmla="*/ 1619 w 10000"/>
              <a:gd name="connsiteY3" fmla="*/ 515 h 10000"/>
              <a:gd name="connsiteX4" fmla="*/ 3221 w 10000"/>
              <a:gd name="connsiteY4" fmla="*/ 892 h 10000"/>
              <a:gd name="connsiteX5" fmla="*/ 7353 w 10000"/>
              <a:gd name="connsiteY5" fmla="*/ 1137 h 10000"/>
              <a:gd name="connsiteX6" fmla="*/ 9402 w 10000"/>
              <a:gd name="connsiteY6" fmla="*/ 2115 h 10000"/>
              <a:gd name="connsiteX7" fmla="*/ 9913 w 10000"/>
              <a:gd name="connsiteY7" fmla="*/ 2228 h 10000"/>
              <a:gd name="connsiteX8" fmla="*/ 9920 w 10000"/>
              <a:gd name="connsiteY8" fmla="*/ 2801 h 10000"/>
              <a:gd name="connsiteX9" fmla="*/ 8826 w 10000"/>
              <a:gd name="connsiteY9" fmla="*/ 4989 h 10000"/>
              <a:gd name="connsiteX10" fmla="*/ 9690 w 10000"/>
              <a:gd name="connsiteY10" fmla="*/ 5909 h 10000"/>
              <a:gd name="connsiteX11" fmla="*/ 8810 w 10000"/>
              <a:gd name="connsiteY11" fmla="*/ 8598 h 10000"/>
              <a:gd name="connsiteX12" fmla="*/ 5002 w 10000"/>
              <a:gd name="connsiteY12" fmla="*/ 9776 h 10000"/>
              <a:gd name="connsiteX13" fmla="*/ 3612 w 10000"/>
              <a:gd name="connsiteY13" fmla="*/ 4316 h 10000"/>
              <a:gd name="connsiteX14" fmla="*/ 1039 w 10000"/>
              <a:gd name="connsiteY14" fmla="*/ 3608 h 10000"/>
              <a:gd name="connsiteX0" fmla="*/ 1039 w 10000"/>
              <a:gd name="connsiteY0" fmla="*/ 3608 h 10000"/>
              <a:gd name="connsiteX1" fmla="*/ 179 w 10000"/>
              <a:gd name="connsiteY1" fmla="*/ 619 h 10000"/>
              <a:gd name="connsiteX2" fmla="*/ 803 w 10000"/>
              <a:gd name="connsiteY2" fmla="*/ 17 h 10000"/>
              <a:gd name="connsiteX3" fmla="*/ 1619 w 10000"/>
              <a:gd name="connsiteY3" fmla="*/ 515 h 10000"/>
              <a:gd name="connsiteX4" fmla="*/ 3221 w 10000"/>
              <a:gd name="connsiteY4" fmla="*/ 892 h 10000"/>
              <a:gd name="connsiteX5" fmla="*/ 7353 w 10000"/>
              <a:gd name="connsiteY5" fmla="*/ 1137 h 10000"/>
              <a:gd name="connsiteX6" fmla="*/ 9402 w 10000"/>
              <a:gd name="connsiteY6" fmla="*/ 2115 h 10000"/>
              <a:gd name="connsiteX7" fmla="*/ 9913 w 10000"/>
              <a:gd name="connsiteY7" fmla="*/ 2228 h 10000"/>
              <a:gd name="connsiteX8" fmla="*/ 9920 w 10000"/>
              <a:gd name="connsiteY8" fmla="*/ 2801 h 10000"/>
              <a:gd name="connsiteX9" fmla="*/ 8826 w 10000"/>
              <a:gd name="connsiteY9" fmla="*/ 4989 h 10000"/>
              <a:gd name="connsiteX10" fmla="*/ 9690 w 10000"/>
              <a:gd name="connsiteY10" fmla="*/ 5909 h 10000"/>
              <a:gd name="connsiteX11" fmla="*/ 8810 w 10000"/>
              <a:gd name="connsiteY11" fmla="*/ 8598 h 10000"/>
              <a:gd name="connsiteX12" fmla="*/ 5002 w 10000"/>
              <a:gd name="connsiteY12" fmla="*/ 9776 h 10000"/>
              <a:gd name="connsiteX13" fmla="*/ 3612 w 10000"/>
              <a:gd name="connsiteY13" fmla="*/ 4316 h 10000"/>
              <a:gd name="connsiteX14" fmla="*/ 1039 w 10000"/>
              <a:gd name="connsiteY14" fmla="*/ 3608 h 10000"/>
              <a:gd name="connsiteX0" fmla="*/ 1039 w 10000"/>
              <a:gd name="connsiteY0" fmla="*/ 3608 h 10000"/>
              <a:gd name="connsiteX1" fmla="*/ 179 w 10000"/>
              <a:gd name="connsiteY1" fmla="*/ 619 h 10000"/>
              <a:gd name="connsiteX2" fmla="*/ 803 w 10000"/>
              <a:gd name="connsiteY2" fmla="*/ 17 h 10000"/>
              <a:gd name="connsiteX3" fmla="*/ 1619 w 10000"/>
              <a:gd name="connsiteY3" fmla="*/ 515 h 10000"/>
              <a:gd name="connsiteX4" fmla="*/ 3221 w 10000"/>
              <a:gd name="connsiteY4" fmla="*/ 892 h 10000"/>
              <a:gd name="connsiteX5" fmla="*/ 7353 w 10000"/>
              <a:gd name="connsiteY5" fmla="*/ 1137 h 10000"/>
              <a:gd name="connsiteX6" fmla="*/ 9402 w 10000"/>
              <a:gd name="connsiteY6" fmla="*/ 2115 h 10000"/>
              <a:gd name="connsiteX7" fmla="*/ 9913 w 10000"/>
              <a:gd name="connsiteY7" fmla="*/ 2228 h 10000"/>
              <a:gd name="connsiteX8" fmla="*/ 9920 w 10000"/>
              <a:gd name="connsiteY8" fmla="*/ 2801 h 10000"/>
              <a:gd name="connsiteX9" fmla="*/ 8826 w 10000"/>
              <a:gd name="connsiteY9" fmla="*/ 4989 h 10000"/>
              <a:gd name="connsiteX10" fmla="*/ 9690 w 10000"/>
              <a:gd name="connsiteY10" fmla="*/ 5909 h 10000"/>
              <a:gd name="connsiteX11" fmla="*/ 8810 w 10000"/>
              <a:gd name="connsiteY11" fmla="*/ 8598 h 10000"/>
              <a:gd name="connsiteX12" fmla="*/ 5002 w 10000"/>
              <a:gd name="connsiteY12" fmla="*/ 9776 h 10000"/>
              <a:gd name="connsiteX13" fmla="*/ 3612 w 10000"/>
              <a:gd name="connsiteY13" fmla="*/ 4316 h 10000"/>
              <a:gd name="connsiteX14" fmla="*/ 1039 w 10000"/>
              <a:gd name="connsiteY14" fmla="*/ 3608 h 10000"/>
              <a:gd name="connsiteX0" fmla="*/ 1039 w 10000"/>
              <a:gd name="connsiteY0" fmla="*/ 3608 h 10000"/>
              <a:gd name="connsiteX1" fmla="*/ 179 w 10000"/>
              <a:gd name="connsiteY1" fmla="*/ 619 h 10000"/>
              <a:gd name="connsiteX2" fmla="*/ 803 w 10000"/>
              <a:gd name="connsiteY2" fmla="*/ 17 h 10000"/>
              <a:gd name="connsiteX3" fmla="*/ 1619 w 10000"/>
              <a:gd name="connsiteY3" fmla="*/ 515 h 10000"/>
              <a:gd name="connsiteX4" fmla="*/ 3221 w 10000"/>
              <a:gd name="connsiteY4" fmla="*/ 892 h 10000"/>
              <a:gd name="connsiteX5" fmla="*/ 7353 w 10000"/>
              <a:gd name="connsiteY5" fmla="*/ 1137 h 10000"/>
              <a:gd name="connsiteX6" fmla="*/ 8794 w 10000"/>
              <a:gd name="connsiteY6" fmla="*/ 2242 h 10000"/>
              <a:gd name="connsiteX7" fmla="*/ 9913 w 10000"/>
              <a:gd name="connsiteY7" fmla="*/ 2228 h 10000"/>
              <a:gd name="connsiteX8" fmla="*/ 9920 w 10000"/>
              <a:gd name="connsiteY8" fmla="*/ 2801 h 10000"/>
              <a:gd name="connsiteX9" fmla="*/ 8826 w 10000"/>
              <a:gd name="connsiteY9" fmla="*/ 4989 h 10000"/>
              <a:gd name="connsiteX10" fmla="*/ 9690 w 10000"/>
              <a:gd name="connsiteY10" fmla="*/ 5909 h 10000"/>
              <a:gd name="connsiteX11" fmla="*/ 8810 w 10000"/>
              <a:gd name="connsiteY11" fmla="*/ 8598 h 10000"/>
              <a:gd name="connsiteX12" fmla="*/ 5002 w 10000"/>
              <a:gd name="connsiteY12" fmla="*/ 9776 h 10000"/>
              <a:gd name="connsiteX13" fmla="*/ 3612 w 10000"/>
              <a:gd name="connsiteY13" fmla="*/ 4316 h 10000"/>
              <a:gd name="connsiteX14" fmla="*/ 1039 w 10000"/>
              <a:gd name="connsiteY14" fmla="*/ 3608 h 10000"/>
              <a:gd name="connsiteX0" fmla="*/ 1039 w 10000"/>
              <a:gd name="connsiteY0" fmla="*/ 3608 h 10000"/>
              <a:gd name="connsiteX1" fmla="*/ 179 w 10000"/>
              <a:gd name="connsiteY1" fmla="*/ 619 h 10000"/>
              <a:gd name="connsiteX2" fmla="*/ 803 w 10000"/>
              <a:gd name="connsiteY2" fmla="*/ 17 h 10000"/>
              <a:gd name="connsiteX3" fmla="*/ 1619 w 10000"/>
              <a:gd name="connsiteY3" fmla="*/ 515 h 10000"/>
              <a:gd name="connsiteX4" fmla="*/ 3221 w 10000"/>
              <a:gd name="connsiteY4" fmla="*/ 892 h 10000"/>
              <a:gd name="connsiteX5" fmla="*/ 7353 w 10000"/>
              <a:gd name="connsiteY5" fmla="*/ 1137 h 10000"/>
              <a:gd name="connsiteX6" fmla="*/ 8794 w 10000"/>
              <a:gd name="connsiteY6" fmla="*/ 2242 h 10000"/>
              <a:gd name="connsiteX7" fmla="*/ 9913 w 10000"/>
              <a:gd name="connsiteY7" fmla="*/ 2228 h 10000"/>
              <a:gd name="connsiteX8" fmla="*/ 9920 w 10000"/>
              <a:gd name="connsiteY8" fmla="*/ 2801 h 10000"/>
              <a:gd name="connsiteX9" fmla="*/ 8826 w 10000"/>
              <a:gd name="connsiteY9" fmla="*/ 4989 h 10000"/>
              <a:gd name="connsiteX10" fmla="*/ 9690 w 10000"/>
              <a:gd name="connsiteY10" fmla="*/ 5909 h 10000"/>
              <a:gd name="connsiteX11" fmla="*/ 8810 w 10000"/>
              <a:gd name="connsiteY11" fmla="*/ 8598 h 10000"/>
              <a:gd name="connsiteX12" fmla="*/ 5002 w 10000"/>
              <a:gd name="connsiteY12" fmla="*/ 9776 h 10000"/>
              <a:gd name="connsiteX13" fmla="*/ 3612 w 10000"/>
              <a:gd name="connsiteY13" fmla="*/ 4316 h 10000"/>
              <a:gd name="connsiteX14" fmla="*/ 1039 w 10000"/>
              <a:gd name="connsiteY14" fmla="*/ 3608 h 10000"/>
              <a:gd name="connsiteX0" fmla="*/ 1039 w 10000"/>
              <a:gd name="connsiteY0" fmla="*/ 3608 h 10000"/>
              <a:gd name="connsiteX1" fmla="*/ 179 w 10000"/>
              <a:gd name="connsiteY1" fmla="*/ 619 h 10000"/>
              <a:gd name="connsiteX2" fmla="*/ 803 w 10000"/>
              <a:gd name="connsiteY2" fmla="*/ 17 h 10000"/>
              <a:gd name="connsiteX3" fmla="*/ 1619 w 10000"/>
              <a:gd name="connsiteY3" fmla="*/ 515 h 10000"/>
              <a:gd name="connsiteX4" fmla="*/ 3221 w 10000"/>
              <a:gd name="connsiteY4" fmla="*/ 892 h 10000"/>
              <a:gd name="connsiteX5" fmla="*/ 7353 w 10000"/>
              <a:gd name="connsiteY5" fmla="*/ 1137 h 10000"/>
              <a:gd name="connsiteX6" fmla="*/ 8794 w 10000"/>
              <a:gd name="connsiteY6" fmla="*/ 2242 h 10000"/>
              <a:gd name="connsiteX7" fmla="*/ 9913 w 10000"/>
              <a:gd name="connsiteY7" fmla="*/ 2228 h 10000"/>
              <a:gd name="connsiteX8" fmla="*/ 9920 w 10000"/>
              <a:gd name="connsiteY8" fmla="*/ 2801 h 10000"/>
              <a:gd name="connsiteX9" fmla="*/ 8826 w 10000"/>
              <a:gd name="connsiteY9" fmla="*/ 4989 h 10000"/>
              <a:gd name="connsiteX10" fmla="*/ 9690 w 10000"/>
              <a:gd name="connsiteY10" fmla="*/ 5909 h 10000"/>
              <a:gd name="connsiteX11" fmla="*/ 8810 w 10000"/>
              <a:gd name="connsiteY11" fmla="*/ 8598 h 10000"/>
              <a:gd name="connsiteX12" fmla="*/ 5002 w 10000"/>
              <a:gd name="connsiteY12" fmla="*/ 9776 h 10000"/>
              <a:gd name="connsiteX13" fmla="*/ 3612 w 10000"/>
              <a:gd name="connsiteY13" fmla="*/ 4316 h 10000"/>
              <a:gd name="connsiteX14" fmla="*/ 1039 w 10000"/>
              <a:gd name="connsiteY14" fmla="*/ 3608 h 10000"/>
              <a:gd name="connsiteX0" fmla="*/ 1039 w 10000"/>
              <a:gd name="connsiteY0" fmla="*/ 3608 h 10000"/>
              <a:gd name="connsiteX1" fmla="*/ 179 w 10000"/>
              <a:gd name="connsiteY1" fmla="*/ 619 h 10000"/>
              <a:gd name="connsiteX2" fmla="*/ 803 w 10000"/>
              <a:gd name="connsiteY2" fmla="*/ 17 h 10000"/>
              <a:gd name="connsiteX3" fmla="*/ 1619 w 10000"/>
              <a:gd name="connsiteY3" fmla="*/ 515 h 10000"/>
              <a:gd name="connsiteX4" fmla="*/ 3221 w 10000"/>
              <a:gd name="connsiteY4" fmla="*/ 892 h 10000"/>
              <a:gd name="connsiteX5" fmla="*/ 7353 w 10000"/>
              <a:gd name="connsiteY5" fmla="*/ 1137 h 10000"/>
              <a:gd name="connsiteX6" fmla="*/ 8826 w 10000"/>
              <a:gd name="connsiteY6" fmla="*/ 2341 h 10000"/>
              <a:gd name="connsiteX7" fmla="*/ 9913 w 10000"/>
              <a:gd name="connsiteY7" fmla="*/ 2228 h 10000"/>
              <a:gd name="connsiteX8" fmla="*/ 9920 w 10000"/>
              <a:gd name="connsiteY8" fmla="*/ 2801 h 10000"/>
              <a:gd name="connsiteX9" fmla="*/ 8826 w 10000"/>
              <a:gd name="connsiteY9" fmla="*/ 4989 h 10000"/>
              <a:gd name="connsiteX10" fmla="*/ 9690 w 10000"/>
              <a:gd name="connsiteY10" fmla="*/ 5909 h 10000"/>
              <a:gd name="connsiteX11" fmla="*/ 8810 w 10000"/>
              <a:gd name="connsiteY11" fmla="*/ 8598 h 10000"/>
              <a:gd name="connsiteX12" fmla="*/ 5002 w 10000"/>
              <a:gd name="connsiteY12" fmla="*/ 9776 h 10000"/>
              <a:gd name="connsiteX13" fmla="*/ 3612 w 10000"/>
              <a:gd name="connsiteY13" fmla="*/ 4316 h 10000"/>
              <a:gd name="connsiteX14" fmla="*/ 1039 w 10000"/>
              <a:gd name="connsiteY14" fmla="*/ 360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00">
                <a:moveTo>
                  <a:pt x="1039" y="3608"/>
                </a:moveTo>
                <a:cubicBezTo>
                  <a:pt x="0" y="2992"/>
                  <a:pt x="201" y="1187"/>
                  <a:pt x="179" y="619"/>
                </a:cubicBezTo>
                <a:cubicBezTo>
                  <a:pt x="349" y="90"/>
                  <a:pt x="563" y="34"/>
                  <a:pt x="803" y="17"/>
                </a:cubicBezTo>
                <a:cubicBezTo>
                  <a:pt x="1043" y="0"/>
                  <a:pt x="1201" y="316"/>
                  <a:pt x="1619" y="515"/>
                </a:cubicBezTo>
                <a:cubicBezTo>
                  <a:pt x="2021" y="661"/>
                  <a:pt x="2264" y="788"/>
                  <a:pt x="3221" y="892"/>
                </a:cubicBezTo>
                <a:cubicBezTo>
                  <a:pt x="4350" y="1007"/>
                  <a:pt x="6236" y="818"/>
                  <a:pt x="7353" y="1137"/>
                </a:cubicBezTo>
                <a:cubicBezTo>
                  <a:pt x="8383" y="1341"/>
                  <a:pt x="8399" y="2159"/>
                  <a:pt x="8826" y="2341"/>
                </a:cubicBezTo>
                <a:cubicBezTo>
                  <a:pt x="9253" y="2523"/>
                  <a:pt x="9490" y="2086"/>
                  <a:pt x="9913" y="2228"/>
                </a:cubicBezTo>
                <a:cubicBezTo>
                  <a:pt x="10000" y="2342"/>
                  <a:pt x="9925" y="2395"/>
                  <a:pt x="9920" y="2801"/>
                </a:cubicBezTo>
                <a:cubicBezTo>
                  <a:pt x="9803" y="3363"/>
                  <a:pt x="8864" y="4471"/>
                  <a:pt x="8826" y="4989"/>
                </a:cubicBezTo>
                <a:cubicBezTo>
                  <a:pt x="8788" y="5507"/>
                  <a:pt x="9693" y="5308"/>
                  <a:pt x="9690" y="5909"/>
                </a:cubicBezTo>
                <a:cubicBezTo>
                  <a:pt x="9687" y="6510"/>
                  <a:pt x="9591" y="7954"/>
                  <a:pt x="8810" y="8598"/>
                </a:cubicBezTo>
                <a:cubicBezTo>
                  <a:pt x="8029" y="9242"/>
                  <a:pt x="6485" y="10000"/>
                  <a:pt x="5002" y="9776"/>
                </a:cubicBezTo>
                <a:cubicBezTo>
                  <a:pt x="3901" y="8944"/>
                  <a:pt x="4272" y="5344"/>
                  <a:pt x="3612" y="4316"/>
                </a:cubicBezTo>
                <a:cubicBezTo>
                  <a:pt x="2954" y="3287"/>
                  <a:pt x="1581" y="4055"/>
                  <a:pt x="1039" y="3608"/>
                </a:cubicBezTo>
                <a:close/>
              </a:path>
            </a:pathLst>
          </a:custGeom>
          <a:pattFill prst="pct60">
            <a:fgClr>
              <a:srgbClr val="FFFF00">
                <a:alpha val="39999"/>
              </a:srgbClr>
            </a:fgClr>
            <a:bgClr>
              <a:srgbClr val="FF9900">
                <a:alpha val="39999"/>
              </a:srgbClr>
            </a:bgClr>
          </a:pattFill>
          <a:ln w="12700" cap="flat" cmpd="sng">
            <a:solidFill>
              <a:srgbClr val="FF9900"/>
            </a:solidFill>
            <a:prstDash val="solid"/>
            <a:round/>
            <a:headEnd type="none" w="med" len="med"/>
            <a:tailEnd type="none" w="med" len="med"/>
          </a:ln>
          <a:effectLst/>
        </p:spPr>
        <p:txBody>
          <a:bodyPr wrap="square" lIns="86486" tIns="43243" rIns="86486" bIns="43243">
            <a:noAutofit/>
          </a:bodyPr>
          <a:lstStyle/>
          <a:p>
            <a:pPr defTabSz="864931" fontAlgn="base">
              <a:spcBef>
                <a:spcPct val="0"/>
              </a:spcBef>
              <a:spcAft>
                <a:spcPct val="0"/>
              </a:spcAft>
            </a:pPr>
            <a:endParaRPr lang="en-US" dirty="0">
              <a:solidFill>
                <a:srgbClr val="000000"/>
              </a:solidFill>
              <a:latin typeface="Arial" charset="0"/>
            </a:endParaRPr>
          </a:p>
        </p:txBody>
      </p:sp>
      <p:sp>
        <p:nvSpPr>
          <p:cNvPr id="2208" name="Freeform 160" descr="60%"/>
          <p:cNvSpPr>
            <a:spLocks/>
          </p:cNvSpPr>
          <p:nvPr/>
        </p:nvSpPr>
        <p:spPr bwMode="auto">
          <a:xfrm>
            <a:off x="6333842" y="825074"/>
            <a:ext cx="2819274" cy="5415469"/>
          </a:xfrm>
          <a:custGeom>
            <a:avLst/>
            <a:gdLst>
              <a:gd name="connsiteX0" fmla="*/ 886 w 10075"/>
              <a:gd name="connsiteY0" fmla="*/ 5677 h 10000"/>
              <a:gd name="connsiteX1" fmla="*/ 176 w 10075"/>
              <a:gd name="connsiteY1" fmla="*/ 4417 h 10000"/>
              <a:gd name="connsiteX2" fmla="*/ 1290 w 10075"/>
              <a:gd name="connsiteY2" fmla="*/ 2299 h 10000"/>
              <a:gd name="connsiteX3" fmla="*/ 4126 w 10075"/>
              <a:gd name="connsiteY3" fmla="*/ 3443 h 10000"/>
              <a:gd name="connsiteX4" fmla="*/ 6522 w 10075"/>
              <a:gd name="connsiteY4" fmla="*/ 3104 h 10000"/>
              <a:gd name="connsiteX5" fmla="*/ 7096 w 10075"/>
              <a:gd name="connsiteY5" fmla="*/ 95 h 10000"/>
              <a:gd name="connsiteX6" fmla="*/ 9763 w 10075"/>
              <a:gd name="connsiteY6" fmla="*/ 2553 h 10000"/>
              <a:gd name="connsiteX7" fmla="*/ 8986 w 10075"/>
              <a:gd name="connsiteY7" fmla="*/ 4036 h 10000"/>
              <a:gd name="connsiteX8" fmla="*/ 8750 w 10075"/>
              <a:gd name="connsiteY8" fmla="*/ 8739 h 10000"/>
              <a:gd name="connsiteX9" fmla="*/ 6455 w 10075"/>
              <a:gd name="connsiteY9" fmla="*/ 9926 h 10000"/>
              <a:gd name="connsiteX10" fmla="*/ 4936 w 10075"/>
              <a:gd name="connsiteY10" fmla="*/ 8994 h 10000"/>
              <a:gd name="connsiteX11" fmla="*/ 4834 w 10075"/>
              <a:gd name="connsiteY11" fmla="*/ 7722 h 10000"/>
              <a:gd name="connsiteX12" fmla="*/ 3991 w 10075"/>
              <a:gd name="connsiteY12" fmla="*/ 7511 h 10000"/>
              <a:gd name="connsiteX13" fmla="*/ 2877 w 10075"/>
              <a:gd name="connsiteY13" fmla="*/ 7892 h 10000"/>
              <a:gd name="connsiteX14" fmla="*/ 886 w 10075"/>
              <a:gd name="connsiteY14" fmla="*/ 5677 h 10000"/>
              <a:gd name="connsiteX0" fmla="*/ 811 w 10000"/>
              <a:gd name="connsiteY0" fmla="*/ 5677 h 10000"/>
              <a:gd name="connsiteX1" fmla="*/ 101 w 10000"/>
              <a:gd name="connsiteY1" fmla="*/ 4417 h 10000"/>
              <a:gd name="connsiteX2" fmla="*/ 1215 w 10000"/>
              <a:gd name="connsiteY2" fmla="*/ 2299 h 10000"/>
              <a:gd name="connsiteX3" fmla="*/ 4051 w 10000"/>
              <a:gd name="connsiteY3" fmla="*/ 3443 h 10000"/>
              <a:gd name="connsiteX4" fmla="*/ 6447 w 10000"/>
              <a:gd name="connsiteY4" fmla="*/ 3104 h 10000"/>
              <a:gd name="connsiteX5" fmla="*/ 7021 w 10000"/>
              <a:gd name="connsiteY5" fmla="*/ 95 h 10000"/>
              <a:gd name="connsiteX6" fmla="*/ 9688 w 10000"/>
              <a:gd name="connsiteY6" fmla="*/ 2553 h 10000"/>
              <a:gd name="connsiteX7" fmla="*/ 8911 w 10000"/>
              <a:gd name="connsiteY7" fmla="*/ 4036 h 10000"/>
              <a:gd name="connsiteX8" fmla="*/ 8675 w 10000"/>
              <a:gd name="connsiteY8" fmla="*/ 8739 h 10000"/>
              <a:gd name="connsiteX9" fmla="*/ 6380 w 10000"/>
              <a:gd name="connsiteY9" fmla="*/ 9926 h 10000"/>
              <a:gd name="connsiteX10" fmla="*/ 4861 w 10000"/>
              <a:gd name="connsiteY10" fmla="*/ 8994 h 10000"/>
              <a:gd name="connsiteX11" fmla="*/ 4759 w 10000"/>
              <a:gd name="connsiteY11" fmla="*/ 7722 h 10000"/>
              <a:gd name="connsiteX12" fmla="*/ 3916 w 10000"/>
              <a:gd name="connsiteY12" fmla="*/ 7511 h 10000"/>
              <a:gd name="connsiteX13" fmla="*/ 2802 w 10000"/>
              <a:gd name="connsiteY13" fmla="*/ 7892 h 10000"/>
              <a:gd name="connsiteX14" fmla="*/ 811 w 10000"/>
              <a:gd name="connsiteY14" fmla="*/ 5677 h 10000"/>
              <a:gd name="connsiteX0" fmla="*/ 1045 w 10234"/>
              <a:gd name="connsiteY0" fmla="*/ 5677 h 10000"/>
              <a:gd name="connsiteX1" fmla="*/ 335 w 10234"/>
              <a:gd name="connsiteY1" fmla="*/ 4417 h 10000"/>
              <a:gd name="connsiteX2" fmla="*/ 1449 w 10234"/>
              <a:gd name="connsiteY2" fmla="*/ 2299 h 10000"/>
              <a:gd name="connsiteX3" fmla="*/ 4285 w 10234"/>
              <a:gd name="connsiteY3" fmla="*/ 3443 h 10000"/>
              <a:gd name="connsiteX4" fmla="*/ 6681 w 10234"/>
              <a:gd name="connsiteY4" fmla="*/ 3104 h 10000"/>
              <a:gd name="connsiteX5" fmla="*/ 7255 w 10234"/>
              <a:gd name="connsiteY5" fmla="*/ 95 h 10000"/>
              <a:gd name="connsiteX6" fmla="*/ 9922 w 10234"/>
              <a:gd name="connsiteY6" fmla="*/ 2553 h 10000"/>
              <a:gd name="connsiteX7" fmla="*/ 9145 w 10234"/>
              <a:gd name="connsiteY7" fmla="*/ 4036 h 10000"/>
              <a:gd name="connsiteX8" fmla="*/ 8909 w 10234"/>
              <a:gd name="connsiteY8" fmla="*/ 8739 h 10000"/>
              <a:gd name="connsiteX9" fmla="*/ 6614 w 10234"/>
              <a:gd name="connsiteY9" fmla="*/ 9926 h 10000"/>
              <a:gd name="connsiteX10" fmla="*/ 5095 w 10234"/>
              <a:gd name="connsiteY10" fmla="*/ 8994 h 10000"/>
              <a:gd name="connsiteX11" fmla="*/ 4993 w 10234"/>
              <a:gd name="connsiteY11" fmla="*/ 7722 h 10000"/>
              <a:gd name="connsiteX12" fmla="*/ 4150 w 10234"/>
              <a:gd name="connsiteY12" fmla="*/ 7511 h 10000"/>
              <a:gd name="connsiteX13" fmla="*/ 3036 w 10234"/>
              <a:gd name="connsiteY13" fmla="*/ 7892 h 10000"/>
              <a:gd name="connsiteX14" fmla="*/ 1045 w 10234"/>
              <a:gd name="connsiteY14" fmla="*/ 5677 h 10000"/>
              <a:gd name="connsiteX0" fmla="*/ 1045 w 10234"/>
              <a:gd name="connsiteY0" fmla="*/ 5677 h 14322"/>
              <a:gd name="connsiteX1" fmla="*/ 335 w 10234"/>
              <a:gd name="connsiteY1" fmla="*/ 4417 h 14322"/>
              <a:gd name="connsiteX2" fmla="*/ 1449 w 10234"/>
              <a:gd name="connsiteY2" fmla="*/ 2299 h 14322"/>
              <a:gd name="connsiteX3" fmla="*/ 4285 w 10234"/>
              <a:gd name="connsiteY3" fmla="*/ 3443 h 14322"/>
              <a:gd name="connsiteX4" fmla="*/ 6681 w 10234"/>
              <a:gd name="connsiteY4" fmla="*/ 3104 h 14322"/>
              <a:gd name="connsiteX5" fmla="*/ 7255 w 10234"/>
              <a:gd name="connsiteY5" fmla="*/ 95 h 14322"/>
              <a:gd name="connsiteX6" fmla="*/ 9922 w 10234"/>
              <a:gd name="connsiteY6" fmla="*/ 2553 h 14322"/>
              <a:gd name="connsiteX7" fmla="*/ 9145 w 10234"/>
              <a:gd name="connsiteY7" fmla="*/ 4036 h 14322"/>
              <a:gd name="connsiteX8" fmla="*/ 8909 w 10234"/>
              <a:gd name="connsiteY8" fmla="*/ 8739 h 14322"/>
              <a:gd name="connsiteX9" fmla="*/ 6614 w 10234"/>
              <a:gd name="connsiteY9" fmla="*/ 9926 h 14322"/>
              <a:gd name="connsiteX10" fmla="*/ 5095 w 10234"/>
              <a:gd name="connsiteY10" fmla="*/ 8994 h 14322"/>
              <a:gd name="connsiteX11" fmla="*/ 4993 w 10234"/>
              <a:gd name="connsiteY11" fmla="*/ 7722 h 14322"/>
              <a:gd name="connsiteX12" fmla="*/ 4150 w 10234"/>
              <a:gd name="connsiteY12" fmla="*/ 7511 h 14322"/>
              <a:gd name="connsiteX13" fmla="*/ 1337 w 10234"/>
              <a:gd name="connsiteY13" fmla="*/ 14016 h 14322"/>
              <a:gd name="connsiteX14" fmla="*/ 1045 w 10234"/>
              <a:gd name="connsiteY14" fmla="*/ 5677 h 14322"/>
              <a:gd name="connsiteX0" fmla="*/ 1219 w 10408"/>
              <a:gd name="connsiteY0" fmla="*/ 5677 h 14322"/>
              <a:gd name="connsiteX1" fmla="*/ 509 w 10408"/>
              <a:gd name="connsiteY1" fmla="*/ 4417 h 14322"/>
              <a:gd name="connsiteX2" fmla="*/ 1623 w 10408"/>
              <a:gd name="connsiteY2" fmla="*/ 2299 h 14322"/>
              <a:gd name="connsiteX3" fmla="*/ 4459 w 10408"/>
              <a:gd name="connsiteY3" fmla="*/ 3443 h 14322"/>
              <a:gd name="connsiteX4" fmla="*/ 6855 w 10408"/>
              <a:gd name="connsiteY4" fmla="*/ 3104 h 14322"/>
              <a:gd name="connsiteX5" fmla="*/ 7429 w 10408"/>
              <a:gd name="connsiteY5" fmla="*/ 95 h 14322"/>
              <a:gd name="connsiteX6" fmla="*/ 10096 w 10408"/>
              <a:gd name="connsiteY6" fmla="*/ 2553 h 14322"/>
              <a:gd name="connsiteX7" fmla="*/ 9319 w 10408"/>
              <a:gd name="connsiteY7" fmla="*/ 4036 h 14322"/>
              <a:gd name="connsiteX8" fmla="*/ 9083 w 10408"/>
              <a:gd name="connsiteY8" fmla="*/ 8739 h 14322"/>
              <a:gd name="connsiteX9" fmla="*/ 6788 w 10408"/>
              <a:gd name="connsiteY9" fmla="*/ 9926 h 14322"/>
              <a:gd name="connsiteX10" fmla="*/ 5269 w 10408"/>
              <a:gd name="connsiteY10" fmla="*/ 8994 h 14322"/>
              <a:gd name="connsiteX11" fmla="*/ 5167 w 10408"/>
              <a:gd name="connsiteY11" fmla="*/ 7722 h 14322"/>
              <a:gd name="connsiteX12" fmla="*/ 4324 w 10408"/>
              <a:gd name="connsiteY12" fmla="*/ 7511 h 14322"/>
              <a:gd name="connsiteX13" fmla="*/ 1511 w 10408"/>
              <a:gd name="connsiteY13" fmla="*/ 14016 h 14322"/>
              <a:gd name="connsiteX14" fmla="*/ 1219 w 10408"/>
              <a:gd name="connsiteY14" fmla="*/ 5677 h 14322"/>
              <a:gd name="connsiteX0" fmla="*/ 1219 w 10408"/>
              <a:gd name="connsiteY0" fmla="*/ 5677 h 15819"/>
              <a:gd name="connsiteX1" fmla="*/ 509 w 10408"/>
              <a:gd name="connsiteY1" fmla="*/ 4417 h 15819"/>
              <a:gd name="connsiteX2" fmla="*/ 1623 w 10408"/>
              <a:gd name="connsiteY2" fmla="*/ 2299 h 15819"/>
              <a:gd name="connsiteX3" fmla="*/ 4459 w 10408"/>
              <a:gd name="connsiteY3" fmla="*/ 3443 h 15819"/>
              <a:gd name="connsiteX4" fmla="*/ 6855 w 10408"/>
              <a:gd name="connsiteY4" fmla="*/ 3104 h 15819"/>
              <a:gd name="connsiteX5" fmla="*/ 7429 w 10408"/>
              <a:gd name="connsiteY5" fmla="*/ 95 h 15819"/>
              <a:gd name="connsiteX6" fmla="*/ 10096 w 10408"/>
              <a:gd name="connsiteY6" fmla="*/ 2553 h 15819"/>
              <a:gd name="connsiteX7" fmla="*/ 9319 w 10408"/>
              <a:gd name="connsiteY7" fmla="*/ 4036 h 15819"/>
              <a:gd name="connsiteX8" fmla="*/ 9083 w 10408"/>
              <a:gd name="connsiteY8" fmla="*/ 8739 h 15819"/>
              <a:gd name="connsiteX9" fmla="*/ 6788 w 10408"/>
              <a:gd name="connsiteY9" fmla="*/ 9926 h 15819"/>
              <a:gd name="connsiteX10" fmla="*/ 5269 w 10408"/>
              <a:gd name="connsiteY10" fmla="*/ 8994 h 15819"/>
              <a:gd name="connsiteX11" fmla="*/ 5167 w 10408"/>
              <a:gd name="connsiteY11" fmla="*/ 7722 h 15819"/>
              <a:gd name="connsiteX12" fmla="*/ 4324 w 10408"/>
              <a:gd name="connsiteY12" fmla="*/ 7511 h 15819"/>
              <a:gd name="connsiteX13" fmla="*/ 1511 w 10408"/>
              <a:gd name="connsiteY13" fmla="*/ 14016 h 15819"/>
              <a:gd name="connsiteX14" fmla="*/ 1219 w 10408"/>
              <a:gd name="connsiteY14" fmla="*/ 5677 h 15819"/>
              <a:gd name="connsiteX0" fmla="*/ 1219 w 10408"/>
              <a:gd name="connsiteY0" fmla="*/ 5677 h 15819"/>
              <a:gd name="connsiteX1" fmla="*/ 509 w 10408"/>
              <a:gd name="connsiteY1" fmla="*/ 4417 h 15819"/>
              <a:gd name="connsiteX2" fmla="*/ 1623 w 10408"/>
              <a:gd name="connsiteY2" fmla="*/ 2299 h 15819"/>
              <a:gd name="connsiteX3" fmla="*/ 4459 w 10408"/>
              <a:gd name="connsiteY3" fmla="*/ 3443 h 15819"/>
              <a:gd name="connsiteX4" fmla="*/ 6855 w 10408"/>
              <a:gd name="connsiteY4" fmla="*/ 3104 h 15819"/>
              <a:gd name="connsiteX5" fmla="*/ 7429 w 10408"/>
              <a:gd name="connsiteY5" fmla="*/ 95 h 15819"/>
              <a:gd name="connsiteX6" fmla="*/ 10096 w 10408"/>
              <a:gd name="connsiteY6" fmla="*/ 2553 h 15819"/>
              <a:gd name="connsiteX7" fmla="*/ 9319 w 10408"/>
              <a:gd name="connsiteY7" fmla="*/ 4036 h 15819"/>
              <a:gd name="connsiteX8" fmla="*/ 9083 w 10408"/>
              <a:gd name="connsiteY8" fmla="*/ 8739 h 15819"/>
              <a:gd name="connsiteX9" fmla="*/ 6788 w 10408"/>
              <a:gd name="connsiteY9" fmla="*/ 9926 h 15819"/>
              <a:gd name="connsiteX10" fmla="*/ 5269 w 10408"/>
              <a:gd name="connsiteY10" fmla="*/ 8994 h 15819"/>
              <a:gd name="connsiteX11" fmla="*/ 5167 w 10408"/>
              <a:gd name="connsiteY11" fmla="*/ 7722 h 15819"/>
              <a:gd name="connsiteX12" fmla="*/ 4360 w 10408"/>
              <a:gd name="connsiteY12" fmla="*/ 9348 h 15819"/>
              <a:gd name="connsiteX13" fmla="*/ 1511 w 10408"/>
              <a:gd name="connsiteY13" fmla="*/ 14016 h 15819"/>
              <a:gd name="connsiteX14" fmla="*/ 1219 w 10408"/>
              <a:gd name="connsiteY14" fmla="*/ 5677 h 15819"/>
              <a:gd name="connsiteX0" fmla="*/ 1219 w 10408"/>
              <a:gd name="connsiteY0" fmla="*/ 5677 h 16355"/>
              <a:gd name="connsiteX1" fmla="*/ 509 w 10408"/>
              <a:gd name="connsiteY1" fmla="*/ 4417 h 16355"/>
              <a:gd name="connsiteX2" fmla="*/ 1623 w 10408"/>
              <a:gd name="connsiteY2" fmla="*/ 2299 h 16355"/>
              <a:gd name="connsiteX3" fmla="*/ 4459 w 10408"/>
              <a:gd name="connsiteY3" fmla="*/ 3443 h 16355"/>
              <a:gd name="connsiteX4" fmla="*/ 6855 w 10408"/>
              <a:gd name="connsiteY4" fmla="*/ 3104 h 16355"/>
              <a:gd name="connsiteX5" fmla="*/ 7429 w 10408"/>
              <a:gd name="connsiteY5" fmla="*/ 95 h 16355"/>
              <a:gd name="connsiteX6" fmla="*/ 10096 w 10408"/>
              <a:gd name="connsiteY6" fmla="*/ 2553 h 16355"/>
              <a:gd name="connsiteX7" fmla="*/ 9319 w 10408"/>
              <a:gd name="connsiteY7" fmla="*/ 4036 h 16355"/>
              <a:gd name="connsiteX8" fmla="*/ 9083 w 10408"/>
              <a:gd name="connsiteY8" fmla="*/ 8739 h 16355"/>
              <a:gd name="connsiteX9" fmla="*/ 6788 w 10408"/>
              <a:gd name="connsiteY9" fmla="*/ 9926 h 16355"/>
              <a:gd name="connsiteX10" fmla="*/ 5269 w 10408"/>
              <a:gd name="connsiteY10" fmla="*/ 8994 h 16355"/>
              <a:gd name="connsiteX11" fmla="*/ 4516 w 10408"/>
              <a:gd name="connsiteY11" fmla="*/ 16296 h 16355"/>
              <a:gd name="connsiteX12" fmla="*/ 4360 w 10408"/>
              <a:gd name="connsiteY12" fmla="*/ 9348 h 16355"/>
              <a:gd name="connsiteX13" fmla="*/ 1511 w 10408"/>
              <a:gd name="connsiteY13" fmla="*/ 14016 h 16355"/>
              <a:gd name="connsiteX14" fmla="*/ 1219 w 10408"/>
              <a:gd name="connsiteY14" fmla="*/ 5677 h 16355"/>
              <a:gd name="connsiteX0" fmla="*/ 1219 w 10408"/>
              <a:gd name="connsiteY0" fmla="*/ 5677 h 17444"/>
              <a:gd name="connsiteX1" fmla="*/ 509 w 10408"/>
              <a:gd name="connsiteY1" fmla="*/ 4417 h 17444"/>
              <a:gd name="connsiteX2" fmla="*/ 1623 w 10408"/>
              <a:gd name="connsiteY2" fmla="*/ 2299 h 17444"/>
              <a:gd name="connsiteX3" fmla="*/ 4459 w 10408"/>
              <a:gd name="connsiteY3" fmla="*/ 3443 h 17444"/>
              <a:gd name="connsiteX4" fmla="*/ 6855 w 10408"/>
              <a:gd name="connsiteY4" fmla="*/ 3104 h 17444"/>
              <a:gd name="connsiteX5" fmla="*/ 7429 w 10408"/>
              <a:gd name="connsiteY5" fmla="*/ 95 h 17444"/>
              <a:gd name="connsiteX6" fmla="*/ 10096 w 10408"/>
              <a:gd name="connsiteY6" fmla="*/ 2553 h 17444"/>
              <a:gd name="connsiteX7" fmla="*/ 9319 w 10408"/>
              <a:gd name="connsiteY7" fmla="*/ 4036 h 17444"/>
              <a:gd name="connsiteX8" fmla="*/ 9083 w 10408"/>
              <a:gd name="connsiteY8" fmla="*/ 8739 h 17444"/>
              <a:gd name="connsiteX9" fmla="*/ 6788 w 10408"/>
              <a:gd name="connsiteY9" fmla="*/ 9926 h 17444"/>
              <a:gd name="connsiteX10" fmla="*/ 5269 w 10408"/>
              <a:gd name="connsiteY10" fmla="*/ 8994 h 17444"/>
              <a:gd name="connsiteX11" fmla="*/ 4516 w 10408"/>
              <a:gd name="connsiteY11" fmla="*/ 16296 h 17444"/>
              <a:gd name="connsiteX12" fmla="*/ 3366 w 10408"/>
              <a:gd name="connsiteY12" fmla="*/ 15881 h 17444"/>
              <a:gd name="connsiteX13" fmla="*/ 1511 w 10408"/>
              <a:gd name="connsiteY13" fmla="*/ 14016 h 17444"/>
              <a:gd name="connsiteX14" fmla="*/ 1219 w 10408"/>
              <a:gd name="connsiteY14" fmla="*/ 5677 h 17444"/>
              <a:gd name="connsiteX0" fmla="*/ 1219 w 10408"/>
              <a:gd name="connsiteY0" fmla="*/ 5677 h 18993"/>
              <a:gd name="connsiteX1" fmla="*/ 509 w 10408"/>
              <a:gd name="connsiteY1" fmla="*/ 4417 h 18993"/>
              <a:gd name="connsiteX2" fmla="*/ 1623 w 10408"/>
              <a:gd name="connsiteY2" fmla="*/ 2299 h 18993"/>
              <a:gd name="connsiteX3" fmla="*/ 4459 w 10408"/>
              <a:gd name="connsiteY3" fmla="*/ 3443 h 18993"/>
              <a:gd name="connsiteX4" fmla="*/ 6855 w 10408"/>
              <a:gd name="connsiteY4" fmla="*/ 3104 h 18993"/>
              <a:gd name="connsiteX5" fmla="*/ 7429 w 10408"/>
              <a:gd name="connsiteY5" fmla="*/ 95 h 18993"/>
              <a:gd name="connsiteX6" fmla="*/ 10096 w 10408"/>
              <a:gd name="connsiteY6" fmla="*/ 2553 h 18993"/>
              <a:gd name="connsiteX7" fmla="*/ 9319 w 10408"/>
              <a:gd name="connsiteY7" fmla="*/ 4036 h 18993"/>
              <a:gd name="connsiteX8" fmla="*/ 9083 w 10408"/>
              <a:gd name="connsiteY8" fmla="*/ 8739 h 18993"/>
              <a:gd name="connsiteX9" fmla="*/ 6788 w 10408"/>
              <a:gd name="connsiteY9" fmla="*/ 9926 h 18993"/>
              <a:gd name="connsiteX10" fmla="*/ 5901 w 10408"/>
              <a:gd name="connsiteY10" fmla="*/ 17931 h 18993"/>
              <a:gd name="connsiteX11" fmla="*/ 4516 w 10408"/>
              <a:gd name="connsiteY11" fmla="*/ 16296 h 18993"/>
              <a:gd name="connsiteX12" fmla="*/ 3366 w 10408"/>
              <a:gd name="connsiteY12" fmla="*/ 15881 h 18993"/>
              <a:gd name="connsiteX13" fmla="*/ 1511 w 10408"/>
              <a:gd name="connsiteY13" fmla="*/ 14016 h 18993"/>
              <a:gd name="connsiteX14" fmla="*/ 1219 w 10408"/>
              <a:gd name="connsiteY14" fmla="*/ 5677 h 18993"/>
              <a:gd name="connsiteX0" fmla="*/ 1219 w 10408"/>
              <a:gd name="connsiteY0" fmla="*/ 5677 h 17996"/>
              <a:gd name="connsiteX1" fmla="*/ 509 w 10408"/>
              <a:gd name="connsiteY1" fmla="*/ 4417 h 17996"/>
              <a:gd name="connsiteX2" fmla="*/ 1623 w 10408"/>
              <a:gd name="connsiteY2" fmla="*/ 2299 h 17996"/>
              <a:gd name="connsiteX3" fmla="*/ 4459 w 10408"/>
              <a:gd name="connsiteY3" fmla="*/ 3443 h 17996"/>
              <a:gd name="connsiteX4" fmla="*/ 6855 w 10408"/>
              <a:gd name="connsiteY4" fmla="*/ 3104 h 17996"/>
              <a:gd name="connsiteX5" fmla="*/ 7429 w 10408"/>
              <a:gd name="connsiteY5" fmla="*/ 95 h 17996"/>
              <a:gd name="connsiteX6" fmla="*/ 10096 w 10408"/>
              <a:gd name="connsiteY6" fmla="*/ 2553 h 17996"/>
              <a:gd name="connsiteX7" fmla="*/ 9319 w 10408"/>
              <a:gd name="connsiteY7" fmla="*/ 4036 h 17996"/>
              <a:gd name="connsiteX8" fmla="*/ 9083 w 10408"/>
              <a:gd name="connsiteY8" fmla="*/ 8739 h 17996"/>
              <a:gd name="connsiteX9" fmla="*/ 7330 w 10408"/>
              <a:gd name="connsiteY9" fmla="*/ 16685 h 17996"/>
              <a:gd name="connsiteX10" fmla="*/ 5901 w 10408"/>
              <a:gd name="connsiteY10" fmla="*/ 17931 h 17996"/>
              <a:gd name="connsiteX11" fmla="*/ 4516 w 10408"/>
              <a:gd name="connsiteY11" fmla="*/ 16296 h 17996"/>
              <a:gd name="connsiteX12" fmla="*/ 3366 w 10408"/>
              <a:gd name="connsiteY12" fmla="*/ 15881 h 17996"/>
              <a:gd name="connsiteX13" fmla="*/ 1511 w 10408"/>
              <a:gd name="connsiteY13" fmla="*/ 14016 h 17996"/>
              <a:gd name="connsiteX14" fmla="*/ 1219 w 10408"/>
              <a:gd name="connsiteY14" fmla="*/ 5677 h 17996"/>
              <a:gd name="connsiteX0" fmla="*/ 1219 w 11812"/>
              <a:gd name="connsiteY0" fmla="*/ 5677 h 19980"/>
              <a:gd name="connsiteX1" fmla="*/ 509 w 11812"/>
              <a:gd name="connsiteY1" fmla="*/ 4417 h 19980"/>
              <a:gd name="connsiteX2" fmla="*/ 1623 w 11812"/>
              <a:gd name="connsiteY2" fmla="*/ 2299 h 19980"/>
              <a:gd name="connsiteX3" fmla="*/ 4459 w 11812"/>
              <a:gd name="connsiteY3" fmla="*/ 3443 h 19980"/>
              <a:gd name="connsiteX4" fmla="*/ 6855 w 11812"/>
              <a:gd name="connsiteY4" fmla="*/ 3104 h 19980"/>
              <a:gd name="connsiteX5" fmla="*/ 7429 w 11812"/>
              <a:gd name="connsiteY5" fmla="*/ 95 h 19980"/>
              <a:gd name="connsiteX6" fmla="*/ 10096 w 11812"/>
              <a:gd name="connsiteY6" fmla="*/ 2553 h 19980"/>
              <a:gd name="connsiteX7" fmla="*/ 9319 w 11812"/>
              <a:gd name="connsiteY7" fmla="*/ 4036 h 19980"/>
              <a:gd name="connsiteX8" fmla="*/ 9083 w 11812"/>
              <a:gd name="connsiteY8" fmla="*/ 8739 h 19980"/>
              <a:gd name="connsiteX9" fmla="*/ 11179 w 11812"/>
              <a:gd name="connsiteY9" fmla="*/ 19906 h 19980"/>
              <a:gd name="connsiteX10" fmla="*/ 5901 w 11812"/>
              <a:gd name="connsiteY10" fmla="*/ 17931 h 19980"/>
              <a:gd name="connsiteX11" fmla="*/ 4516 w 11812"/>
              <a:gd name="connsiteY11" fmla="*/ 16296 h 19980"/>
              <a:gd name="connsiteX12" fmla="*/ 3366 w 11812"/>
              <a:gd name="connsiteY12" fmla="*/ 15881 h 19980"/>
              <a:gd name="connsiteX13" fmla="*/ 1511 w 11812"/>
              <a:gd name="connsiteY13" fmla="*/ 14016 h 19980"/>
              <a:gd name="connsiteX14" fmla="*/ 1219 w 11812"/>
              <a:gd name="connsiteY14" fmla="*/ 5677 h 19980"/>
              <a:gd name="connsiteX0" fmla="*/ 1219 w 11812"/>
              <a:gd name="connsiteY0" fmla="*/ 5677 h 19980"/>
              <a:gd name="connsiteX1" fmla="*/ 509 w 11812"/>
              <a:gd name="connsiteY1" fmla="*/ 4417 h 19980"/>
              <a:gd name="connsiteX2" fmla="*/ 1623 w 11812"/>
              <a:gd name="connsiteY2" fmla="*/ 2299 h 19980"/>
              <a:gd name="connsiteX3" fmla="*/ 4459 w 11812"/>
              <a:gd name="connsiteY3" fmla="*/ 3443 h 19980"/>
              <a:gd name="connsiteX4" fmla="*/ 6855 w 11812"/>
              <a:gd name="connsiteY4" fmla="*/ 3104 h 19980"/>
              <a:gd name="connsiteX5" fmla="*/ 7429 w 11812"/>
              <a:gd name="connsiteY5" fmla="*/ 95 h 19980"/>
              <a:gd name="connsiteX6" fmla="*/ 10096 w 11812"/>
              <a:gd name="connsiteY6" fmla="*/ 2553 h 19980"/>
              <a:gd name="connsiteX7" fmla="*/ 9319 w 11812"/>
              <a:gd name="connsiteY7" fmla="*/ 4036 h 19980"/>
              <a:gd name="connsiteX8" fmla="*/ 9083 w 11812"/>
              <a:gd name="connsiteY8" fmla="*/ 8739 h 19980"/>
              <a:gd name="connsiteX9" fmla="*/ 11179 w 11812"/>
              <a:gd name="connsiteY9" fmla="*/ 19906 h 19980"/>
              <a:gd name="connsiteX10" fmla="*/ 8413 w 11812"/>
              <a:gd name="connsiteY10" fmla="*/ 19201 h 19980"/>
              <a:gd name="connsiteX11" fmla="*/ 4516 w 11812"/>
              <a:gd name="connsiteY11" fmla="*/ 16296 h 19980"/>
              <a:gd name="connsiteX12" fmla="*/ 3366 w 11812"/>
              <a:gd name="connsiteY12" fmla="*/ 15881 h 19980"/>
              <a:gd name="connsiteX13" fmla="*/ 1511 w 11812"/>
              <a:gd name="connsiteY13" fmla="*/ 14016 h 19980"/>
              <a:gd name="connsiteX14" fmla="*/ 1219 w 11812"/>
              <a:gd name="connsiteY14" fmla="*/ 5677 h 19980"/>
              <a:gd name="connsiteX0" fmla="*/ 1219 w 11812"/>
              <a:gd name="connsiteY0" fmla="*/ 5677 h 19980"/>
              <a:gd name="connsiteX1" fmla="*/ 509 w 11812"/>
              <a:gd name="connsiteY1" fmla="*/ 4417 h 19980"/>
              <a:gd name="connsiteX2" fmla="*/ 1623 w 11812"/>
              <a:gd name="connsiteY2" fmla="*/ 2299 h 19980"/>
              <a:gd name="connsiteX3" fmla="*/ 4459 w 11812"/>
              <a:gd name="connsiteY3" fmla="*/ 3443 h 19980"/>
              <a:gd name="connsiteX4" fmla="*/ 6855 w 11812"/>
              <a:gd name="connsiteY4" fmla="*/ 3104 h 19980"/>
              <a:gd name="connsiteX5" fmla="*/ 7429 w 11812"/>
              <a:gd name="connsiteY5" fmla="*/ 95 h 19980"/>
              <a:gd name="connsiteX6" fmla="*/ 10096 w 11812"/>
              <a:gd name="connsiteY6" fmla="*/ 2553 h 19980"/>
              <a:gd name="connsiteX7" fmla="*/ 9319 w 11812"/>
              <a:gd name="connsiteY7" fmla="*/ 4036 h 19980"/>
              <a:gd name="connsiteX8" fmla="*/ 9083 w 11812"/>
              <a:gd name="connsiteY8" fmla="*/ 8739 h 19980"/>
              <a:gd name="connsiteX9" fmla="*/ 11179 w 11812"/>
              <a:gd name="connsiteY9" fmla="*/ 19906 h 19980"/>
              <a:gd name="connsiteX10" fmla="*/ 8413 w 11812"/>
              <a:gd name="connsiteY10" fmla="*/ 19201 h 19980"/>
              <a:gd name="connsiteX11" fmla="*/ 4552 w 11812"/>
              <a:gd name="connsiteY11" fmla="*/ 17135 h 19980"/>
              <a:gd name="connsiteX12" fmla="*/ 3366 w 11812"/>
              <a:gd name="connsiteY12" fmla="*/ 15881 h 19980"/>
              <a:gd name="connsiteX13" fmla="*/ 1511 w 11812"/>
              <a:gd name="connsiteY13" fmla="*/ 14016 h 19980"/>
              <a:gd name="connsiteX14" fmla="*/ 1219 w 11812"/>
              <a:gd name="connsiteY14" fmla="*/ 5677 h 19980"/>
              <a:gd name="connsiteX0" fmla="*/ 1219 w 11812"/>
              <a:gd name="connsiteY0" fmla="*/ 5677 h 19980"/>
              <a:gd name="connsiteX1" fmla="*/ 509 w 11812"/>
              <a:gd name="connsiteY1" fmla="*/ 4417 h 19980"/>
              <a:gd name="connsiteX2" fmla="*/ 1623 w 11812"/>
              <a:gd name="connsiteY2" fmla="*/ 2299 h 19980"/>
              <a:gd name="connsiteX3" fmla="*/ 4459 w 11812"/>
              <a:gd name="connsiteY3" fmla="*/ 3443 h 19980"/>
              <a:gd name="connsiteX4" fmla="*/ 6855 w 11812"/>
              <a:gd name="connsiteY4" fmla="*/ 3104 h 19980"/>
              <a:gd name="connsiteX5" fmla="*/ 7429 w 11812"/>
              <a:gd name="connsiteY5" fmla="*/ 95 h 19980"/>
              <a:gd name="connsiteX6" fmla="*/ 10096 w 11812"/>
              <a:gd name="connsiteY6" fmla="*/ 2553 h 19980"/>
              <a:gd name="connsiteX7" fmla="*/ 9319 w 11812"/>
              <a:gd name="connsiteY7" fmla="*/ 4036 h 19980"/>
              <a:gd name="connsiteX8" fmla="*/ 9083 w 11812"/>
              <a:gd name="connsiteY8" fmla="*/ 8739 h 19980"/>
              <a:gd name="connsiteX9" fmla="*/ 11179 w 11812"/>
              <a:gd name="connsiteY9" fmla="*/ 19906 h 19980"/>
              <a:gd name="connsiteX10" fmla="*/ 8413 w 11812"/>
              <a:gd name="connsiteY10" fmla="*/ 19201 h 19980"/>
              <a:gd name="connsiteX11" fmla="*/ 4552 w 11812"/>
              <a:gd name="connsiteY11" fmla="*/ 17135 h 19980"/>
              <a:gd name="connsiteX12" fmla="*/ 3023 w 11812"/>
              <a:gd name="connsiteY12" fmla="*/ 16040 h 19980"/>
              <a:gd name="connsiteX13" fmla="*/ 1511 w 11812"/>
              <a:gd name="connsiteY13" fmla="*/ 14016 h 19980"/>
              <a:gd name="connsiteX14" fmla="*/ 1219 w 11812"/>
              <a:gd name="connsiteY14" fmla="*/ 5677 h 19980"/>
              <a:gd name="connsiteX0" fmla="*/ 1219 w 11812"/>
              <a:gd name="connsiteY0" fmla="*/ 5677 h 19980"/>
              <a:gd name="connsiteX1" fmla="*/ 509 w 11812"/>
              <a:gd name="connsiteY1" fmla="*/ 4417 h 19980"/>
              <a:gd name="connsiteX2" fmla="*/ 1623 w 11812"/>
              <a:gd name="connsiteY2" fmla="*/ 2299 h 19980"/>
              <a:gd name="connsiteX3" fmla="*/ 4459 w 11812"/>
              <a:gd name="connsiteY3" fmla="*/ 3443 h 19980"/>
              <a:gd name="connsiteX4" fmla="*/ 6855 w 11812"/>
              <a:gd name="connsiteY4" fmla="*/ 3104 h 19980"/>
              <a:gd name="connsiteX5" fmla="*/ 7429 w 11812"/>
              <a:gd name="connsiteY5" fmla="*/ 95 h 19980"/>
              <a:gd name="connsiteX6" fmla="*/ 10096 w 11812"/>
              <a:gd name="connsiteY6" fmla="*/ 2553 h 19980"/>
              <a:gd name="connsiteX7" fmla="*/ 9319 w 11812"/>
              <a:gd name="connsiteY7" fmla="*/ 4036 h 19980"/>
              <a:gd name="connsiteX8" fmla="*/ 10709 w 11812"/>
              <a:gd name="connsiteY8" fmla="*/ 8875 h 19980"/>
              <a:gd name="connsiteX9" fmla="*/ 11179 w 11812"/>
              <a:gd name="connsiteY9" fmla="*/ 19906 h 19980"/>
              <a:gd name="connsiteX10" fmla="*/ 8413 w 11812"/>
              <a:gd name="connsiteY10" fmla="*/ 19201 h 19980"/>
              <a:gd name="connsiteX11" fmla="*/ 4552 w 11812"/>
              <a:gd name="connsiteY11" fmla="*/ 17135 h 19980"/>
              <a:gd name="connsiteX12" fmla="*/ 3023 w 11812"/>
              <a:gd name="connsiteY12" fmla="*/ 16040 h 19980"/>
              <a:gd name="connsiteX13" fmla="*/ 1511 w 11812"/>
              <a:gd name="connsiteY13" fmla="*/ 14016 h 19980"/>
              <a:gd name="connsiteX14" fmla="*/ 1219 w 11812"/>
              <a:gd name="connsiteY14" fmla="*/ 5677 h 19980"/>
              <a:gd name="connsiteX0" fmla="*/ 1219 w 14342"/>
              <a:gd name="connsiteY0" fmla="*/ 5677 h 19708"/>
              <a:gd name="connsiteX1" fmla="*/ 509 w 14342"/>
              <a:gd name="connsiteY1" fmla="*/ 4417 h 19708"/>
              <a:gd name="connsiteX2" fmla="*/ 1623 w 14342"/>
              <a:gd name="connsiteY2" fmla="*/ 2299 h 19708"/>
              <a:gd name="connsiteX3" fmla="*/ 4459 w 14342"/>
              <a:gd name="connsiteY3" fmla="*/ 3443 h 19708"/>
              <a:gd name="connsiteX4" fmla="*/ 6855 w 14342"/>
              <a:gd name="connsiteY4" fmla="*/ 3104 h 19708"/>
              <a:gd name="connsiteX5" fmla="*/ 7429 w 14342"/>
              <a:gd name="connsiteY5" fmla="*/ 95 h 19708"/>
              <a:gd name="connsiteX6" fmla="*/ 10096 w 14342"/>
              <a:gd name="connsiteY6" fmla="*/ 2553 h 19708"/>
              <a:gd name="connsiteX7" fmla="*/ 9319 w 14342"/>
              <a:gd name="connsiteY7" fmla="*/ 4036 h 19708"/>
              <a:gd name="connsiteX8" fmla="*/ 10709 w 14342"/>
              <a:gd name="connsiteY8" fmla="*/ 8875 h 19708"/>
              <a:gd name="connsiteX9" fmla="*/ 13709 w 14342"/>
              <a:gd name="connsiteY9" fmla="*/ 19634 h 19708"/>
              <a:gd name="connsiteX10" fmla="*/ 8413 w 14342"/>
              <a:gd name="connsiteY10" fmla="*/ 19201 h 19708"/>
              <a:gd name="connsiteX11" fmla="*/ 4552 w 14342"/>
              <a:gd name="connsiteY11" fmla="*/ 17135 h 19708"/>
              <a:gd name="connsiteX12" fmla="*/ 3023 w 14342"/>
              <a:gd name="connsiteY12" fmla="*/ 16040 h 19708"/>
              <a:gd name="connsiteX13" fmla="*/ 1511 w 14342"/>
              <a:gd name="connsiteY13" fmla="*/ 14016 h 19708"/>
              <a:gd name="connsiteX14" fmla="*/ 1219 w 14342"/>
              <a:gd name="connsiteY14" fmla="*/ 5677 h 19708"/>
              <a:gd name="connsiteX0" fmla="*/ 1219 w 15824"/>
              <a:gd name="connsiteY0" fmla="*/ 5677 h 19753"/>
              <a:gd name="connsiteX1" fmla="*/ 509 w 15824"/>
              <a:gd name="connsiteY1" fmla="*/ 4417 h 19753"/>
              <a:gd name="connsiteX2" fmla="*/ 1623 w 15824"/>
              <a:gd name="connsiteY2" fmla="*/ 2299 h 19753"/>
              <a:gd name="connsiteX3" fmla="*/ 4459 w 15824"/>
              <a:gd name="connsiteY3" fmla="*/ 3443 h 19753"/>
              <a:gd name="connsiteX4" fmla="*/ 6855 w 15824"/>
              <a:gd name="connsiteY4" fmla="*/ 3104 h 19753"/>
              <a:gd name="connsiteX5" fmla="*/ 7429 w 15824"/>
              <a:gd name="connsiteY5" fmla="*/ 95 h 19753"/>
              <a:gd name="connsiteX6" fmla="*/ 10096 w 15824"/>
              <a:gd name="connsiteY6" fmla="*/ 2553 h 19753"/>
              <a:gd name="connsiteX7" fmla="*/ 9319 w 15824"/>
              <a:gd name="connsiteY7" fmla="*/ 4036 h 19753"/>
              <a:gd name="connsiteX8" fmla="*/ 10709 w 15824"/>
              <a:gd name="connsiteY8" fmla="*/ 8875 h 19753"/>
              <a:gd name="connsiteX9" fmla="*/ 15191 w 15824"/>
              <a:gd name="connsiteY9" fmla="*/ 19679 h 19753"/>
              <a:gd name="connsiteX10" fmla="*/ 8413 w 15824"/>
              <a:gd name="connsiteY10" fmla="*/ 19201 h 19753"/>
              <a:gd name="connsiteX11" fmla="*/ 4552 w 15824"/>
              <a:gd name="connsiteY11" fmla="*/ 17135 h 19753"/>
              <a:gd name="connsiteX12" fmla="*/ 3023 w 15824"/>
              <a:gd name="connsiteY12" fmla="*/ 16040 h 19753"/>
              <a:gd name="connsiteX13" fmla="*/ 1511 w 15824"/>
              <a:gd name="connsiteY13" fmla="*/ 14016 h 19753"/>
              <a:gd name="connsiteX14" fmla="*/ 1219 w 15824"/>
              <a:gd name="connsiteY14" fmla="*/ 5677 h 19753"/>
              <a:gd name="connsiteX0" fmla="*/ 1219 w 15372"/>
              <a:gd name="connsiteY0" fmla="*/ 5677 h 19753"/>
              <a:gd name="connsiteX1" fmla="*/ 509 w 15372"/>
              <a:gd name="connsiteY1" fmla="*/ 4417 h 19753"/>
              <a:gd name="connsiteX2" fmla="*/ 1623 w 15372"/>
              <a:gd name="connsiteY2" fmla="*/ 2299 h 19753"/>
              <a:gd name="connsiteX3" fmla="*/ 4459 w 15372"/>
              <a:gd name="connsiteY3" fmla="*/ 3443 h 19753"/>
              <a:gd name="connsiteX4" fmla="*/ 6855 w 15372"/>
              <a:gd name="connsiteY4" fmla="*/ 3104 h 19753"/>
              <a:gd name="connsiteX5" fmla="*/ 7429 w 15372"/>
              <a:gd name="connsiteY5" fmla="*/ 95 h 19753"/>
              <a:gd name="connsiteX6" fmla="*/ 10096 w 15372"/>
              <a:gd name="connsiteY6" fmla="*/ 2553 h 19753"/>
              <a:gd name="connsiteX7" fmla="*/ 9319 w 15372"/>
              <a:gd name="connsiteY7" fmla="*/ 4036 h 19753"/>
              <a:gd name="connsiteX8" fmla="*/ 10709 w 15372"/>
              <a:gd name="connsiteY8" fmla="*/ 8875 h 19753"/>
              <a:gd name="connsiteX9" fmla="*/ 15191 w 15372"/>
              <a:gd name="connsiteY9" fmla="*/ 19679 h 19753"/>
              <a:gd name="connsiteX10" fmla="*/ 8413 w 15372"/>
              <a:gd name="connsiteY10" fmla="*/ 19201 h 19753"/>
              <a:gd name="connsiteX11" fmla="*/ 4552 w 15372"/>
              <a:gd name="connsiteY11" fmla="*/ 17135 h 19753"/>
              <a:gd name="connsiteX12" fmla="*/ 3023 w 15372"/>
              <a:gd name="connsiteY12" fmla="*/ 16040 h 19753"/>
              <a:gd name="connsiteX13" fmla="*/ 1511 w 15372"/>
              <a:gd name="connsiteY13" fmla="*/ 14016 h 19753"/>
              <a:gd name="connsiteX14" fmla="*/ 1219 w 15372"/>
              <a:gd name="connsiteY14" fmla="*/ 5677 h 19753"/>
              <a:gd name="connsiteX0" fmla="*/ 1219 w 15372"/>
              <a:gd name="connsiteY0" fmla="*/ 5677 h 20524"/>
              <a:gd name="connsiteX1" fmla="*/ 509 w 15372"/>
              <a:gd name="connsiteY1" fmla="*/ 4417 h 20524"/>
              <a:gd name="connsiteX2" fmla="*/ 1623 w 15372"/>
              <a:gd name="connsiteY2" fmla="*/ 2299 h 20524"/>
              <a:gd name="connsiteX3" fmla="*/ 4459 w 15372"/>
              <a:gd name="connsiteY3" fmla="*/ 3443 h 20524"/>
              <a:gd name="connsiteX4" fmla="*/ 6855 w 15372"/>
              <a:gd name="connsiteY4" fmla="*/ 3104 h 20524"/>
              <a:gd name="connsiteX5" fmla="*/ 7429 w 15372"/>
              <a:gd name="connsiteY5" fmla="*/ 95 h 20524"/>
              <a:gd name="connsiteX6" fmla="*/ 10096 w 15372"/>
              <a:gd name="connsiteY6" fmla="*/ 2553 h 20524"/>
              <a:gd name="connsiteX7" fmla="*/ 9319 w 15372"/>
              <a:gd name="connsiteY7" fmla="*/ 4036 h 20524"/>
              <a:gd name="connsiteX8" fmla="*/ 10709 w 15372"/>
              <a:gd name="connsiteY8" fmla="*/ 8875 h 20524"/>
              <a:gd name="connsiteX9" fmla="*/ 15191 w 15372"/>
              <a:gd name="connsiteY9" fmla="*/ 19679 h 20524"/>
              <a:gd name="connsiteX10" fmla="*/ 8413 w 15372"/>
              <a:gd name="connsiteY10" fmla="*/ 19201 h 20524"/>
              <a:gd name="connsiteX11" fmla="*/ 4552 w 15372"/>
              <a:gd name="connsiteY11" fmla="*/ 17135 h 20524"/>
              <a:gd name="connsiteX12" fmla="*/ 3023 w 15372"/>
              <a:gd name="connsiteY12" fmla="*/ 16040 h 20524"/>
              <a:gd name="connsiteX13" fmla="*/ 1511 w 15372"/>
              <a:gd name="connsiteY13" fmla="*/ 14016 h 20524"/>
              <a:gd name="connsiteX14" fmla="*/ 1219 w 15372"/>
              <a:gd name="connsiteY14" fmla="*/ 5677 h 20524"/>
              <a:gd name="connsiteX0" fmla="*/ 1219 w 15372"/>
              <a:gd name="connsiteY0" fmla="*/ 5677 h 20524"/>
              <a:gd name="connsiteX1" fmla="*/ 509 w 15372"/>
              <a:gd name="connsiteY1" fmla="*/ 4417 h 20524"/>
              <a:gd name="connsiteX2" fmla="*/ 1623 w 15372"/>
              <a:gd name="connsiteY2" fmla="*/ 2299 h 20524"/>
              <a:gd name="connsiteX3" fmla="*/ 4459 w 15372"/>
              <a:gd name="connsiteY3" fmla="*/ 3443 h 20524"/>
              <a:gd name="connsiteX4" fmla="*/ 6855 w 15372"/>
              <a:gd name="connsiteY4" fmla="*/ 3104 h 20524"/>
              <a:gd name="connsiteX5" fmla="*/ 7429 w 15372"/>
              <a:gd name="connsiteY5" fmla="*/ 95 h 20524"/>
              <a:gd name="connsiteX6" fmla="*/ 10096 w 15372"/>
              <a:gd name="connsiteY6" fmla="*/ 2553 h 20524"/>
              <a:gd name="connsiteX7" fmla="*/ 9319 w 15372"/>
              <a:gd name="connsiteY7" fmla="*/ 4036 h 20524"/>
              <a:gd name="connsiteX8" fmla="*/ 11161 w 15372"/>
              <a:gd name="connsiteY8" fmla="*/ 8830 h 20524"/>
              <a:gd name="connsiteX9" fmla="*/ 15191 w 15372"/>
              <a:gd name="connsiteY9" fmla="*/ 19679 h 20524"/>
              <a:gd name="connsiteX10" fmla="*/ 8413 w 15372"/>
              <a:gd name="connsiteY10" fmla="*/ 19201 h 20524"/>
              <a:gd name="connsiteX11" fmla="*/ 4552 w 15372"/>
              <a:gd name="connsiteY11" fmla="*/ 17135 h 20524"/>
              <a:gd name="connsiteX12" fmla="*/ 3023 w 15372"/>
              <a:gd name="connsiteY12" fmla="*/ 16040 h 20524"/>
              <a:gd name="connsiteX13" fmla="*/ 1511 w 15372"/>
              <a:gd name="connsiteY13" fmla="*/ 14016 h 20524"/>
              <a:gd name="connsiteX14" fmla="*/ 1219 w 15372"/>
              <a:gd name="connsiteY14" fmla="*/ 5677 h 20524"/>
              <a:gd name="connsiteX0" fmla="*/ 1219 w 15372"/>
              <a:gd name="connsiteY0" fmla="*/ 5677 h 20524"/>
              <a:gd name="connsiteX1" fmla="*/ 509 w 15372"/>
              <a:gd name="connsiteY1" fmla="*/ 4417 h 20524"/>
              <a:gd name="connsiteX2" fmla="*/ 1623 w 15372"/>
              <a:gd name="connsiteY2" fmla="*/ 2299 h 20524"/>
              <a:gd name="connsiteX3" fmla="*/ 4459 w 15372"/>
              <a:gd name="connsiteY3" fmla="*/ 3443 h 20524"/>
              <a:gd name="connsiteX4" fmla="*/ 6855 w 15372"/>
              <a:gd name="connsiteY4" fmla="*/ 3104 h 20524"/>
              <a:gd name="connsiteX5" fmla="*/ 7429 w 15372"/>
              <a:gd name="connsiteY5" fmla="*/ 95 h 20524"/>
              <a:gd name="connsiteX6" fmla="*/ 10096 w 15372"/>
              <a:gd name="connsiteY6" fmla="*/ 2553 h 20524"/>
              <a:gd name="connsiteX7" fmla="*/ 9319 w 15372"/>
              <a:gd name="connsiteY7" fmla="*/ 4036 h 20524"/>
              <a:gd name="connsiteX8" fmla="*/ 11974 w 15372"/>
              <a:gd name="connsiteY8" fmla="*/ 10599 h 20524"/>
              <a:gd name="connsiteX9" fmla="*/ 15191 w 15372"/>
              <a:gd name="connsiteY9" fmla="*/ 19679 h 20524"/>
              <a:gd name="connsiteX10" fmla="*/ 8413 w 15372"/>
              <a:gd name="connsiteY10" fmla="*/ 19201 h 20524"/>
              <a:gd name="connsiteX11" fmla="*/ 4552 w 15372"/>
              <a:gd name="connsiteY11" fmla="*/ 17135 h 20524"/>
              <a:gd name="connsiteX12" fmla="*/ 3023 w 15372"/>
              <a:gd name="connsiteY12" fmla="*/ 16040 h 20524"/>
              <a:gd name="connsiteX13" fmla="*/ 1511 w 15372"/>
              <a:gd name="connsiteY13" fmla="*/ 14016 h 20524"/>
              <a:gd name="connsiteX14" fmla="*/ 1219 w 15372"/>
              <a:gd name="connsiteY14" fmla="*/ 5677 h 20524"/>
              <a:gd name="connsiteX0" fmla="*/ 1219 w 15372"/>
              <a:gd name="connsiteY0" fmla="*/ 5677 h 20524"/>
              <a:gd name="connsiteX1" fmla="*/ 509 w 15372"/>
              <a:gd name="connsiteY1" fmla="*/ 4417 h 20524"/>
              <a:gd name="connsiteX2" fmla="*/ 1623 w 15372"/>
              <a:gd name="connsiteY2" fmla="*/ 2299 h 20524"/>
              <a:gd name="connsiteX3" fmla="*/ 4459 w 15372"/>
              <a:gd name="connsiteY3" fmla="*/ 3443 h 20524"/>
              <a:gd name="connsiteX4" fmla="*/ 6855 w 15372"/>
              <a:gd name="connsiteY4" fmla="*/ 3104 h 20524"/>
              <a:gd name="connsiteX5" fmla="*/ 7429 w 15372"/>
              <a:gd name="connsiteY5" fmla="*/ 95 h 20524"/>
              <a:gd name="connsiteX6" fmla="*/ 10096 w 15372"/>
              <a:gd name="connsiteY6" fmla="*/ 2553 h 20524"/>
              <a:gd name="connsiteX7" fmla="*/ 12951 w 15372"/>
              <a:gd name="connsiteY7" fmla="*/ 4558 h 20524"/>
              <a:gd name="connsiteX8" fmla="*/ 11974 w 15372"/>
              <a:gd name="connsiteY8" fmla="*/ 10599 h 20524"/>
              <a:gd name="connsiteX9" fmla="*/ 15191 w 15372"/>
              <a:gd name="connsiteY9" fmla="*/ 19679 h 20524"/>
              <a:gd name="connsiteX10" fmla="*/ 8413 w 15372"/>
              <a:gd name="connsiteY10" fmla="*/ 19201 h 20524"/>
              <a:gd name="connsiteX11" fmla="*/ 4552 w 15372"/>
              <a:gd name="connsiteY11" fmla="*/ 17135 h 20524"/>
              <a:gd name="connsiteX12" fmla="*/ 3023 w 15372"/>
              <a:gd name="connsiteY12" fmla="*/ 16040 h 20524"/>
              <a:gd name="connsiteX13" fmla="*/ 1511 w 15372"/>
              <a:gd name="connsiteY13" fmla="*/ 14016 h 20524"/>
              <a:gd name="connsiteX14" fmla="*/ 1219 w 15372"/>
              <a:gd name="connsiteY14" fmla="*/ 5677 h 20524"/>
              <a:gd name="connsiteX0" fmla="*/ 1219 w 15372"/>
              <a:gd name="connsiteY0" fmla="*/ 6839 h 21686"/>
              <a:gd name="connsiteX1" fmla="*/ 509 w 15372"/>
              <a:gd name="connsiteY1" fmla="*/ 5579 h 21686"/>
              <a:gd name="connsiteX2" fmla="*/ 1623 w 15372"/>
              <a:gd name="connsiteY2" fmla="*/ 3461 h 21686"/>
              <a:gd name="connsiteX3" fmla="*/ 4459 w 15372"/>
              <a:gd name="connsiteY3" fmla="*/ 4605 h 21686"/>
              <a:gd name="connsiteX4" fmla="*/ 6855 w 15372"/>
              <a:gd name="connsiteY4" fmla="*/ 4266 h 21686"/>
              <a:gd name="connsiteX5" fmla="*/ 7429 w 15372"/>
              <a:gd name="connsiteY5" fmla="*/ 1257 h 21686"/>
              <a:gd name="connsiteX6" fmla="*/ 10855 w 15372"/>
              <a:gd name="connsiteY6" fmla="*/ 744 h 21686"/>
              <a:gd name="connsiteX7" fmla="*/ 12951 w 15372"/>
              <a:gd name="connsiteY7" fmla="*/ 5720 h 21686"/>
              <a:gd name="connsiteX8" fmla="*/ 11974 w 15372"/>
              <a:gd name="connsiteY8" fmla="*/ 11761 h 21686"/>
              <a:gd name="connsiteX9" fmla="*/ 15191 w 15372"/>
              <a:gd name="connsiteY9" fmla="*/ 20841 h 21686"/>
              <a:gd name="connsiteX10" fmla="*/ 8413 w 15372"/>
              <a:gd name="connsiteY10" fmla="*/ 20363 h 21686"/>
              <a:gd name="connsiteX11" fmla="*/ 4552 w 15372"/>
              <a:gd name="connsiteY11" fmla="*/ 18297 h 21686"/>
              <a:gd name="connsiteX12" fmla="*/ 3023 w 15372"/>
              <a:gd name="connsiteY12" fmla="*/ 17202 h 21686"/>
              <a:gd name="connsiteX13" fmla="*/ 1511 w 15372"/>
              <a:gd name="connsiteY13" fmla="*/ 15178 h 21686"/>
              <a:gd name="connsiteX14" fmla="*/ 1219 w 15372"/>
              <a:gd name="connsiteY14" fmla="*/ 6839 h 21686"/>
              <a:gd name="connsiteX0" fmla="*/ 1219 w 15372"/>
              <a:gd name="connsiteY0" fmla="*/ 6839 h 21686"/>
              <a:gd name="connsiteX1" fmla="*/ 509 w 15372"/>
              <a:gd name="connsiteY1" fmla="*/ 5579 h 21686"/>
              <a:gd name="connsiteX2" fmla="*/ 1623 w 15372"/>
              <a:gd name="connsiteY2" fmla="*/ 3461 h 21686"/>
              <a:gd name="connsiteX3" fmla="*/ 4230 w 15372"/>
              <a:gd name="connsiteY3" fmla="*/ 2021 h 21686"/>
              <a:gd name="connsiteX4" fmla="*/ 6855 w 15372"/>
              <a:gd name="connsiteY4" fmla="*/ 4266 h 21686"/>
              <a:gd name="connsiteX5" fmla="*/ 7429 w 15372"/>
              <a:gd name="connsiteY5" fmla="*/ 1257 h 21686"/>
              <a:gd name="connsiteX6" fmla="*/ 10855 w 15372"/>
              <a:gd name="connsiteY6" fmla="*/ 744 h 21686"/>
              <a:gd name="connsiteX7" fmla="*/ 12951 w 15372"/>
              <a:gd name="connsiteY7" fmla="*/ 5720 h 21686"/>
              <a:gd name="connsiteX8" fmla="*/ 11974 w 15372"/>
              <a:gd name="connsiteY8" fmla="*/ 11761 h 21686"/>
              <a:gd name="connsiteX9" fmla="*/ 15191 w 15372"/>
              <a:gd name="connsiteY9" fmla="*/ 20841 h 21686"/>
              <a:gd name="connsiteX10" fmla="*/ 8413 w 15372"/>
              <a:gd name="connsiteY10" fmla="*/ 20363 h 21686"/>
              <a:gd name="connsiteX11" fmla="*/ 4552 w 15372"/>
              <a:gd name="connsiteY11" fmla="*/ 18297 h 21686"/>
              <a:gd name="connsiteX12" fmla="*/ 3023 w 15372"/>
              <a:gd name="connsiteY12" fmla="*/ 17202 h 21686"/>
              <a:gd name="connsiteX13" fmla="*/ 1511 w 15372"/>
              <a:gd name="connsiteY13" fmla="*/ 15178 h 21686"/>
              <a:gd name="connsiteX14" fmla="*/ 1219 w 15372"/>
              <a:gd name="connsiteY14" fmla="*/ 6839 h 21686"/>
              <a:gd name="connsiteX0" fmla="*/ 1219 w 15372"/>
              <a:gd name="connsiteY0" fmla="*/ 6839 h 21686"/>
              <a:gd name="connsiteX1" fmla="*/ 509 w 15372"/>
              <a:gd name="connsiteY1" fmla="*/ 5579 h 21686"/>
              <a:gd name="connsiteX2" fmla="*/ 1623 w 15372"/>
              <a:gd name="connsiteY2" fmla="*/ 3461 h 21686"/>
              <a:gd name="connsiteX3" fmla="*/ 4230 w 15372"/>
              <a:gd name="connsiteY3" fmla="*/ 2021 h 21686"/>
              <a:gd name="connsiteX4" fmla="*/ 6054 w 15372"/>
              <a:gd name="connsiteY4" fmla="*/ 2112 h 21686"/>
              <a:gd name="connsiteX5" fmla="*/ 7429 w 15372"/>
              <a:gd name="connsiteY5" fmla="*/ 1257 h 21686"/>
              <a:gd name="connsiteX6" fmla="*/ 10855 w 15372"/>
              <a:gd name="connsiteY6" fmla="*/ 744 h 21686"/>
              <a:gd name="connsiteX7" fmla="*/ 12951 w 15372"/>
              <a:gd name="connsiteY7" fmla="*/ 5720 h 21686"/>
              <a:gd name="connsiteX8" fmla="*/ 11974 w 15372"/>
              <a:gd name="connsiteY8" fmla="*/ 11761 h 21686"/>
              <a:gd name="connsiteX9" fmla="*/ 15191 w 15372"/>
              <a:gd name="connsiteY9" fmla="*/ 20841 h 21686"/>
              <a:gd name="connsiteX10" fmla="*/ 8413 w 15372"/>
              <a:gd name="connsiteY10" fmla="*/ 20363 h 21686"/>
              <a:gd name="connsiteX11" fmla="*/ 4552 w 15372"/>
              <a:gd name="connsiteY11" fmla="*/ 18297 h 21686"/>
              <a:gd name="connsiteX12" fmla="*/ 3023 w 15372"/>
              <a:gd name="connsiteY12" fmla="*/ 17202 h 21686"/>
              <a:gd name="connsiteX13" fmla="*/ 1511 w 15372"/>
              <a:gd name="connsiteY13" fmla="*/ 15178 h 21686"/>
              <a:gd name="connsiteX14" fmla="*/ 1219 w 15372"/>
              <a:gd name="connsiteY14" fmla="*/ 6839 h 21686"/>
              <a:gd name="connsiteX0" fmla="*/ 1219 w 15372"/>
              <a:gd name="connsiteY0" fmla="*/ 6839 h 21686"/>
              <a:gd name="connsiteX1" fmla="*/ 509 w 15372"/>
              <a:gd name="connsiteY1" fmla="*/ 5579 h 21686"/>
              <a:gd name="connsiteX2" fmla="*/ 1623 w 15372"/>
              <a:gd name="connsiteY2" fmla="*/ 3461 h 21686"/>
              <a:gd name="connsiteX3" fmla="*/ 4230 w 15372"/>
              <a:gd name="connsiteY3" fmla="*/ 2021 h 21686"/>
              <a:gd name="connsiteX4" fmla="*/ 6054 w 15372"/>
              <a:gd name="connsiteY4" fmla="*/ 1897 h 21686"/>
              <a:gd name="connsiteX5" fmla="*/ 7429 w 15372"/>
              <a:gd name="connsiteY5" fmla="*/ 1257 h 21686"/>
              <a:gd name="connsiteX6" fmla="*/ 10855 w 15372"/>
              <a:gd name="connsiteY6" fmla="*/ 744 h 21686"/>
              <a:gd name="connsiteX7" fmla="*/ 12951 w 15372"/>
              <a:gd name="connsiteY7" fmla="*/ 5720 h 21686"/>
              <a:gd name="connsiteX8" fmla="*/ 11974 w 15372"/>
              <a:gd name="connsiteY8" fmla="*/ 11761 h 21686"/>
              <a:gd name="connsiteX9" fmla="*/ 15191 w 15372"/>
              <a:gd name="connsiteY9" fmla="*/ 20841 h 21686"/>
              <a:gd name="connsiteX10" fmla="*/ 8413 w 15372"/>
              <a:gd name="connsiteY10" fmla="*/ 20363 h 21686"/>
              <a:gd name="connsiteX11" fmla="*/ 4552 w 15372"/>
              <a:gd name="connsiteY11" fmla="*/ 18297 h 21686"/>
              <a:gd name="connsiteX12" fmla="*/ 3023 w 15372"/>
              <a:gd name="connsiteY12" fmla="*/ 17202 h 21686"/>
              <a:gd name="connsiteX13" fmla="*/ 1511 w 15372"/>
              <a:gd name="connsiteY13" fmla="*/ 15178 h 21686"/>
              <a:gd name="connsiteX14" fmla="*/ 1219 w 15372"/>
              <a:gd name="connsiteY14" fmla="*/ 6839 h 21686"/>
              <a:gd name="connsiteX0" fmla="*/ 1219 w 15372"/>
              <a:gd name="connsiteY0" fmla="*/ 6839 h 21686"/>
              <a:gd name="connsiteX1" fmla="*/ 509 w 15372"/>
              <a:gd name="connsiteY1" fmla="*/ 5579 h 21686"/>
              <a:gd name="connsiteX2" fmla="*/ 1623 w 15372"/>
              <a:gd name="connsiteY2" fmla="*/ 3461 h 21686"/>
              <a:gd name="connsiteX3" fmla="*/ 4230 w 15372"/>
              <a:gd name="connsiteY3" fmla="*/ 2021 h 21686"/>
              <a:gd name="connsiteX4" fmla="*/ 5539 w 15372"/>
              <a:gd name="connsiteY4" fmla="*/ 1538 h 21686"/>
              <a:gd name="connsiteX5" fmla="*/ 7429 w 15372"/>
              <a:gd name="connsiteY5" fmla="*/ 1257 h 21686"/>
              <a:gd name="connsiteX6" fmla="*/ 10855 w 15372"/>
              <a:gd name="connsiteY6" fmla="*/ 744 h 21686"/>
              <a:gd name="connsiteX7" fmla="*/ 12951 w 15372"/>
              <a:gd name="connsiteY7" fmla="*/ 5720 h 21686"/>
              <a:gd name="connsiteX8" fmla="*/ 11974 w 15372"/>
              <a:gd name="connsiteY8" fmla="*/ 11761 h 21686"/>
              <a:gd name="connsiteX9" fmla="*/ 15191 w 15372"/>
              <a:gd name="connsiteY9" fmla="*/ 20841 h 21686"/>
              <a:gd name="connsiteX10" fmla="*/ 8413 w 15372"/>
              <a:gd name="connsiteY10" fmla="*/ 20363 h 21686"/>
              <a:gd name="connsiteX11" fmla="*/ 4552 w 15372"/>
              <a:gd name="connsiteY11" fmla="*/ 18297 h 21686"/>
              <a:gd name="connsiteX12" fmla="*/ 3023 w 15372"/>
              <a:gd name="connsiteY12" fmla="*/ 17202 h 21686"/>
              <a:gd name="connsiteX13" fmla="*/ 1511 w 15372"/>
              <a:gd name="connsiteY13" fmla="*/ 15178 h 21686"/>
              <a:gd name="connsiteX14" fmla="*/ 1219 w 15372"/>
              <a:gd name="connsiteY14" fmla="*/ 6839 h 21686"/>
              <a:gd name="connsiteX0" fmla="*/ 1219 w 15372"/>
              <a:gd name="connsiteY0" fmla="*/ 6839 h 21686"/>
              <a:gd name="connsiteX1" fmla="*/ 509 w 15372"/>
              <a:gd name="connsiteY1" fmla="*/ 5579 h 21686"/>
              <a:gd name="connsiteX2" fmla="*/ 1623 w 15372"/>
              <a:gd name="connsiteY2" fmla="*/ 3461 h 21686"/>
              <a:gd name="connsiteX3" fmla="*/ 3429 w 15372"/>
              <a:gd name="connsiteY3" fmla="*/ 2021 h 21686"/>
              <a:gd name="connsiteX4" fmla="*/ 5539 w 15372"/>
              <a:gd name="connsiteY4" fmla="*/ 1538 h 21686"/>
              <a:gd name="connsiteX5" fmla="*/ 7429 w 15372"/>
              <a:gd name="connsiteY5" fmla="*/ 1257 h 21686"/>
              <a:gd name="connsiteX6" fmla="*/ 10855 w 15372"/>
              <a:gd name="connsiteY6" fmla="*/ 744 h 21686"/>
              <a:gd name="connsiteX7" fmla="*/ 12951 w 15372"/>
              <a:gd name="connsiteY7" fmla="*/ 5720 h 21686"/>
              <a:gd name="connsiteX8" fmla="*/ 11974 w 15372"/>
              <a:gd name="connsiteY8" fmla="*/ 11761 h 21686"/>
              <a:gd name="connsiteX9" fmla="*/ 15191 w 15372"/>
              <a:gd name="connsiteY9" fmla="*/ 20841 h 21686"/>
              <a:gd name="connsiteX10" fmla="*/ 8413 w 15372"/>
              <a:gd name="connsiteY10" fmla="*/ 20363 h 21686"/>
              <a:gd name="connsiteX11" fmla="*/ 4552 w 15372"/>
              <a:gd name="connsiteY11" fmla="*/ 18297 h 21686"/>
              <a:gd name="connsiteX12" fmla="*/ 3023 w 15372"/>
              <a:gd name="connsiteY12" fmla="*/ 17202 h 21686"/>
              <a:gd name="connsiteX13" fmla="*/ 1511 w 15372"/>
              <a:gd name="connsiteY13" fmla="*/ 15178 h 21686"/>
              <a:gd name="connsiteX14" fmla="*/ 1219 w 15372"/>
              <a:gd name="connsiteY14" fmla="*/ 6839 h 21686"/>
              <a:gd name="connsiteX0" fmla="*/ 1219 w 14829"/>
              <a:gd name="connsiteY0" fmla="*/ 6839 h 30731"/>
              <a:gd name="connsiteX1" fmla="*/ 509 w 14829"/>
              <a:gd name="connsiteY1" fmla="*/ 5579 h 30731"/>
              <a:gd name="connsiteX2" fmla="*/ 1623 w 14829"/>
              <a:gd name="connsiteY2" fmla="*/ 3461 h 30731"/>
              <a:gd name="connsiteX3" fmla="*/ 3429 w 14829"/>
              <a:gd name="connsiteY3" fmla="*/ 2021 h 30731"/>
              <a:gd name="connsiteX4" fmla="*/ 5539 w 14829"/>
              <a:gd name="connsiteY4" fmla="*/ 1538 h 30731"/>
              <a:gd name="connsiteX5" fmla="*/ 7429 w 14829"/>
              <a:gd name="connsiteY5" fmla="*/ 1257 h 30731"/>
              <a:gd name="connsiteX6" fmla="*/ 10855 w 14829"/>
              <a:gd name="connsiteY6" fmla="*/ 744 h 30731"/>
              <a:gd name="connsiteX7" fmla="*/ 12951 w 14829"/>
              <a:gd name="connsiteY7" fmla="*/ 5720 h 30731"/>
              <a:gd name="connsiteX8" fmla="*/ 11974 w 14829"/>
              <a:gd name="connsiteY8" fmla="*/ 11761 h 30731"/>
              <a:gd name="connsiteX9" fmla="*/ 14648 w 14829"/>
              <a:gd name="connsiteY9" fmla="*/ 29886 h 30731"/>
              <a:gd name="connsiteX10" fmla="*/ 8413 w 14829"/>
              <a:gd name="connsiteY10" fmla="*/ 20363 h 30731"/>
              <a:gd name="connsiteX11" fmla="*/ 4552 w 14829"/>
              <a:gd name="connsiteY11" fmla="*/ 18297 h 30731"/>
              <a:gd name="connsiteX12" fmla="*/ 3023 w 14829"/>
              <a:gd name="connsiteY12" fmla="*/ 17202 h 30731"/>
              <a:gd name="connsiteX13" fmla="*/ 1511 w 14829"/>
              <a:gd name="connsiteY13" fmla="*/ 15178 h 30731"/>
              <a:gd name="connsiteX14" fmla="*/ 1219 w 14829"/>
              <a:gd name="connsiteY14" fmla="*/ 6839 h 30731"/>
              <a:gd name="connsiteX0" fmla="*/ 1219 w 14829"/>
              <a:gd name="connsiteY0" fmla="*/ 6839 h 30731"/>
              <a:gd name="connsiteX1" fmla="*/ 509 w 14829"/>
              <a:gd name="connsiteY1" fmla="*/ 5579 h 30731"/>
              <a:gd name="connsiteX2" fmla="*/ 1623 w 14829"/>
              <a:gd name="connsiteY2" fmla="*/ 3461 h 30731"/>
              <a:gd name="connsiteX3" fmla="*/ 3429 w 14829"/>
              <a:gd name="connsiteY3" fmla="*/ 2021 h 30731"/>
              <a:gd name="connsiteX4" fmla="*/ 5539 w 14829"/>
              <a:gd name="connsiteY4" fmla="*/ 1538 h 30731"/>
              <a:gd name="connsiteX5" fmla="*/ 7429 w 14829"/>
              <a:gd name="connsiteY5" fmla="*/ 1257 h 30731"/>
              <a:gd name="connsiteX6" fmla="*/ 10855 w 14829"/>
              <a:gd name="connsiteY6" fmla="*/ 744 h 30731"/>
              <a:gd name="connsiteX7" fmla="*/ 12951 w 14829"/>
              <a:gd name="connsiteY7" fmla="*/ 5720 h 30731"/>
              <a:gd name="connsiteX8" fmla="*/ 11974 w 14829"/>
              <a:gd name="connsiteY8" fmla="*/ 11761 h 30731"/>
              <a:gd name="connsiteX9" fmla="*/ 14648 w 14829"/>
              <a:gd name="connsiteY9" fmla="*/ 29886 h 30731"/>
              <a:gd name="connsiteX10" fmla="*/ 8756 w 14829"/>
              <a:gd name="connsiteY10" fmla="*/ 28546 h 30731"/>
              <a:gd name="connsiteX11" fmla="*/ 4552 w 14829"/>
              <a:gd name="connsiteY11" fmla="*/ 18297 h 30731"/>
              <a:gd name="connsiteX12" fmla="*/ 3023 w 14829"/>
              <a:gd name="connsiteY12" fmla="*/ 17202 h 30731"/>
              <a:gd name="connsiteX13" fmla="*/ 1511 w 14829"/>
              <a:gd name="connsiteY13" fmla="*/ 15178 h 30731"/>
              <a:gd name="connsiteX14" fmla="*/ 1219 w 14829"/>
              <a:gd name="connsiteY14" fmla="*/ 6839 h 30731"/>
              <a:gd name="connsiteX0" fmla="*/ 1219 w 17488"/>
              <a:gd name="connsiteY0" fmla="*/ 6839 h 30731"/>
              <a:gd name="connsiteX1" fmla="*/ 509 w 17488"/>
              <a:gd name="connsiteY1" fmla="*/ 5579 h 30731"/>
              <a:gd name="connsiteX2" fmla="*/ 1623 w 17488"/>
              <a:gd name="connsiteY2" fmla="*/ 3461 h 30731"/>
              <a:gd name="connsiteX3" fmla="*/ 3429 w 17488"/>
              <a:gd name="connsiteY3" fmla="*/ 2021 h 30731"/>
              <a:gd name="connsiteX4" fmla="*/ 5539 w 17488"/>
              <a:gd name="connsiteY4" fmla="*/ 1538 h 30731"/>
              <a:gd name="connsiteX5" fmla="*/ 7429 w 17488"/>
              <a:gd name="connsiteY5" fmla="*/ 1257 h 30731"/>
              <a:gd name="connsiteX6" fmla="*/ 10855 w 17488"/>
              <a:gd name="connsiteY6" fmla="*/ 744 h 30731"/>
              <a:gd name="connsiteX7" fmla="*/ 12951 w 17488"/>
              <a:gd name="connsiteY7" fmla="*/ 5720 h 30731"/>
              <a:gd name="connsiteX8" fmla="*/ 11974 w 17488"/>
              <a:gd name="connsiteY8" fmla="*/ 11761 h 30731"/>
              <a:gd name="connsiteX9" fmla="*/ 14648 w 17488"/>
              <a:gd name="connsiteY9" fmla="*/ 29886 h 30731"/>
              <a:gd name="connsiteX10" fmla="*/ 8756 w 17488"/>
              <a:gd name="connsiteY10" fmla="*/ 28546 h 30731"/>
              <a:gd name="connsiteX11" fmla="*/ 4552 w 17488"/>
              <a:gd name="connsiteY11" fmla="*/ 18297 h 30731"/>
              <a:gd name="connsiteX12" fmla="*/ 3023 w 17488"/>
              <a:gd name="connsiteY12" fmla="*/ 17202 h 30731"/>
              <a:gd name="connsiteX13" fmla="*/ 1511 w 17488"/>
              <a:gd name="connsiteY13" fmla="*/ 15178 h 30731"/>
              <a:gd name="connsiteX14" fmla="*/ 1219 w 17488"/>
              <a:gd name="connsiteY14" fmla="*/ 6839 h 30731"/>
              <a:gd name="connsiteX0" fmla="*/ 1219 w 17488"/>
              <a:gd name="connsiteY0" fmla="*/ 6839 h 32813"/>
              <a:gd name="connsiteX1" fmla="*/ 509 w 17488"/>
              <a:gd name="connsiteY1" fmla="*/ 5579 h 32813"/>
              <a:gd name="connsiteX2" fmla="*/ 1623 w 17488"/>
              <a:gd name="connsiteY2" fmla="*/ 3461 h 32813"/>
              <a:gd name="connsiteX3" fmla="*/ 3429 w 17488"/>
              <a:gd name="connsiteY3" fmla="*/ 2021 h 32813"/>
              <a:gd name="connsiteX4" fmla="*/ 5539 w 17488"/>
              <a:gd name="connsiteY4" fmla="*/ 1538 h 32813"/>
              <a:gd name="connsiteX5" fmla="*/ 7429 w 17488"/>
              <a:gd name="connsiteY5" fmla="*/ 1257 h 32813"/>
              <a:gd name="connsiteX6" fmla="*/ 10855 w 17488"/>
              <a:gd name="connsiteY6" fmla="*/ 744 h 32813"/>
              <a:gd name="connsiteX7" fmla="*/ 12951 w 17488"/>
              <a:gd name="connsiteY7" fmla="*/ 5720 h 32813"/>
              <a:gd name="connsiteX8" fmla="*/ 11974 w 17488"/>
              <a:gd name="connsiteY8" fmla="*/ 11761 h 32813"/>
              <a:gd name="connsiteX9" fmla="*/ 14648 w 17488"/>
              <a:gd name="connsiteY9" fmla="*/ 29886 h 32813"/>
              <a:gd name="connsiteX10" fmla="*/ 8756 w 17488"/>
              <a:gd name="connsiteY10" fmla="*/ 28546 h 32813"/>
              <a:gd name="connsiteX11" fmla="*/ 4552 w 17488"/>
              <a:gd name="connsiteY11" fmla="*/ 18297 h 32813"/>
              <a:gd name="connsiteX12" fmla="*/ 3023 w 17488"/>
              <a:gd name="connsiteY12" fmla="*/ 17202 h 32813"/>
              <a:gd name="connsiteX13" fmla="*/ 1511 w 17488"/>
              <a:gd name="connsiteY13" fmla="*/ 15178 h 32813"/>
              <a:gd name="connsiteX14" fmla="*/ 1219 w 17488"/>
              <a:gd name="connsiteY14" fmla="*/ 6839 h 32813"/>
              <a:gd name="connsiteX0" fmla="*/ 1219 w 17488"/>
              <a:gd name="connsiteY0" fmla="*/ 6839 h 32741"/>
              <a:gd name="connsiteX1" fmla="*/ 509 w 17488"/>
              <a:gd name="connsiteY1" fmla="*/ 5579 h 32741"/>
              <a:gd name="connsiteX2" fmla="*/ 1623 w 17488"/>
              <a:gd name="connsiteY2" fmla="*/ 3461 h 32741"/>
              <a:gd name="connsiteX3" fmla="*/ 3429 w 17488"/>
              <a:gd name="connsiteY3" fmla="*/ 2021 h 32741"/>
              <a:gd name="connsiteX4" fmla="*/ 5539 w 17488"/>
              <a:gd name="connsiteY4" fmla="*/ 1538 h 32741"/>
              <a:gd name="connsiteX5" fmla="*/ 7429 w 17488"/>
              <a:gd name="connsiteY5" fmla="*/ 1257 h 32741"/>
              <a:gd name="connsiteX6" fmla="*/ 10855 w 17488"/>
              <a:gd name="connsiteY6" fmla="*/ 744 h 32741"/>
              <a:gd name="connsiteX7" fmla="*/ 12951 w 17488"/>
              <a:gd name="connsiteY7" fmla="*/ 5720 h 32741"/>
              <a:gd name="connsiteX8" fmla="*/ 11974 w 17488"/>
              <a:gd name="connsiteY8" fmla="*/ 11761 h 32741"/>
              <a:gd name="connsiteX9" fmla="*/ 14648 w 17488"/>
              <a:gd name="connsiteY9" fmla="*/ 29886 h 32741"/>
              <a:gd name="connsiteX10" fmla="*/ 8756 w 17488"/>
              <a:gd name="connsiteY10" fmla="*/ 28546 h 32741"/>
              <a:gd name="connsiteX11" fmla="*/ 4552 w 17488"/>
              <a:gd name="connsiteY11" fmla="*/ 18297 h 32741"/>
              <a:gd name="connsiteX12" fmla="*/ 3023 w 17488"/>
              <a:gd name="connsiteY12" fmla="*/ 17202 h 32741"/>
              <a:gd name="connsiteX13" fmla="*/ 1511 w 17488"/>
              <a:gd name="connsiteY13" fmla="*/ 15178 h 32741"/>
              <a:gd name="connsiteX14" fmla="*/ 1219 w 17488"/>
              <a:gd name="connsiteY14" fmla="*/ 6839 h 32741"/>
              <a:gd name="connsiteX0" fmla="*/ 1219 w 17488"/>
              <a:gd name="connsiteY0" fmla="*/ 6839 h 32741"/>
              <a:gd name="connsiteX1" fmla="*/ 509 w 17488"/>
              <a:gd name="connsiteY1" fmla="*/ 5579 h 32741"/>
              <a:gd name="connsiteX2" fmla="*/ 1623 w 17488"/>
              <a:gd name="connsiteY2" fmla="*/ 3461 h 32741"/>
              <a:gd name="connsiteX3" fmla="*/ 3429 w 17488"/>
              <a:gd name="connsiteY3" fmla="*/ 2021 h 32741"/>
              <a:gd name="connsiteX4" fmla="*/ 5539 w 17488"/>
              <a:gd name="connsiteY4" fmla="*/ 1538 h 32741"/>
              <a:gd name="connsiteX5" fmla="*/ 7429 w 17488"/>
              <a:gd name="connsiteY5" fmla="*/ 1257 h 32741"/>
              <a:gd name="connsiteX6" fmla="*/ 10855 w 17488"/>
              <a:gd name="connsiteY6" fmla="*/ 744 h 32741"/>
              <a:gd name="connsiteX7" fmla="*/ 12951 w 17488"/>
              <a:gd name="connsiteY7" fmla="*/ 5720 h 32741"/>
              <a:gd name="connsiteX8" fmla="*/ 11974 w 17488"/>
              <a:gd name="connsiteY8" fmla="*/ 11761 h 32741"/>
              <a:gd name="connsiteX9" fmla="*/ 14648 w 17488"/>
              <a:gd name="connsiteY9" fmla="*/ 29886 h 32741"/>
              <a:gd name="connsiteX10" fmla="*/ 8756 w 17488"/>
              <a:gd name="connsiteY10" fmla="*/ 28546 h 32741"/>
              <a:gd name="connsiteX11" fmla="*/ 4552 w 17488"/>
              <a:gd name="connsiteY11" fmla="*/ 18297 h 32741"/>
              <a:gd name="connsiteX12" fmla="*/ 3023 w 17488"/>
              <a:gd name="connsiteY12" fmla="*/ 17202 h 32741"/>
              <a:gd name="connsiteX13" fmla="*/ 1511 w 17488"/>
              <a:gd name="connsiteY13" fmla="*/ 15178 h 32741"/>
              <a:gd name="connsiteX14" fmla="*/ 1219 w 17488"/>
              <a:gd name="connsiteY14" fmla="*/ 6839 h 32741"/>
              <a:gd name="connsiteX0" fmla="*/ 1219 w 15549"/>
              <a:gd name="connsiteY0" fmla="*/ 6839 h 32741"/>
              <a:gd name="connsiteX1" fmla="*/ 509 w 15549"/>
              <a:gd name="connsiteY1" fmla="*/ 5579 h 32741"/>
              <a:gd name="connsiteX2" fmla="*/ 1623 w 15549"/>
              <a:gd name="connsiteY2" fmla="*/ 3461 h 32741"/>
              <a:gd name="connsiteX3" fmla="*/ 3429 w 15549"/>
              <a:gd name="connsiteY3" fmla="*/ 2021 h 32741"/>
              <a:gd name="connsiteX4" fmla="*/ 5539 w 15549"/>
              <a:gd name="connsiteY4" fmla="*/ 1538 h 32741"/>
              <a:gd name="connsiteX5" fmla="*/ 7429 w 15549"/>
              <a:gd name="connsiteY5" fmla="*/ 1257 h 32741"/>
              <a:gd name="connsiteX6" fmla="*/ 10855 w 15549"/>
              <a:gd name="connsiteY6" fmla="*/ 744 h 32741"/>
              <a:gd name="connsiteX7" fmla="*/ 12951 w 15549"/>
              <a:gd name="connsiteY7" fmla="*/ 5720 h 32741"/>
              <a:gd name="connsiteX8" fmla="*/ 11974 w 15549"/>
              <a:gd name="connsiteY8" fmla="*/ 11761 h 32741"/>
              <a:gd name="connsiteX9" fmla="*/ 14163 w 15549"/>
              <a:gd name="connsiteY9" fmla="*/ 18097 h 32741"/>
              <a:gd name="connsiteX10" fmla="*/ 14648 w 15549"/>
              <a:gd name="connsiteY10" fmla="*/ 29886 h 32741"/>
              <a:gd name="connsiteX11" fmla="*/ 8756 w 15549"/>
              <a:gd name="connsiteY11" fmla="*/ 28546 h 32741"/>
              <a:gd name="connsiteX12" fmla="*/ 4552 w 15549"/>
              <a:gd name="connsiteY12" fmla="*/ 18297 h 32741"/>
              <a:gd name="connsiteX13" fmla="*/ 3023 w 15549"/>
              <a:gd name="connsiteY13" fmla="*/ 17202 h 32741"/>
              <a:gd name="connsiteX14" fmla="*/ 1511 w 15549"/>
              <a:gd name="connsiteY14" fmla="*/ 15178 h 32741"/>
              <a:gd name="connsiteX15" fmla="*/ 1219 w 15549"/>
              <a:gd name="connsiteY15" fmla="*/ 6839 h 32741"/>
              <a:gd name="connsiteX0" fmla="*/ 1219 w 15549"/>
              <a:gd name="connsiteY0" fmla="*/ 6839 h 32741"/>
              <a:gd name="connsiteX1" fmla="*/ 509 w 15549"/>
              <a:gd name="connsiteY1" fmla="*/ 5579 h 32741"/>
              <a:gd name="connsiteX2" fmla="*/ 1623 w 15549"/>
              <a:gd name="connsiteY2" fmla="*/ 3461 h 32741"/>
              <a:gd name="connsiteX3" fmla="*/ 3429 w 15549"/>
              <a:gd name="connsiteY3" fmla="*/ 2021 h 32741"/>
              <a:gd name="connsiteX4" fmla="*/ 5539 w 15549"/>
              <a:gd name="connsiteY4" fmla="*/ 1538 h 32741"/>
              <a:gd name="connsiteX5" fmla="*/ 7429 w 15549"/>
              <a:gd name="connsiteY5" fmla="*/ 1257 h 32741"/>
              <a:gd name="connsiteX6" fmla="*/ 10855 w 15549"/>
              <a:gd name="connsiteY6" fmla="*/ 744 h 32741"/>
              <a:gd name="connsiteX7" fmla="*/ 12951 w 15549"/>
              <a:gd name="connsiteY7" fmla="*/ 5720 h 32741"/>
              <a:gd name="connsiteX8" fmla="*/ 11974 w 15549"/>
              <a:gd name="connsiteY8" fmla="*/ 11761 h 32741"/>
              <a:gd name="connsiteX9" fmla="*/ 14849 w 15549"/>
              <a:gd name="connsiteY9" fmla="*/ 17020 h 32741"/>
              <a:gd name="connsiteX10" fmla="*/ 14648 w 15549"/>
              <a:gd name="connsiteY10" fmla="*/ 29886 h 32741"/>
              <a:gd name="connsiteX11" fmla="*/ 8756 w 15549"/>
              <a:gd name="connsiteY11" fmla="*/ 28546 h 32741"/>
              <a:gd name="connsiteX12" fmla="*/ 4552 w 15549"/>
              <a:gd name="connsiteY12" fmla="*/ 18297 h 32741"/>
              <a:gd name="connsiteX13" fmla="*/ 3023 w 15549"/>
              <a:gd name="connsiteY13" fmla="*/ 17202 h 32741"/>
              <a:gd name="connsiteX14" fmla="*/ 1511 w 15549"/>
              <a:gd name="connsiteY14" fmla="*/ 15178 h 32741"/>
              <a:gd name="connsiteX15" fmla="*/ 1219 w 15549"/>
              <a:gd name="connsiteY15" fmla="*/ 6839 h 32741"/>
              <a:gd name="connsiteX0" fmla="*/ 1219 w 15549"/>
              <a:gd name="connsiteY0" fmla="*/ 7733 h 33635"/>
              <a:gd name="connsiteX1" fmla="*/ 509 w 15549"/>
              <a:gd name="connsiteY1" fmla="*/ 6473 h 33635"/>
              <a:gd name="connsiteX2" fmla="*/ 1623 w 15549"/>
              <a:gd name="connsiteY2" fmla="*/ 4355 h 33635"/>
              <a:gd name="connsiteX3" fmla="*/ 3284 w 15549"/>
              <a:gd name="connsiteY3" fmla="*/ 320 h 33635"/>
              <a:gd name="connsiteX4" fmla="*/ 5539 w 15549"/>
              <a:gd name="connsiteY4" fmla="*/ 2432 h 33635"/>
              <a:gd name="connsiteX5" fmla="*/ 7429 w 15549"/>
              <a:gd name="connsiteY5" fmla="*/ 2151 h 33635"/>
              <a:gd name="connsiteX6" fmla="*/ 10855 w 15549"/>
              <a:gd name="connsiteY6" fmla="*/ 1638 h 33635"/>
              <a:gd name="connsiteX7" fmla="*/ 12951 w 15549"/>
              <a:gd name="connsiteY7" fmla="*/ 6614 h 33635"/>
              <a:gd name="connsiteX8" fmla="*/ 11974 w 15549"/>
              <a:gd name="connsiteY8" fmla="*/ 12655 h 33635"/>
              <a:gd name="connsiteX9" fmla="*/ 14849 w 15549"/>
              <a:gd name="connsiteY9" fmla="*/ 17914 h 33635"/>
              <a:gd name="connsiteX10" fmla="*/ 14648 w 15549"/>
              <a:gd name="connsiteY10" fmla="*/ 30780 h 33635"/>
              <a:gd name="connsiteX11" fmla="*/ 8756 w 15549"/>
              <a:gd name="connsiteY11" fmla="*/ 29440 h 33635"/>
              <a:gd name="connsiteX12" fmla="*/ 4552 w 15549"/>
              <a:gd name="connsiteY12" fmla="*/ 19191 h 33635"/>
              <a:gd name="connsiteX13" fmla="*/ 3023 w 15549"/>
              <a:gd name="connsiteY13" fmla="*/ 18096 h 33635"/>
              <a:gd name="connsiteX14" fmla="*/ 1511 w 15549"/>
              <a:gd name="connsiteY14" fmla="*/ 16072 h 33635"/>
              <a:gd name="connsiteX15" fmla="*/ 1219 w 15549"/>
              <a:gd name="connsiteY15" fmla="*/ 7733 h 33635"/>
              <a:gd name="connsiteX0" fmla="*/ 1219 w 15549"/>
              <a:gd name="connsiteY0" fmla="*/ 8702 h 34604"/>
              <a:gd name="connsiteX1" fmla="*/ 509 w 15549"/>
              <a:gd name="connsiteY1" fmla="*/ 7442 h 34604"/>
              <a:gd name="connsiteX2" fmla="*/ 1623 w 15549"/>
              <a:gd name="connsiteY2" fmla="*/ 5324 h 34604"/>
              <a:gd name="connsiteX3" fmla="*/ 3284 w 15549"/>
              <a:gd name="connsiteY3" fmla="*/ 1289 h 34604"/>
              <a:gd name="connsiteX4" fmla="*/ 6047 w 15549"/>
              <a:gd name="connsiteY4" fmla="*/ 305 h 34604"/>
              <a:gd name="connsiteX5" fmla="*/ 7429 w 15549"/>
              <a:gd name="connsiteY5" fmla="*/ 3120 h 34604"/>
              <a:gd name="connsiteX6" fmla="*/ 10855 w 15549"/>
              <a:gd name="connsiteY6" fmla="*/ 2607 h 34604"/>
              <a:gd name="connsiteX7" fmla="*/ 12951 w 15549"/>
              <a:gd name="connsiteY7" fmla="*/ 7583 h 34604"/>
              <a:gd name="connsiteX8" fmla="*/ 11974 w 15549"/>
              <a:gd name="connsiteY8" fmla="*/ 13624 h 34604"/>
              <a:gd name="connsiteX9" fmla="*/ 14849 w 15549"/>
              <a:gd name="connsiteY9" fmla="*/ 18883 h 34604"/>
              <a:gd name="connsiteX10" fmla="*/ 14648 w 15549"/>
              <a:gd name="connsiteY10" fmla="*/ 31749 h 34604"/>
              <a:gd name="connsiteX11" fmla="*/ 8756 w 15549"/>
              <a:gd name="connsiteY11" fmla="*/ 30409 h 34604"/>
              <a:gd name="connsiteX12" fmla="*/ 4552 w 15549"/>
              <a:gd name="connsiteY12" fmla="*/ 20160 h 34604"/>
              <a:gd name="connsiteX13" fmla="*/ 3023 w 15549"/>
              <a:gd name="connsiteY13" fmla="*/ 19065 h 34604"/>
              <a:gd name="connsiteX14" fmla="*/ 1511 w 15549"/>
              <a:gd name="connsiteY14" fmla="*/ 17041 h 34604"/>
              <a:gd name="connsiteX15" fmla="*/ 1219 w 15549"/>
              <a:gd name="connsiteY15" fmla="*/ 8702 h 34604"/>
              <a:gd name="connsiteX0" fmla="*/ 1219 w 15549"/>
              <a:gd name="connsiteY0" fmla="*/ 11020 h 36922"/>
              <a:gd name="connsiteX1" fmla="*/ 509 w 15549"/>
              <a:gd name="connsiteY1" fmla="*/ 9760 h 36922"/>
              <a:gd name="connsiteX2" fmla="*/ 1623 w 15549"/>
              <a:gd name="connsiteY2" fmla="*/ 7642 h 36922"/>
              <a:gd name="connsiteX3" fmla="*/ 3284 w 15549"/>
              <a:gd name="connsiteY3" fmla="*/ 3607 h 36922"/>
              <a:gd name="connsiteX4" fmla="*/ 6047 w 15549"/>
              <a:gd name="connsiteY4" fmla="*/ 2623 h 36922"/>
              <a:gd name="connsiteX5" fmla="*/ 8807 w 15549"/>
              <a:gd name="connsiteY5" fmla="*/ 384 h 36922"/>
              <a:gd name="connsiteX6" fmla="*/ 10855 w 15549"/>
              <a:gd name="connsiteY6" fmla="*/ 4925 h 36922"/>
              <a:gd name="connsiteX7" fmla="*/ 12951 w 15549"/>
              <a:gd name="connsiteY7" fmla="*/ 9901 h 36922"/>
              <a:gd name="connsiteX8" fmla="*/ 11974 w 15549"/>
              <a:gd name="connsiteY8" fmla="*/ 15942 h 36922"/>
              <a:gd name="connsiteX9" fmla="*/ 14849 w 15549"/>
              <a:gd name="connsiteY9" fmla="*/ 21201 h 36922"/>
              <a:gd name="connsiteX10" fmla="*/ 14648 w 15549"/>
              <a:gd name="connsiteY10" fmla="*/ 34067 h 36922"/>
              <a:gd name="connsiteX11" fmla="*/ 8756 w 15549"/>
              <a:gd name="connsiteY11" fmla="*/ 32727 h 36922"/>
              <a:gd name="connsiteX12" fmla="*/ 4552 w 15549"/>
              <a:gd name="connsiteY12" fmla="*/ 22478 h 36922"/>
              <a:gd name="connsiteX13" fmla="*/ 3023 w 15549"/>
              <a:gd name="connsiteY13" fmla="*/ 21383 h 36922"/>
              <a:gd name="connsiteX14" fmla="*/ 1511 w 15549"/>
              <a:gd name="connsiteY14" fmla="*/ 19359 h 36922"/>
              <a:gd name="connsiteX15" fmla="*/ 1219 w 15549"/>
              <a:gd name="connsiteY15" fmla="*/ 11020 h 36922"/>
              <a:gd name="connsiteX0" fmla="*/ 1219 w 15549"/>
              <a:gd name="connsiteY0" fmla="*/ 11391 h 37293"/>
              <a:gd name="connsiteX1" fmla="*/ 509 w 15549"/>
              <a:gd name="connsiteY1" fmla="*/ 10131 h 37293"/>
              <a:gd name="connsiteX2" fmla="*/ 1623 w 15549"/>
              <a:gd name="connsiteY2" fmla="*/ 8013 h 37293"/>
              <a:gd name="connsiteX3" fmla="*/ 3284 w 15549"/>
              <a:gd name="connsiteY3" fmla="*/ 3978 h 37293"/>
              <a:gd name="connsiteX4" fmla="*/ 5249 w 15549"/>
              <a:gd name="connsiteY4" fmla="*/ 763 h 37293"/>
              <a:gd name="connsiteX5" fmla="*/ 8807 w 15549"/>
              <a:gd name="connsiteY5" fmla="*/ 755 h 37293"/>
              <a:gd name="connsiteX6" fmla="*/ 10855 w 15549"/>
              <a:gd name="connsiteY6" fmla="*/ 5296 h 37293"/>
              <a:gd name="connsiteX7" fmla="*/ 12951 w 15549"/>
              <a:gd name="connsiteY7" fmla="*/ 10272 h 37293"/>
              <a:gd name="connsiteX8" fmla="*/ 11974 w 15549"/>
              <a:gd name="connsiteY8" fmla="*/ 16313 h 37293"/>
              <a:gd name="connsiteX9" fmla="*/ 14849 w 15549"/>
              <a:gd name="connsiteY9" fmla="*/ 21572 h 37293"/>
              <a:gd name="connsiteX10" fmla="*/ 14648 w 15549"/>
              <a:gd name="connsiteY10" fmla="*/ 34438 h 37293"/>
              <a:gd name="connsiteX11" fmla="*/ 8756 w 15549"/>
              <a:gd name="connsiteY11" fmla="*/ 33098 h 37293"/>
              <a:gd name="connsiteX12" fmla="*/ 4552 w 15549"/>
              <a:gd name="connsiteY12" fmla="*/ 22849 h 37293"/>
              <a:gd name="connsiteX13" fmla="*/ 3023 w 15549"/>
              <a:gd name="connsiteY13" fmla="*/ 21754 h 37293"/>
              <a:gd name="connsiteX14" fmla="*/ 1511 w 15549"/>
              <a:gd name="connsiteY14" fmla="*/ 19730 h 37293"/>
              <a:gd name="connsiteX15" fmla="*/ 1219 w 15549"/>
              <a:gd name="connsiteY15" fmla="*/ 11391 h 37293"/>
              <a:gd name="connsiteX0" fmla="*/ 1219 w 15549"/>
              <a:gd name="connsiteY0" fmla="*/ 11763 h 37665"/>
              <a:gd name="connsiteX1" fmla="*/ 509 w 15549"/>
              <a:gd name="connsiteY1" fmla="*/ 10503 h 37665"/>
              <a:gd name="connsiteX2" fmla="*/ 1623 w 15549"/>
              <a:gd name="connsiteY2" fmla="*/ 8385 h 37665"/>
              <a:gd name="connsiteX3" fmla="*/ 2740 w 15549"/>
              <a:gd name="connsiteY3" fmla="*/ 1208 h 37665"/>
              <a:gd name="connsiteX4" fmla="*/ 5249 w 15549"/>
              <a:gd name="connsiteY4" fmla="*/ 1135 h 37665"/>
              <a:gd name="connsiteX5" fmla="*/ 8807 w 15549"/>
              <a:gd name="connsiteY5" fmla="*/ 1127 h 37665"/>
              <a:gd name="connsiteX6" fmla="*/ 10855 w 15549"/>
              <a:gd name="connsiteY6" fmla="*/ 5668 h 37665"/>
              <a:gd name="connsiteX7" fmla="*/ 12951 w 15549"/>
              <a:gd name="connsiteY7" fmla="*/ 10644 h 37665"/>
              <a:gd name="connsiteX8" fmla="*/ 11974 w 15549"/>
              <a:gd name="connsiteY8" fmla="*/ 16685 h 37665"/>
              <a:gd name="connsiteX9" fmla="*/ 14849 w 15549"/>
              <a:gd name="connsiteY9" fmla="*/ 21944 h 37665"/>
              <a:gd name="connsiteX10" fmla="*/ 14648 w 15549"/>
              <a:gd name="connsiteY10" fmla="*/ 34810 h 37665"/>
              <a:gd name="connsiteX11" fmla="*/ 8756 w 15549"/>
              <a:gd name="connsiteY11" fmla="*/ 33470 h 37665"/>
              <a:gd name="connsiteX12" fmla="*/ 4552 w 15549"/>
              <a:gd name="connsiteY12" fmla="*/ 23221 h 37665"/>
              <a:gd name="connsiteX13" fmla="*/ 3023 w 15549"/>
              <a:gd name="connsiteY13" fmla="*/ 22126 h 37665"/>
              <a:gd name="connsiteX14" fmla="*/ 1511 w 15549"/>
              <a:gd name="connsiteY14" fmla="*/ 20102 h 37665"/>
              <a:gd name="connsiteX15" fmla="*/ 1219 w 15549"/>
              <a:gd name="connsiteY15" fmla="*/ 11763 h 37665"/>
              <a:gd name="connsiteX0" fmla="*/ 1219 w 15549"/>
              <a:gd name="connsiteY0" fmla="*/ 11816 h 37718"/>
              <a:gd name="connsiteX1" fmla="*/ 509 w 15549"/>
              <a:gd name="connsiteY1" fmla="*/ 10556 h 37718"/>
              <a:gd name="connsiteX2" fmla="*/ 1623 w 15549"/>
              <a:gd name="connsiteY2" fmla="*/ 8438 h 37718"/>
              <a:gd name="connsiteX3" fmla="*/ 2740 w 15549"/>
              <a:gd name="connsiteY3" fmla="*/ 1261 h 37718"/>
              <a:gd name="connsiteX4" fmla="*/ 5213 w 15549"/>
              <a:gd name="connsiteY4" fmla="*/ 869 h 37718"/>
              <a:gd name="connsiteX5" fmla="*/ 8807 w 15549"/>
              <a:gd name="connsiteY5" fmla="*/ 1180 h 37718"/>
              <a:gd name="connsiteX6" fmla="*/ 10855 w 15549"/>
              <a:gd name="connsiteY6" fmla="*/ 5721 h 37718"/>
              <a:gd name="connsiteX7" fmla="*/ 12951 w 15549"/>
              <a:gd name="connsiteY7" fmla="*/ 10697 h 37718"/>
              <a:gd name="connsiteX8" fmla="*/ 11974 w 15549"/>
              <a:gd name="connsiteY8" fmla="*/ 16738 h 37718"/>
              <a:gd name="connsiteX9" fmla="*/ 14849 w 15549"/>
              <a:gd name="connsiteY9" fmla="*/ 21997 h 37718"/>
              <a:gd name="connsiteX10" fmla="*/ 14648 w 15549"/>
              <a:gd name="connsiteY10" fmla="*/ 34863 h 37718"/>
              <a:gd name="connsiteX11" fmla="*/ 8756 w 15549"/>
              <a:gd name="connsiteY11" fmla="*/ 33523 h 37718"/>
              <a:gd name="connsiteX12" fmla="*/ 4552 w 15549"/>
              <a:gd name="connsiteY12" fmla="*/ 23274 h 37718"/>
              <a:gd name="connsiteX13" fmla="*/ 3023 w 15549"/>
              <a:gd name="connsiteY13" fmla="*/ 22179 h 37718"/>
              <a:gd name="connsiteX14" fmla="*/ 1511 w 15549"/>
              <a:gd name="connsiteY14" fmla="*/ 20155 h 37718"/>
              <a:gd name="connsiteX15" fmla="*/ 1219 w 15549"/>
              <a:gd name="connsiteY15" fmla="*/ 11816 h 37718"/>
              <a:gd name="connsiteX0" fmla="*/ 1219 w 15549"/>
              <a:gd name="connsiteY0" fmla="*/ 11816 h 37718"/>
              <a:gd name="connsiteX1" fmla="*/ 509 w 15549"/>
              <a:gd name="connsiteY1" fmla="*/ 10556 h 37718"/>
              <a:gd name="connsiteX2" fmla="*/ 1623 w 15549"/>
              <a:gd name="connsiteY2" fmla="*/ 8438 h 37718"/>
              <a:gd name="connsiteX3" fmla="*/ 2740 w 15549"/>
              <a:gd name="connsiteY3" fmla="*/ 1261 h 37718"/>
              <a:gd name="connsiteX4" fmla="*/ 5213 w 15549"/>
              <a:gd name="connsiteY4" fmla="*/ 869 h 37718"/>
              <a:gd name="connsiteX5" fmla="*/ 8807 w 15549"/>
              <a:gd name="connsiteY5" fmla="*/ 1180 h 37718"/>
              <a:gd name="connsiteX6" fmla="*/ 9688 w 15549"/>
              <a:gd name="connsiteY6" fmla="*/ 2588 h 37718"/>
              <a:gd name="connsiteX7" fmla="*/ 10855 w 15549"/>
              <a:gd name="connsiteY7" fmla="*/ 5721 h 37718"/>
              <a:gd name="connsiteX8" fmla="*/ 12951 w 15549"/>
              <a:gd name="connsiteY8" fmla="*/ 10697 h 37718"/>
              <a:gd name="connsiteX9" fmla="*/ 11974 w 15549"/>
              <a:gd name="connsiteY9" fmla="*/ 16738 h 37718"/>
              <a:gd name="connsiteX10" fmla="*/ 14849 w 15549"/>
              <a:gd name="connsiteY10" fmla="*/ 21997 h 37718"/>
              <a:gd name="connsiteX11" fmla="*/ 14648 w 15549"/>
              <a:gd name="connsiteY11" fmla="*/ 34863 h 37718"/>
              <a:gd name="connsiteX12" fmla="*/ 8756 w 15549"/>
              <a:gd name="connsiteY12" fmla="*/ 33523 h 37718"/>
              <a:gd name="connsiteX13" fmla="*/ 4552 w 15549"/>
              <a:gd name="connsiteY13" fmla="*/ 23274 h 37718"/>
              <a:gd name="connsiteX14" fmla="*/ 3023 w 15549"/>
              <a:gd name="connsiteY14" fmla="*/ 22179 h 37718"/>
              <a:gd name="connsiteX15" fmla="*/ 1511 w 15549"/>
              <a:gd name="connsiteY15" fmla="*/ 20155 h 37718"/>
              <a:gd name="connsiteX16" fmla="*/ 1219 w 15549"/>
              <a:gd name="connsiteY16" fmla="*/ 11816 h 37718"/>
              <a:gd name="connsiteX0" fmla="*/ 1219 w 15905"/>
              <a:gd name="connsiteY0" fmla="*/ 11816 h 37718"/>
              <a:gd name="connsiteX1" fmla="*/ 509 w 15905"/>
              <a:gd name="connsiteY1" fmla="*/ 10556 h 37718"/>
              <a:gd name="connsiteX2" fmla="*/ 1623 w 15905"/>
              <a:gd name="connsiteY2" fmla="*/ 8438 h 37718"/>
              <a:gd name="connsiteX3" fmla="*/ 2740 w 15905"/>
              <a:gd name="connsiteY3" fmla="*/ 1261 h 37718"/>
              <a:gd name="connsiteX4" fmla="*/ 5213 w 15905"/>
              <a:gd name="connsiteY4" fmla="*/ 869 h 37718"/>
              <a:gd name="connsiteX5" fmla="*/ 8807 w 15905"/>
              <a:gd name="connsiteY5" fmla="*/ 1180 h 37718"/>
              <a:gd name="connsiteX6" fmla="*/ 15564 w 15905"/>
              <a:gd name="connsiteY6" fmla="*/ 2497 h 37718"/>
              <a:gd name="connsiteX7" fmla="*/ 10855 w 15905"/>
              <a:gd name="connsiteY7" fmla="*/ 5721 h 37718"/>
              <a:gd name="connsiteX8" fmla="*/ 12951 w 15905"/>
              <a:gd name="connsiteY8" fmla="*/ 10697 h 37718"/>
              <a:gd name="connsiteX9" fmla="*/ 11974 w 15905"/>
              <a:gd name="connsiteY9" fmla="*/ 16738 h 37718"/>
              <a:gd name="connsiteX10" fmla="*/ 14849 w 15905"/>
              <a:gd name="connsiteY10" fmla="*/ 21997 h 37718"/>
              <a:gd name="connsiteX11" fmla="*/ 14648 w 15905"/>
              <a:gd name="connsiteY11" fmla="*/ 34863 h 37718"/>
              <a:gd name="connsiteX12" fmla="*/ 8756 w 15905"/>
              <a:gd name="connsiteY12" fmla="*/ 33523 h 37718"/>
              <a:gd name="connsiteX13" fmla="*/ 4552 w 15905"/>
              <a:gd name="connsiteY13" fmla="*/ 23274 h 37718"/>
              <a:gd name="connsiteX14" fmla="*/ 3023 w 15905"/>
              <a:gd name="connsiteY14" fmla="*/ 22179 h 37718"/>
              <a:gd name="connsiteX15" fmla="*/ 1511 w 15905"/>
              <a:gd name="connsiteY15" fmla="*/ 20155 h 37718"/>
              <a:gd name="connsiteX16" fmla="*/ 1219 w 15905"/>
              <a:gd name="connsiteY16" fmla="*/ 11816 h 37718"/>
              <a:gd name="connsiteX0" fmla="*/ 1219 w 15615"/>
              <a:gd name="connsiteY0" fmla="*/ 11816 h 37718"/>
              <a:gd name="connsiteX1" fmla="*/ 509 w 15615"/>
              <a:gd name="connsiteY1" fmla="*/ 10556 h 37718"/>
              <a:gd name="connsiteX2" fmla="*/ 1623 w 15615"/>
              <a:gd name="connsiteY2" fmla="*/ 8438 h 37718"/>
              <a:gd name="connsiteX3" fmla="*/ 2740 w 15615"/>
              <a:gd name="connsiteY3" fmla="*/ 1261 h 37718"/>
              <a:gd name="connsiteX4" fmla="*/ 5213 w 15615"/>
              <a:gd name="connsiteY4" fmla="*/ 869 h 37718"/>
              <a:gd name="connsiteX5" fmla="*/ 8807 w 15615"/>
              <a:gd name="connsiteY5" fmla="*/ 1180 h 37718"/>
              <a:gd name="connsiteX6" fmla="*/ 15564 w 15615"/>
              <a:gd name="connsiteY6" fmla="*/ 2497 h 37718"/>
              <a:gd name="connsiteX7" fmla="*/ 10855 w 15615"/>
              <a:gd name="connsiteY7" fmla="*/ 5721 h 37718"/>
              <a:gd name="connsiteX8" fmla="*/ 12951 w 15615"/>
              <a:gd name="connsiteY8" fmla="*/ 10697 h 37718"/>
              <a:gd name="connsiteX9" fmla="*/ 11974 w 15615"/>
              <a:gd name="connsiteY9" fmla="*/ 16738 h 37718"/>
              <a:gd name="connsiteX10" fmla="*/ 14849 w 15615"/>
              <a:gd name="connsiteY10" fmla="*/ 21997 h 37718"/>
              <a:gd name="connsiteX11" fmla="*/ 14648 w 15615"/>
              <a:gd name="connsiteY11" fmla="*/ 34863 h 37718"/>
              <a:gd name="connsiteX12" fmla="*/ 8756 w 15615"/>
              <a:gd name="connsiteY12" fmla="*/ 33523 h 37718"/>
              <a:gd name="connsiteX13" fmla="*/ 4552 w 15615"/>
              <a:gd name="connsiteY13" fmla="*/ 23274 h 37718"/>
              <a:gd name="connsiteX14" fmla="*/ 3023 w 15615"/>
              <a:gd name="connsiteY14" fmla="*/ 22179 h 37718"/>
              <a:gd name="connsiteX15" fmla="*/ 1511 w 15615"/>
              <a:gd name="connsiteY15" fmla="*/ 20155 h 37718"/>
              <a:gd name="connsiteX16" fmla="*/ 1219 w 15615"/>
              <a:gd name="connsiteY16" fmla="*/ 11816 h 37718"/>
              <a:gd name="connsiteX0" fmla="*/ 1219 w 15615"/>
              <a:gd name="connsiteY0" fmla="*/ 11816 h 37718"/>
              <a:gd name="connsiteX1" fmla="*/ 509 w 15615"/>
              <a:gd name="connsiteY1" fmla="*/ 10556 h 37718"/>
              <a:gd name="connsiteX2" fmla="*/ 1623 w 15615"/>
              <a:gd name="connsiteY2" fmla="*/ 8438 h 37718"/>
              <a:gd name="connsiteX3" fmla="*/ 2740 w 15615"/>
              <a:gd name="connsiteY3" fmla="*/ 1261 h 37718"/>
              <a:gd name="connsiteX4" fmla="*/ 5213 w 15615"/>
              <a:gd name="connsiteY4" fmla="*/ 869 h 37718"/>
              <a:gd name="connsiteX5" fmla="*/ 8807 w 15615"/>
              <a:gd name="connsiteY5" fmla="*/ 1180 h 37718"/>
              <a:gd name="connsiteX6" fmla="*/ 15564 w 15615"/>
              <a:gd name="connsiteY6" fmla="*/ 2497 h 37718"/>
              <a:gd name="connsiteX7" fmla="*/ 10855 w 15615"/>
              <a:gd name="connsiteY7" fmla="*/ 5721 h 37718"/>
              <a:gd name="connsiteX8" fmla="*/ 12951 w 15615"/>
              <a:gd name="connsiteY8" fmla="*/ 10697 h 37718"/>
              <a:gd name="connsiteX9" fmla="*/ 11974 w 15615"/>
              <a:gd name="connsiteY9" fmla="*/ 16738 h 37718"/>
              <a:gd name="connsiteX10" fmla="*/ 14849 w 15615"/>
              <a:gd name="connsiteY10" fmla="*/ 21997 h 37718"/>
              <a:gd name="connsiteX11" fmla="*/ 14648 w 15615"/>
              <a:gd name="connsiteY11" fmla="*/ 34863 h 37718"/>
              <a:gd name="connsiteX12" fmla="*/ 8756 w 15615"/>
              <a:gd name="connsiteY12" fmla="*/ 33523 h 37718"/>
              <a:gd name="connsiteX13" fmla="*/ 4552 w 15615"/>
              <a:gd name="connsiteY13" fmla="*/ 23274 h 37718"/>
              <a:gd name="connsiteX14" fmla="*/ 3023 w 15615"/>
              <a:gd name="connsiteY14" fmla="*/ 22179 h 37718"/>
              <a:gd name="connsiteX15" fmla="*/ 1511 w 15615"/>
              <a:gd name="connsiteY15" fmla="*/ 20155 h 37718"/>
              <a:gd name="connsiteX16" fmla="*/ 1219 w 15615"/>
              <a:gd name="connsiteY16" fmla="*/ 11816 h 37718"/>
              <a:gd name="connsiteX0" fmla="*/ 1219 w 15615"/>
              <a:gd name="connsiteY0" fmla="*/ 11870 h 37772"/>
              <a:gd name="connsiteX1" fmla="*/ 509 w 15615"/>
              <a:gd name="connsiteY1" fmla="*/ 10610 h 37772"/>
              <a:gd name="connsiteX2" fmla="*/ 1623 w 15615"/>
              <a:gd name="connsiteY2" fmla="*/ 8492 h 37772"/>
              <a:gd name="connsiteX3" fmla="*/ 2740 w 15615"/>
              <a:gd name="connsiteY3" fmla="*/ 1315 h 37772"/>
              <a:gd name="connsiteX4" fmla="*/ 4923 w 15615"/>
              <a:gd name="connsiteY4" fmla="*/ 604 h 37772"/>
              <a:gd name="connsiteX5" fmla="*/ 8807 w 15615"/>
              <a:gd name="connsiteY5" fmla="*/ 1234 h 37772"/>
              <a:gd name="connsiteX6" fmla="*/ 15564 w 15615"/>
              <a:gd name="connsiteY6" fmla="*/ 2551 h 37772"/>
              <a:gd name="connsiteX7" fmla="*/ 10855 w 15615"/>
              <a:gd name="connsiteY7" fmla="*/ 5775 h 37772"/>
              <a:gd name="connsiteX8" fmla="*/ 12951 w 15615"/>
              <a:gd name="connsiteY8" fmla="*/ 10751 h 37772"/>
              <a:gd name="connsiteX9" fmla="*/ 11974 w 15615"/>
              <a:gd name="connsiteY9" fmla="*/ 16792 h 37772"/>
              <a:gd name="connsiteX10" fmla="*/ 14849 w 15615"/>
              <a:gd name="connsiteY10" fmla="*/ 22051 h 37772"/>
              <a:gd name="connsiteX11" fmla="*/ 14648 w 15615"/>
              <a:gd name="connsiteY11" fmla="*/ 34917 h 37772"/>
              <a:gd name="connsiteX12" fmla="*/ 8756 w 15615"/>
              <a:gd name="connsiteY12" fmla="*/ 33577 h 37772"/>
              <a:gd name="connsiteX13" fmla="*/ 4552 w 15615"/>
              <a:gd name="connsiteY13" fmla="*/ 23328 h 37772"/>
              <a:gd name="connsiteX14" fmla="*/ 3023 w 15615"/>
              <a:gd name="connsiteY14" fmla="*/ 22233 h 37772"/>
              <a:gd name="connsiteX15" fmla="*/ 1511 w 15615"/>
              <a:gd name="connsiteY15" fmla="*/ 20209 h 37772"/>
              <a:gd name="connsiteX16" fmla="*/ 1219 w 15615"/>
              <a:gd name="connsiteY16" fmla="*/ 11870 h 37772"/>
              <a:gd name="connsiteX0" fmla="*/ 1219 w 15615"/>
              <a:gd name="connsiteY0" fmla="*/ 11870 h 37772"/>
              <a:gd name="connsiteX1" fmla="*/ 509 w 15615"/>
              <a:gd name="connsiteY1" fmla="*/ 10610 h 37772"/>
              <a:gd name="connsiteX2" fmla="*/ 1623 w 15615"/>
              <a:gd name="connsiteY2" fmla="*/ 8492 h 37772"/>
              <a:gd name="connsiteX3" fmla="*/ 2740 w 15615"/>
              <a:gd name="connsiteY3" fmla="*/ 1315 h 37772"/>
              <a:gd name="connsiteX4" fmla="*/ 4923 w 15615"/>
              <a:gd name="connsiteY4" fmla="*/ 604 h 37772"/>
              <a:gd name="connsiteX5" fmla="*/ 8807 w 15615"/>
              <a:gd name="connsiteY5" fmla="*/ 1234 h 37772"/>
              <a:gd name="connsiteX6" fmla="*/ 15564 w 15615"/>
              <a:gd name="connsiteY6" fmla="*/ 2551 h 37772"/>
              <a:gd name="connsiteX7" fmla="*/ 13576 w 15615"/>
              <a:gd name="connsiteY7" fmla="*/ 6595 h 37772"/>
              <a:gd name="connsiteX8" fmla="*/ 12951 w 15615"/>
              <a:gd name="connsiteY8" fmla="*/ 10751 h 37772"/>
              <a:gd name="connsiteX9" fmla="*/ 11974 w 15615"/>
              <a:gd name="connsiteY9" fmla="*/ 16792 h 37772"/>
              <a:gd name="connsiteX10" fmla="*/ 14849 w 15615"/>
              <a:gd name="connsiteY10" fmla="*/ 22051 h 37772"/>
              <a:gd name="connsiteX11" fmla="*/ 14648 w 15615"/>
              <a:gd name="connsiteY11" fmla="*/ 34917 h 37772"/>
              <a:gd name="connsiteX12" fmla="*/ 8756 w 15615"/>
              <a:gd name="connsiteY12" fmla="*/ 33577 h 37772"/>
              <a:gd name="connsiteX13" fmla="*/ 4552 w 15615"/>
              <a:gd name="connsiteY13" fmla="*/ 23328 h 37772"/>
              <a:gd name="connsiteX14" fmla="*/ 3023 w 15615"/>
              <a:gd name="connsiteY14" fmla="*/ 22233 h 37772"/>
              <a:gd name="connsiteX15" fmla="*/ 1511 w 15615"/>
              <a:gd name="connsiteY15" fmla="*/ 20209 h 37772"/>
              <a:gd name="connsiteX16" fmla="*/ 1219 w 15615"/>
              <a:gd name="connsiteY16" fmla="*/ 11870 h 37772"/>
              <a:gd name="connsiteX0" fmla="*/ 1219 w 15615"/>
              <a:gd name="connsiteY0" fmla="*/ 11870 h 37772"/>
              <a:gd name="connsiteX1" fmla="*/ 509 w 15615"/>
              <a:gd name="connsiteY1" fmla="*/ 10610 h 37772"/>
              <a:gd name="connsiteX2" fmla="*/ 1623 w 15615"/>
              <a:gd name="connsiteY2" fmla="*/ 8492 h 37772"/>
              <a:gd name="connsiteX3" fmla="*/ 2740 w 15615"/>
              <a:gd name="connsiteY3" fmla="*/ 1315 h 37772"/>
              <a:gd name="connsiteX4" fmla="*/ 4923 w 15615"/>
              <a:gd name="connsiteY4" fmla="*/ 604 h 37772"/>
              <a:gd name="connsiteX5" fmla="*/ 8807 w 15615"/>
              <a:gd name="connsiteY5" fmla="*/ 1234 h 37772"/>
              <a:gd name="connsiteX6" fmla="*/ 15564 w 15615"/>
              <a:gd name="connsiteY6" fmla="*/ 2551 h 37772"/>
              <a:gd name="connsiteX7" fmla="*/ 13576 w 15615"/>
              <a:gd name="connsiteY7" fmla="*/ 6595 h 37772"/>
              <a:gd name="connsiteX8" fmla="*/ 12951 w 15615"/>
              <a:gd name="connsiteY8" fmla="*/ 10751 h 37772"/>
              <a:gd name="connsiteX9" fmla="*/ 11974 w 15615"/>
              <a:gd name="connsiteY9" fmla="*/ 16792 h 37772"/>
              <a:gd name="connsiteX10" fmla="*/ 14849 w 15615"/>
              <a:gd name="connsiteY10" fmla="*/ 22051 h 37772"/>
              <a:gd name="connsiteX11" fmla="*/ 14648 w 15615"/>
              <a:gd name="connsiteY11" fmla="*/ 34917 h 37772"/>
              <a:gd name="connsiteX12" fmla="*/ 8756 w 15615"/>
              <a:gd name="connsiteY12" fmla="*/ 33577 h 37772"/>
              <a:gd name="connsiteX13" fmla="*/ 4552 w 15615"/>
              <a:gd name="connsiteY13" fmla="*/ 23328 h 37772"/>
              <a:gd name="connsiteX14" fmla="*/ 3023 w 15615"/>
              <a:gd name="connsiteY14" fmla="*/ 22233 h 37772"/>
              <a:gd name="connsiteX15" fmla="*/ 1511 w 15615"/>
              <a:gd name="connsiteY15" fmla="*/ 20209 h 37772"/>
              <a:gd name="connsiteX16" fmla="*/ 1219 w 15615"/>
              <a:gd name="connsiteY16" fmla="*/ 11870 h 37772"/>
              <a:gd name="connsiteX0" fmla="*/ 1219 w 15615"/>
              <a:gd name="connsiteY0" fmla="*/ 11870 h 37772"/>
              <a:gd name="connsiteX1" fmla="*/ 509 w 15615"/>
              <a:gd name="connsiteY1" fmla="*/ 10610 h 37772"/>
              <a:gd name="connsiteX2" fmla="*/ 1623 w 15615"/>
              <a:gd name="connsiteY2" fmla="*/ 8492 h 37772"/>
              <a:gd name="connsiteX3" fmla="*/ 2740 w 15615"/>
              <a:gd name="connsiteY3" fmla="*/ 1315 h 37772"/>
              <a:gd name="connsiteX4" fmla="*/ 4923 w 15615"/>
              <a:gd name="connsiteY4" fmla="*/ 604 h 37772"/>
              <a:gd name="connsiteX5" fmla="*/ 8807 w 15615"/>
              <a:gd name="connsiteY5" fmla="*/ 1234 h 37772"/>
              <a:gd name="connsiteX6" fmla="*/ 15564 w 15615"/>
              <a:gd name="connsiteY6" fmla="*/ 2551 h 37772"/>
              <a:gd name="connsiteX7" fmla="*/ 13576 w 15615"/>
              <a:gd name="connsiteY7" fmla="*/ 6595 h 37772"/>
              <a:gd name="connsiteX8" fmla="*/ 12951 w 15615"/>
              <a:gd name="connsiteY8" fmla="*/ 10751 h 37772"/>
              <a:gd name="connsiteX9" fmla="*/ 11974 w 15615"/>
              <a:gd name="connsiteY9" fmla="*/ 16792 h 37772"/>
              <a:gd name="connsiteX10" fmla="*/ 14849 w 15615"/>
              <a:gd name="connsiteY10" fmla="*/ 22051 h 37772"/>
              <a:gd name="connsiteX11" fmla="*/ 14648 w 15615"/>
              <a:gd name="connsiteY11" fmla="*/ 34917 h 37772"/>
              <a:gd name="connsiteX12" fmla="*/ 8756 w 15615"/>
              <a:gd name="connsiteY12" fmla="*/ 33577 h 37772"/>
              <a:gd name="connsiteX13" fmla="*/ 4552 w 15615"/>
              <a:gd name="connsiteY13" fmla="*/ 23328 h 37772"/>
              <a:gd name="connsiteX14" fmla="*/ 3023 w 15615"/>
              <a:gd name="connsiteY14" fmla="*/ 22233 h 37772"/>
              <a:gd name="connsiteX15" fmla="*/ 1511 w 15615"/>
              <a:gd name="connsiteY15" fmla="*/ 20209 h 37772"/>
              <a:gd name="connsiteX16" fmla="*/ 1219 w 15615"/>
              <a:gd name="connsiteY16" fmla="*/ 11870 h 37772"/>
              <a:gd name="connsiteX0" fmla="*/ 1219 w 15615"/>
              <a:gd name="connsiteY0" fmla="*/ 12080 h 37982"/>
              <a:gd name="connsiteX1" fmla="*/ 509 w 15615"/>
              <a:gd name="connsiteY1" fmla="*/ 10820 h 37982"/>
              <a:gd name="connsiteX2" fmla="*/ 1623 w 15615"/>
              <a:gd name="connsiteY2" fmla="*/ 8702 h 37982"/>
              <a:gd name="connsiteX3" fmla="*/ 2740 w 15615"/>
              <a:gd name="connsiteY3" fmla="*/ 1525 h 37982"/>
              <a:gd name="connsiteX4" fmla="*/ 4923 w 15615"/>
              <a:gd name="connsiteY4" fmla="*/ 814 h 37982"/>
              <a:gd name="connsiteX5" fmla="*/ 8807 w 15615"/>
              <a:gd name="connsiteY5" fmla="*/ 1444 h 37982"/>
              <a:gd name="connsiteX6" fmla="*/ 15564 w 15615"/>
              <a:gd name="connsiteY6" fmla="*/ 2761 h 37982"/>
              <a:gd name="connsiteX7" fmla="*/ 13576 w 15615"/>
              <a:gd name="connsiteY7" fmla="*/ 6805 h 37982"/>
              <a:gd name="connsiteX8" fmla="*/ 12951 w 15615"/>
              <a:gd name="connsiteY8" fmla="*/ 10961 h 37982"/>
              <a:gd name="connsiteX9" fmla="*/ 11974 w 15615"/>
              <a:gd name="connsiteY9" fmla="*/ 17002 h 37982"/>
              <a:gd name="connsiteX10" fmla="*/ 14849 w 15615"/>
              <a:gd name="connsiteY10" fmla="*/ 22261 h 37982"/>
              <a:gd name="connsiteX11" fmla="*/ 14648 w 15615"/>
              <a:gd name="connsiteY11" fmla="*/ 35127 h 37982"/>
              <a:gd name="connsiteX12" fmla="*/ 8756 w 15615"/>
              <a:gd name="connsiteY12" fmla="*/ 33787 h 37982"/>
              <a:gd name="connsiteX13" fmla="*/ 4552 w 15615"/>
              <a:gd name="connsiteY13" fmla="*/ 23538 h 37982"/>
              <a:gd name="connsiteX14" fmla="*/ 3023 w 15615"/>
              <a:gd name="connsiteY14" fmla="*/ 22443 h 37982"/>
              <a:gd name="connsiteX15" fmla="*/ 1511 w 15615"/>
              <a:gd name="connsiteY15" fmla="*/ 20419 h 37982"/>
              <a:gd name="connsiteX16" fmla="*/ 1219 w 15615"/>
              <a:gd name="connsiteY16" fmla="*/ 12080 h 37982"/>
              <a:gd name="connsiteX0" fmla="*/ 1219 w 15615"/>
              <a:gd name="connsiteY0" fmla="*/ 11870 h 37772"/>
              <a:gd name="connsiteX1" fmla="*/ 509 w 15615"/>
              <a:gd name="connsiteY1" fmla="*/ 10610 h 37772"/>
              <a:gd name="connsiteX2" fmla="*/ 1623 w 15615"/>
              <a:gd name="connsiteY2" fmla="*/ 8492 h 37772"/>
              <a:gd name="connsiteX3" fmla="*/ 2740 w 15615"/>
              <a:gd name="connsiteY3" fmla="*/ 1315 h 37772"/>
              <a:gd name="connsiteX4" fmla="*/ 4923 w 15615"/>
              <a:gd name="connsiteY4" fmla="*/ 604 h 37772"/>
              <a:gd name="connsiteX5" fmla="*/ 8807 w 15615"/>
              <a:gd name="connsiteY5" fmla="*/ 1234 h 37772"/>
              <a:gd name="connsiteX6" fmla="*/ 15564 w 15615"/>
              <a:gd name="connsiteY6" fmla="*/ 2551 h 37772"/>
              <a:gd name="connsiteX7" fmla="*/ 13576 w 15615"/>
              <a:gd name="connsiteY7" fmla="*/ 6595 h 37772"/>
              <a:gd name="connsiteX8" fmla="*/ 12951 w 15615"/>
              <a:gd name="connsiteY8" fmla="*/ 10751 h 37772"/>
              <a:gd name="connsiteX9" fmla="*/ 11974 w 15615"/>
              <a:gd name="connsiteY9" fmla="*/ 16792 h 37772"/>
              <a:gd name="connsiteX10" fmla="*/ 14849 w 15615"/>
              <a:gd name="connsiteY10" fmla="*/ 22051 h 37772"/>
              <a:gd name="connsiteX11" fmla="*/ 14648 w 15615"/>
              <a:gd name="connsiteY11" fmla="*/ 34917 h 37772"/>
              <a:gd name="connsiteX12" fmla="*/ 8756 w 15615"/>
              <a:gd name="connsiteY12" fmla="*/ 33577 h 37772"/>
              <a:gd name="connsiteX13" fmla="*/ 4552 w 15615"/>
              <a:gd name="connsiteY13" fmla="*/ 23328 h 37772"/>
              <a:gd name="connsiteX14" fmla="*/ 3023 w 15615"/>
              <a:gd name="connsiteY14" fmla="*/ 22233 h 37772"/>
              <a:gd name="connsiteX15" fmla="*/ 1511 w 15615"/>
              <a:gd name="connsiteY15" fmla="*/ 20209 h 37772"/>
              <a:gd name="connsiteX16" fmla="*/ 1219 w 15615"/>
              <a:gd name="connsiteY16" fmla="*/ 11870 h 37772"/>
              <a:gd name="connsiteX0" fmla="*/ 1219 w 15615"/>
              <a:gd name="connsiteY0" fmla="*/ 11870 h 37772"/>
              <a:gd name="connsiteX1" fmla="*/ 509 w 15615"/>
              <a:gd name="connsiteY1" fmla="*/ 10610 h 37772"/>
              <a:gd name="connsiteX2" fmla="*/ 1623 w 15615"/>
              <a:gd name="connsiteY2" fmla="*/ 8492 h 37772"/>
              <a:gd name="connsiteX3" fmla="*/ 2740 w 15615"/>
              <a:gd name="connsiteY3" fmla="*/ 1315 h 37772"/>
              <a:gd name="connsiteX4" fmla="*/ 4923 w 15615"/>
              <a:gd name="connsiteY4" fmla="*/ 604 h 37772"/>
              <a:gd name="connsiteX5" fmla="*/ 8807 w 15615"/>
              <a:gd name="connsiteY5" fmla="*/ 1234 h 37772"/>
              <a:gd name="connsiteX6" fmla="*/ 15564 w 15615"/>
              <a:gd name="connsiteY6" fmla="*/ 2551 h 37772"/>
              <a:gd name="connsiteX7" fmla="*/ 13576 w 15615"/>
              <a:gd name="connsiteY7" fmla="*/ 6595 h 37772"/>
              <a:gd name="connsiteX8" fmla="*/ 12951 w 15615"/>
              <a:gd name="connsiteY8" fmla="*/ 10751 h 37772"/>
              <a:gd name="connsiteX9" fmla="*/ 11974 w 15615"/>
              <a:gd name="connsiteY9" fmla="*/ 16792 h 37772"/>
              <a:gd name="connsiteX10" fmla="*/ 14849 w 15615"/>
              <a:gd name="connsiteY10" fmla="*/ 22051 h 37772"/>
              <a:gd name="connsiteX11" fmla="*/ 14648 w 15615"/>
              <a:gd name="connsiteY11" fmla="*/ 34917 h 37772"/>
              <a:gd name="connsiteX12" fmla="*/ 8756 w 15615"/>
              <a:gd name="connsiteY12" fmla="*/ 33577 h 37772"/>
              <a:gd name="connsiteX13" fmla="*/ 4552 w 15615"/>
              <a:gd name="connsiteY13" fmla="*/ 23328 h 37772"/>
              <a:gd name="connsiteX14" fmla="*/ 3023 w 15615"/>
              <a:gd name="connsiteY14" fmla="*/ 22233 h 37772"/>
              <a:gd name="connsiteX15" fmla="*/ 1511 w 15615"/>
              <a:gd name="connsiteY15" fmla="*/ 20209 h 37772"/>
              <a:gd name="connsiteX16" fmla="*/ 1219 w 15615"/>
              <a:gd name="connsiteY16" fmla="*/ 11870 h 37772"/>
              <a:gd name="connsiteX0" fmla="*/ 1219 w 15615"/>
              <a:gd name="connsiteY0" fmla="*/ 11870 h 37772"/>
              <a:gd name="connsiteX1" fmla="*/ 509 w 15615"/>
              <a:gd name="connsiteY1" fmla="*/ 10610 h 37772"/>
              <a:gd name="connsiteX2" fmla="*/ 1623 w 15615"/>
              <a:gd name="connsiteY2" fmla="*/ 8492 h 37772"/>
              <a:gd name="connsiteX3" fmla="*/ 2740 w 15615"/>
              <a:gd name="connsiteY3" fmla="*/ 1315 h 37772"/>
              <a:gd name="connsiteX4" fmla="*/ 4923 w 15615"/>
              <a:gd name="connsiteY4" fmla="*/ 604 h 37772"/>
              <a:gd name="connsiteX5" fmla="*/ 8807 w 15615"/>
              <a:gd name="connsiteY5" fmla="*/ 1234 h 37772"/>
              <a:gd name="connsiteX6" fmla="*/ 15564 w 15615"/>
              <a:gd name="connsiteY6" fmla="*/ 2551 h 37772"/>
              <a:gd name="connsiteX7" fmla="*/ 13576 w 15615"/>
              <a:gd name="connsiteY7" fmla="*/ 6595 h 37772"/>
              <a:gd name="connsiteX8" fmla="*/ 12951 w 15615"/>
              <a:gd name="connsiteY8" fmla="*/ 10751 h 37772"/>
              <a:gd name="connsiteX9" fmla="*/ 11974 w 15615"/>
              <a:gd name="connsiteY9" fmla="*/ 16792 h 37772"/>
              <a:gd name="connsiteX10" fmla="*/ 14849 w 15615"/>
              <a:gd name="connsiteY10" fmla="*/ 22051 h 37772"/>
              <a:gd name="connsiteX11" fmla="*/ 14648 w 15615"/>
              <a:gd name="connsiteY11" fmla="*/ 34917 h 37772"/>
              <a:gd name="connsiteX12" fmla="*/ 8756 w 15615"/>
              <a:gd name="connsiteY12" fmla="*/ 33577 h 37772"/>
              <a:gd name="connsiteX13" fmla="*/ 4552 w 15615"/>
              <a:gd name="connsiteY13" fmla="*/ 23328 h 37772"/>
              <a:gd name="connsiteX14" fmla="*/ 3023 w 15615"/>
              <a:gd name="connsiteY14" fmla="*/ 22233 h 37772"/>
              <a:gd name="connsiteX15" fmla="*/ 1511 w 15615"/>
              <a:gd name="connsiteY15" fmla="*/ 20209 h 37772"/>
              <a:gd name="connsiteX16" fmla="*/ 1219 w 15615"/>
              <a:gd name="connsiteY16" fmla="*/ 11870 h 37772"/>
              <a:gd name="connsiteX0" fmla="*/ 1219 w 15615"/>
              <a:gd name="connsiteY0" fmla="*/ 11870 h 37772"/>
              <a:gd name="connsiteX1" fmla="*/ 509 w 15615"/>
              <a:gd name="connsiteY1" fmla="*/ 10610 h 37772"/>
              <a:gd name="connsiteX2" fmla="*/ 1623 w 15615"/>
              <a:gd name="connsiteY2" fmla="*/ 8492 h 37772"/>
              <a:gd name="connsiteX3" fmla="*/ 2740 w 15615"/>
              <a:gd name="connsiteY3" fmla="*/ 1315 h 37772"/>
              <a:gd name="connsiteX4" fmla="*/ 4923 w 15615"/>
              <a:gd name="connsiteY4" fmla="*/ 604 h 37772"/>
              <a:gd name="connsiteX5" fmla="*/ 8807 w 15615"/>
              <a:gd name="connsiteY5" fmla="*/ 1234 h 37772"/>
              <a:gd name="connsiteX6" fmla="*/ 15564 w 15615"/>
              <a:gd name="connsiteY6" fmla="*/ 2551 h 37772"/>
              <a:gd name="connsiteX7" fmla="*/ 13576 w 15615"/>
              <a:gd name="connsiteY7" fmla="*/ 6595 h 37772"/>
              <a:gd name="connsiteX8" fmla="*/ 12951 w 15615"/>
              <a:gd name="connsiteY8" fmla="*/ 10751 h 37772"/>
              <a:gd name="connsiteX9" fmla="*/ 11974 w 15615"/>
              <a:gd name="connsiteY9" fmla="*/ 16792 h 37772"/>
              <a:gd name="connsiteX10" fmla="*/ 14849 w 15615"/>
              <a:gd name="connsiteY10" fmla="*/ 22051 h 37772"/>
              <a:gd name="connsiteX11" fmla="*/ 14648 w 15615"/>
              <a:gd name="connsiteY11" fmla="*/ 34917 h 37772"/>
              <a:gd name="connsiteX12" fmla="*/ 8756 w 15615"/>
              <a:gd name="connsiteY12" fmla="*/ 33577 h 37772"/>
              <a:gd name="connsiteX13" fmla="*/ 4552 w 15615"/>
              <a:gd name="connsiteY13" fmla="*/ 23328 h 37772"/>
              <a:gd name="connsiteX14" fmla="*/ 3023 w 15615"/>
              <a:gd name="connsiteY14" fmla="*/ 22233 h 37772"/>
              <a:gd name="connsiteX15" fmla="*/ 1511 w 15615"/>
              <a:gd name="connsiteY15" fmla="*/ 20209 h 37772"/>
              <a:gd name="connsiteX16" fmla="*/ 1219 w 15615"/>
              <a:gd name="connsiteY16" fmla="*/ 11870 h 37772"/>
              <a:gd name="connsiteX0" fmla="*/ 1219 w 15615"/>
              <a:gd name="connsiteY0" fmla="*/ 11870 h 37772"/>
              <a:gd name="connsiteX1" fmla="*/ 509 w 15615"/>
              <a:gd name="connsiteY1" fmla="*/ 10610 h 37772"/>
              <a:gd name="connsiteX2" fmla="*/ 1623 w 15615"/>
              <a:gd name="connsiteY2" fmla="*/ 8492 h 37772"/>
              <a:gd name="connsiteX3" fmla="*/ 2740 w 15615"/>
              <a:gd name="connsiteY3" fmla="*/ 1315 h 37772"/>
              <a:gd name="connsiteX4" fmla="*/ 4923 w 15615"/>
              <a:gd name="connsiteY4" fmla="*/ 604 h 37772"/>
              <a:gd name="connsiteX5" fmla="*/ 8807 w 15615"/>
              <a:gd name="connsiteY5" fmla="*/ 1234 h 37772"/>
              <a:gd name="connsiteX6" fmla="*/ 15564 w 15615"/>
              <a:gd name="connsiteY6" fmla="*/ 2551 h 37772"/>
              <a:gd name="connsiteX7" fmla="*/ 13576 w 15615"/>
              <a:gd name="connsiteY7" fmla="*/ 6595 h 37772"/>
              <a:gd name="connsiteX8" fmla="*/ 12951 w 15615"/>
              <a:gd name="connsiteY8" fmla="*/ 10751 h 37772"/>
              <a:gd name="connsiteX9" fmla="*/ 11974 w 15615"/>
              <a:gd name="connsiteY9" fmla="*/ 16792 h 37772"/>
              <a:gd name="connsiteX10" fmla="*/ 14849 w 15615"/>
              <a:gd name="connsiteY10" fmla="*/ 22051 h 37772"/>
              <a:gd name="connsiteX11" fmla="*/ 14648 w 15615"/>
              <a:gd name="connsiteY11" fmla="*/ 34917 h 37772"/>
              <a:gd name="connsiteX12" fmla="*/ 8756 w 15615"/>
              <a:gd name="connsiteY12" fmla="*/ 33577 h 37772"/>
              <a:gd name="connsiteX13" fmla="*/ 4552 w 15615"/>
              <a:gd name="connsiteY13" fmla="*/ 23328 h 37772"/>
              <a:gd name="connsiteX14" fmla="*/ 3023 w 15615"/>
              <a:gd name="connsiteY14" fmla="*/ 22233 h 37772"/>
              <a:gd name="connsiteX15" fmla="*/ 1511 w 15615"/>
              <a:gd name="connsiteY15" fmla="*/ 20209 h 37772"/>
              <a:gd name="connsiteX16" fmla="*/ 1219 w 15615"/>
              <a:gd name="connsiteY16" fmla="*/ 11870 h 37772"/>
              <a:gd name="connsiteX0" fmla="*/ 1219 w 15615"/>
              <a:gd name="connsiteY0" fmla="*/ 11870 h 37772"/>
              <a:gd name="connsiteX1" fmla="*/ 509 w 15615"/>
              <a:gd name="connsiteY1" fmla="*/ 10610 h 37772"/>
              <a:gd name="connsiteX2" fmla="*/ 1623 w 15615"/>
              <a:gd name="connsiteY2" fmla="*/ 8492 h 37772"/>
              <a:gd name="connsiteX3" fmla="*/ 2740 w 15615"/>
              <a:gd name="connsiteY3" fmla="*/ 1315 h 37772"/>
              <a:gd name="connsiteX4" fmla="*/ 4923 w 15615"/>
              <a:gd name="connsiteY4" fmla="*/ 604 h 37772"/>
              <a:gd name="connsiteX5" fmla="*/ 8807 w 15615"/>
              <a:gd name="connsiteY5" fmla="*/ 1234 h 37772"/>
              <a:gd name="connsiteX6" fmla="*/ 15564 w 15615"/>
              <a:gd name="connsiteY6" fmla="*/ 2551 h 37772"/>
              <a:gd name="connsiteX7" fmla="*/ 13576 w 15615"/>
              <a:gd name="connsiteY7" fmla="*/ 6595 h 37772"/>
              <a:gd name="connsiteX8" fmla="*/ 12951 w 15615"/>
              <a:gd name="connsiteY8" fmla="*/ 10751 h 37772"/>
              <a:gd name="connsiteX9" fmla="*/ 11974 w 15615"/>
              <a:gd name="connsiteY9" fmla="*/ 16792 h 37772"/>
              <a:gd name="connsiteX10" fmla="*/ 14849 w 15615"/>
              <a:gd name="connsiteY10" fmla="*/ 22051 h 37772"/>
              <a:gd name="connsiteX11" fmla="*/ 14648 w 15615"/>
              <a:gd name="connsiteY11" fmla="*/ 34917 h 37772"/>
              <a:gd name="connsiteX12" fmla="*/ 8756 w 15615"/>
              <a:gd name="connsiteY12" fmla="*/ 33577 h 37772"/>
              <a:gd name="connsiteX13" fmla="*/ 4552 w 15615"/>
              <a:gd name="connsiteY13" fmla="*/ 23328 h 37772"/>
              <a:gd name="connsiteX14" fmla="*/ 3023 w 15615"/>
              <a:gd name="connsiteY14" fmla="*/ 22233 h 37772"/>
              <a:gd name="connsiteX15" fmla="*/ 1511 w 15615"/>
              <a:gd name="connsiteY15" fmla="*/ 20209 h 37772"/>
              <a:gd name="connsiteX16" fmla="*/ 1219 w 15615"/>
              <a:gd name="connsiteY16" fmla="*/ 11870 h 37772"/>
              <a:gd name="connsiteX0" fmla="*/ 1219 w 15615"/>
              <a:gd name="connsiteY0" fmla="*/ 11870 h 37772"/>
              <a:gd name="connsiteX1" fmla="*/ 621 w 15615"/>
              <a:gd name="connsiteY1" fmla="*/ 10469 h 37772"/>
              <a:gd name="connsiteX2" fmla="*/ 1623 w 15615"/>
              <a:gd name="connsiteY2" fmla="*/ 8492 h 37772"/>
              <a:gd name="connsiteX3" fmla="*/ 2740 w 15615"/>
              <a:gd name="connsiteY3" fmla="*/ 1315 h 37772"/>
              <a:gd name="connsiteX4" fmla="*/ 4923 w 15615"/>
              <a:gd name="connsiteY4" fmla="*/ 604 h 37772"/>
              <a:gd name="connsiteX5" fmla="*/ 8807 w 15615"/>
              <a:gd name="connsiteY5" fmla="*/ 1234 h 37772"/>
              <a:gd name="connsiteX6" fmla="*/ 15564 w 15615"/>
              <a:gd name="connsiteY6" fmla="*/ 2551 h 37772"/>
              <a:gd name="connsiteX7" fmla="*/ 13576 w 15615"/>
              <a:gd name="connsiteY7" fmla="*/ 6595 h 37772"/>
              <a:gd name="connsiteX8" fmla="*/ 12951 w 15615"/>
              <a:gd name="connsiteY8" fmla="*/ 10751 h 37772"/>
              <a:gd name="connsiteX9" fmla="*/ 11974 w 15615"/>
              <a:gd name="connsiteY9" fmla="*/ 16792 h 37772"/>
              <a:gd name="connsiteX10" fmla="*/ 14849 w 15615"/>
              <a:gd name="connsiteY10" fmla="*/ 22051 h 37772"/>
              <a:gd name="connsiteX11" fmla="*/ 14648 w 15615"/>
              <a:gd name="connsiteY11" fmla="*/ 34917 h 37772"/>
              <a:gd name="connsiteX12" fmla="*/ 8756 w 15615"/>
              <a:gd name="connsiteY12" fmla="*/ 33577 h 37772"/>
              <a:gd name="connsiteX13" fmla="*/ 4552 w 15615"/>
              <a:gd name="connsiteY13" fmla="*/ 23328 h 37772"/>
              <a:gd name="connsiteX14" fmla="*/ 3023 w 15615"/>
              <a:gd name="connsiteY14" fmla="*/ 22233 h 37772"/>
              <a:gd name="connsiteX15" fmla="*/ 1511 w 15615"/>
              <a:gd name="connsiteY15" fmla="*/ 20209 h 37772"/>
              <a:gd name="connsiteX16" fmla="*/ 1219 w 15615"/>
              <a:gd name="connsiteY16" fmla="*/ 11870 h 37772"/>
              <a:gd name="connsiteX0" fmla="*/ 1219 w 15615"/>
              <a:gd name="connsiteY0" fmla="*/ 11870 h 37772"/>
              <a:gd name="connsiteX1" fmla="*/ 481 w 15615"/>
              <a:gd name="connsiteY1" fmla="*/ 10610 h 37772"/>
              <a:gd name="connsiteX2" fmla="*/ 1623 w 15615"/>
              <a:gd name="connsiteY2" fmla="*/ 8492 h 37772"/>
              <a:gd name="connsiteX3" fmla="*/ 2740 w 15615"/>
              <a:gd name="connsiteY3" fmla="*/ 1315 h 37772"/>
              <a:gd name="connsiteX4" fmla="*/ 4923 w 15615"/>
              <a:gd name="connsiteY4" fmla="*/ 604 h 37772"/>
              <a:gd name="connsiteX5" fmla="*/ 8807 w 15615"/>
              <a:gd name="connsiteY5" fmla="*/ 1234 h 37772"/>
              <a:gd name="connsiteX6" fmla="*/ 15564 w 15615"/>
              <a:gd name="connsiteY6" fmla="*/ 2551 h 37772"/>
              <a:gd name="connsiteX7" fmla="*/ 13576 w 15615"/>
              <a:gd name="connsiteY7" fmla="*/ 6595 h 37772"/>
              <a:gd name="connsiteX8" fmla="*/ 12951 w 15615"/>
              <a:gd name="connsiteY8" fmla="*/ 10751 h 37772"/>
              <a:gd name="connsiteX9" fmla="*/ 11974 w 15615"/>
              <a:gd name="connsiteY9" fmla="*/ 16792 h 37772"/>
              <a:gd name="connsiteX10" fmla="*/ 14849 w 15615"/>
              <a:gd name="connsiteY10" fmla="*/ 22051 h 37772"/>
              <a:gd name="connsiteX11" fmla="*/ 14648 w 15615"/>
              <a:gd name="connsiteY11" fmla="*/ 34917 h 37772"/>
              <a:gd name="connsiteX12" fmla="*/ 8756 w 15615"/>
              <a:gd name="connsiteY12" fmla="*/ 33577 h 37772"/>
              <a:gd name="connsiteX13" fmla="*/ 4552 w 15615"/>
              <a:gd name="connsiteY13" fmla="*/ 23328 h 37772"/>
              <a:gd name="connsiteX14" fmla="*/ 3023 w 15615"/>
              <a:gd name="connsiteY14" fmla="*/ 22233 h 37772"/>
              <a:gd name="connsiteX15" fmla="*/ 1511 w 15615"/>
              <a:gd name="connsiteY15" fmla="*/ 20209 h 37772"/>
              <a:gd name="connsiteX16" fmla="*/ 1219 w 15615"/>
              <a:gd name="connsiteY16" fmla="*/ 11870 h 37772"/>
              <a:gd name="connsiteX0" fmla="*/ 1191 w 15615"/>
              <a:gd name="connsiteY0" fmla="*/ 11623 h 37772"/>
              <a:gd name="connsiteX1" fmla="*/ 481 w 15615"/>
              <a:gd name="connsiteY1" fmla="*/ 10610 h 37772"/>
              <a:gd name="connsiteX2" fmla="*/ 1623 w 15615"/>
              <a:gd name="connsiteY2" fmla="*/ 8492 h 37772"/>
              <a:gd name="connsiteX3" fmla="*/ 2740 w 15615"/>
              <a:gd name="connsiteY3" fmla="*/ 1315 h 37772"/>
              <a:gd name="connsiteX4" fmla="*/ 4923 w 15615"/>
              <a:gd name="connsiteY4" fmla="*/ 604 h 37772"/>
              <a:gd name="connsiteX5" fmla="*/ 8807 w 15615"/>
              <a:gd name="connsiteY5" fmla="*/ 1234 h 37772"/>
              <a:gd name="connsiteX6" fmla="*/ 15564 w 15615"/>
              <a:gd name="connsiteY6" fmla="*/ 2551 h 37772"/>
              <a:gd name="connsiteX7" fmla="*/ 13576 w 15615"/>
              <a:gd name="connsiteY7" fmla="*/ 6595 h 37772"/>
              <a:gd name="connsiteX8" fmla="*/ 12951 w 15615"/>
              <a:gd name="connsiteY8" fmla="*/ 10751 h 37772"/>
              <a:gd name="connsiteX9" fmla="*/ 11974 w 15615"/>
              <a:gd name="connsiteY9" fmla="*/ 16792 h 37772"/>
              <a:gd name="connsiteX10" fmla="*/ 14849 w 15615"/>
              <a:gd name="connsiteY10" fmla="*/ 22051 h 37772"/>
              <a:gd name="connsiteX11" fmla="*/ 14648 w 15615"/>
              <a:gd name="connsiteY11" fmla="*/ 34917 h 37772"/>
              <a:gd name="connsiteX12" fmla="*/ 8756 w 15615"/>
              <a:gd name="connsiteY12" fmla="*/ 33577 h 37772"/>
              <a:gd name="connsiteX13" fmla="*/ 4552 w 15615"/>
              <a:gd name="connsiteY13" fmla="*/ 23328 h 37772"/>
              <a:gd name="connsiteX14" fmla="*/ 3023 w 15615"/>
              <a:gd name="connsiteY14" fmla="*/ 22233 h 37772"/>
              <a:gd name="connsiteX15" fmla="*/ 1511 w 15615"/>
              <a:gd name="connsiteY15" fmla="*/ 20209 h 37772"/>
              <a:gd name="connsiteX16" fmla="*/ 1191 w 15615"/>
              <a:gd name="connsiteY16" fmla="*/ 11623 h 37772"/>
              <a:gd name="connsiteX0" fmla="*/ 1191 w 15615"/>
              <a:gd name="connsiteY0" fmla="*/ 11623 h 37772"/>
              <a:gd name="connsiteX1" fmla="*/ 481 w 15615"/>
              <a:gd name="connsiteY1" fmla="*/ 10610 h 37772"/>
              <a:gd name="connsiteX2" fmla="*/ 1623 w 15615"/>
              <a:gd name="connsiteY2" fmla="*/ 8492 h 37772"/>
              <a:gd name="connsiteX3" fmla="*/ 2740 w 15615"/>
              <a:gd name="connsiteY3" fmla="*/ 1315 h 37772"/>
              <a:gd name="connsiteX4" fmla="*/ 4923 w 15615"/>
              <a:gd name="connsiteY4" fmla="*/ 604 h 37772"/>
              <a:gd name="connsiteX5" fmla="*/ 8807 w 15615"/>
              <a:gd name="connsiteY5" fmla="*/ 1234 h 37772"/>
              <a:gd name="connsiteX6" fmla="*/ 15564 w 15615"/>
              <a:gd name="connsiteY6" fmla="*/ 2551 h 37772"/>
              <a:gd name="connsiteX7" fmla="*/ 13576 w 15615"/>
              <a:gd name="connsiteY7" fmla="*/ 6595 h 37772"/>
              <a:gd name="connsiteX8" fmla="*/ 12951 w 15615"/>
              <a:gd name="connsiteY8" fmla="*/ 10751 h 37772"/>
              <a:gd name="connsiteX9" fmla="*/ 11974 w 15615"/>
              <a:gd name="connsiteY9" fmla="*/ 16792 h 37772"/>
              <a:gd name="connsiteX10" fmla="*/ 14849 w 15615"/>
              <a:gd name="connsiteY10" fmla="*/ 22051 h 37772"/>
              <a:gd name="connsiteX11" fmla="*/ 14648 w 15615"/>
              <a:gd name="connsiteY11" fmla="*/ 34917 h 37772"/>
              <a:gd name="connsiteX12" fmla="*/ 8756 w 15615"/>
              <a:gd name="connsiteY12" fmla="*/ 33577 h 37772"/>
              <a:gd name="connsiteX13" fmla="*/ 4552 w 15615"/>
              <a:gd name="connsiteY13" fmla="*/ 23328 h 37772"/>
              <a:gd name="connsiteX14" fmla="*/ 3023 w 15615"/>
              <a:gd name="connsiteY14" fmla="*/ 22233 h 37772"/>
              <a:gd name="connsiteX15" fmla="*/ 1511 w 15615"/>
              <a:gd name="connsiteY15" fmla="*/ 20209 h 37772"/>
              <a:gd name="connsiteX16" fmla="*/ 1191 w 15615"/>
              <a:gd name="connsiteY16" fmla="*/ 11623 h 37772"/>
              <a:gd name="connsiteX0" fmla="*/ 1388 w 15615"/>
              <a:gd name="connsiteY0" fmla="*/ 11482 h 37772"/>
              <a:gd name="connsiteX1" fmla="*/ 481 w 15615"/>
              <a:gd name="connsiteY1" fmla="*/ 10610 h 37772"/>
              <a:gd name="connsiteX2" fmla="*/ 1623 w 15615"/>
              <a:gd name="connsiteY2" fmla="*/ 8492 h 37772"/>
              <a:gd name="connsiteX3" fmla="*/ 2740 w 15615"/>
              <a:gd name="connsiteY3" fmla="*/ 1315 h 37772"/>
              <a:gd name="connsiteX4" fmla="*/ 4923 w 15615"/>
              <a:gd name="connsiteY4" fmla="*/ 604 h 37772"/>
              <a:gd name="connsiteX5" fmla="*/ 8807 w 15615"/>
              <a:gd name="connsiteY5" fmla="*/ 1234 h 37772"/>
              <a:gd name="connsiteX6" fmla="*/ 15564 w 15615"/>
              <a:gd name="connsiteY6" fmla="*/ 2551 h 37772"/>
              <a:gd name="connsiteX7" fmla="*/ 13576 w 15615"/>
              <a:gd name="connsiteY7" fmla="*/ 6595 h 37772"/>
              <a:gd name="connsiteX8" fmla="*/ 12951 w 15615"/>
              <a:gd name="connsiteY8" fmla="*/ 10751 h 37772"/>
              <a:gd name="connsiteX9" fmla="*/ 11974 w 15615"/>
              <a:gd name="connsiteY9" fmla="*/ 16792 h 37772"/>
              <a:gd name="connsiteX10" fmla="*/ 14849 w 15615"/>
              <a:gd name="connsiteY10" fmla="*/ 22051 h 37772"/>
              <a:gd name="connsiteX11" fmla="*/ 14648 w 15615"/>
              <a:gd name="connsiteY11" fmla="*/ 34917 h 37772"/>
              <a:gd name="connsiteX12" fmla="*/ 8756 w 15615"/>
              <a:gd name="connsiteY12" fmla="*/ 33577 h 37772"/>
              <a:gd name="connsiteX13" fmla="*/ 4552 w 15615"/>
              <a:gd name="connsiteY13" fmla="*/ 23328 h 37772"/>
              <a:gd name="connsiteX14" fmla="*/ 3023 w 15615"/>
              <a:gd name="connsiteY14" fmla="*/ 22233 h 37772"/>
              <a:gd name="connsiteX15" fmla="*/ 1511 w 15615"/>
              <a:gd name="connsiteY15" fmla="*/ 20209 h 37772"/>
              <a:gd name="connsiteX16" fmla="*/ 1388 w 15615"/>
              <a:gd name="connsiteY16" fmla="*/ 11482 h 37772"/>
              <a:gd name="connsiteX0" fmla="*/ 1388 w 15615"/>
              <a:gd name="connsiteY0" fmla="*/ 11482 h 37772"/>
              <a:gd name="connsiteX1" fmla="*/ 940 w 15615"/>
              <a:gd name="connsiteY1" fmla="*/ 10986 h 37772"/>
              <a:gd name="connsiteX2" fmla="*/ 481 w 15615"/>
              <a:gd name="connsiteY2" fmla="*/ 10610 h 37772"/>
              <a:gd name="connsiteX3" fmla="*/ 1623 w 15615"/>
              <a:gd name="connsiteY3" fmla="*/ 8492 h 37772"/>
              <a:gd name="connsiteX4" fmla="*/ 2740 w 15615"/>
              <a:gd name="connsiteY4" fmla="*/ 1315 h 37772"/>
              <a:gd name="connsiteX5" fmla="*/ 4923 w 15615"/>
              <a:gd name="connsiteY5" fmla="*/ 604 h 37772"/>
              <a:gd name="connsiteX6" fmla="*/ 8807 w 15615"/>
              <a:gd name="connsiteY6" fmla="*/ 1234 h 37772"/>
              <a:gd name="connsiteX7" fmla="*/ 15564 w 15615"/>
              <a:gd name="connsiteY7" fmla="*/ 2551 h 37772"/>
              <a:gd name="connsiteX8" fmla="*/ 13576 w 15615"/>
              <a:gd name="connsiteY8" fmla="*/ 6595 h 37772"/>
              <a:gd name="connsiteX9" fmla="*/ 12951 w 15615"/>
              <a:gd name="connsiteY9" fmla="*/ 10751 h 37772"/>
              <a:gd name="connsiteX10" fmla="*/ 11974 w 15615"/>
              <a:gd name="connsiteY10" fmla="*/ 16792 h 37772"/>
              <a:gd name="connsiteX11" fmla="*/ 14849 w 15615"/>
              <a:gd name="connsiteY11" fmla="*/ 22051 h 37772"/>
              <a:gd name="connsiteX12" fmla="*/ 14648 w 15615"/>
              <a:gd name="connsiteY12" fmla="*/ 34917 h 37772"/>
              <a:gd name="connsiteX13" fmla="*/ 8756 w 15615"/>
              <a:gd name="connsiteY13" fmla="*/ 33577 h 37772"/>
              <a:gd name="connsiteX14" fmla="*/ 4552 w 15615"/>
              <a:gd name="connsiteY14" fmla="*/ 23328 h 37772"/>
              <a:gd name="connsiteX15" fmla="*/ 3023 w 15615"/>
              <a:gd name="connsiteY15" fmla="*/ 22233 h 37772"/>
              <a:gd name="connsiteX16" fmla="*/ 1511 w 15615"/>
              <a:gd name="connsiteY16" fmla="*/ 20209 h 37772"/>
              <a:gd name="connsiteX17" fmla="*/ 1388 w 15615"/>
              <a:gd name="connsiteY17" fmla="*/ 11482 h 37772"/>
              <a:gd name="connsiteX0" fmla="*/ 1388 w 15615"/>
              <a:gd name="connsiteY0" fmla="*/ 11482 h 37772"/>
              <a:gd name="connsiteX1" fmla="*/ 940 w 15615"/>
              <a:gd name="connsiteY1" fmla="*/ 10986 h 37772"/>
              <a:gd name="connsiteX2" fmla="*/ 481 w 15615"/>
              <a:gd name="connsiteY2" fmla="*/ 10610 h 37772"/>
              <a:gd name="connsiteX3" fmla="*/ 1623 w 15615"/>
              <a:gd name="connsiteY3" fmla="*/ 8492 h 37772"/>
              <a:gd name="connsiteX4" fmla="*/ 2740 w 15615"/>
              <a:gd name="connsiteY4" fmla="*/ 1315 h 37772"/>
              <a:gd name="connsiteX5" fmla="*/ 4923 w 15615"/>
              <a:gd name="connsiteY5" fmla="*/ 604 h 37772"/>
              <a:gd name="connsiteX6" fmla="*/ 8807 w 15615"/>
              <a:gd name="connsiteY6" fmla="*/ 1234 h 37772"/>
              <a:gd name="connsiteX7" fmla="*/ 15564 w 15615"/>
              <a:gd name="connsiteY7" fmla="*/ 2551 h 37772"/>
              <a:gd name="connsiteX8" fmla="*/ 13576 w 15615"/>
              <a:gd name="connsiteY8" fmla="*/ 6595 h 37772"/>
              <a:gd name="connsiteX9" fmla="*/ 12951 w 15615"/>
              <a:gd name="connsiteY9" fmla="*/ 10751 h 37772"/>
              <a:gd name="connsiteX10" fmla="*/ 11974 w 15615"/>
              <a:gd name="connsiteY10" fmla="*/ 16792 h 37772"/>
              <a:gd name="connsiteX11" fmla="*/ 14849 w 15615"/>
              <a:gd name="connsiteY11" fmla="*/ 22051 h 37772"/>
              <a:gd name="connsiteX12" fmla="*/ 14648 w 15615"/>
              <a:gd name="connsiteY12" fmla="*/ 34917 h 37772"/>
              <a:gd name="connsiteX13" fmla="*/ 8756 w 15615"/>
              <a:gd name="connsiteY13" fmla="*/ 33577 h 37772"/>
              <a:gd name="connsiteX14" fmla="*/ 4552 w 15615"/>
              <a:gd name="connsiteY14" fmla="*/ 23328 h 37772"/>
              <a:gd name="connsiteX15" fmla="*/ 3023 w 15615"/>
              <a:gd name="connsiteY15" fmla="*/ 22233 h 37772"/>
              <a:gd name="connsiteX16" fmla="*/ 1511 w 15615"/>
              <a:gd name="connsiteY16" fmla="*/ 20209 h 37772"/>
              <a:gd name="connsiteX17" fmla="*/ 1388 w 15615"/>
              <a:gd name="connsiteY17" fmla="*/ 11482 h 37772"/>
              <a:gd name="connsiteX0" fmla="*/ 1388 w 15615"/>
              <a:gd name="connsiteY0" fmla="*/ 11482 h 37772"/>
              <a:gd name="connsiteX1" fmla="*/ 940 w 15615"/>
              <a:gd name="connsiteY1" fmla="*/ 10986 h 37772"/>
              <a:gd name="connsiteX2" fmla="*/ 481 w 15615"/>
              <a:gd name="connsiteY2" fmla="*/ 10610 h 37772"/>
              <a:gd name="connsiteX3" fmla="*/ 1623 w 15615"/>
              <a:gd name="connsiteY3" fmla="*/ 8492 h 37772"/>
              <a:gd name="connsiteX4" fmla="*/ 2740 w 15615"/>
              <a:gd name="connsiteY4" fmla="*/ 1315 h 37772"/>
              <a:gd name="connsiteX5" fmla="*/ 4923 w 15615"/>
              <a:gd name="connsiteY5" fmla="*/ 604 h 37772"/>
              <a:gd name="connsiteX6" fmla="*/ 8807 w 15615"/>
              <a:gd name="connsiteY6" fmla="*/ 1234 h 37772"/>
              <a:gd name="connsiteX7" fmla="*/ 15564 w 15615"/>
              <a:gd name="connsiteY7" fmla="*/ 2551 h 37772"/>
              <a:gd name="connsiteX8" fmla="*/ 13576 w 15615"/>
              <a:gd name="connsiteY8" fmla="*/ 6595 h 37772"/>
              <a:gd name="connsiteX9" fmla="*/ 12951 w 15615"/>
              <a:gd name="connsiteY9" fmla="*/ 10751 h 37772"/>
              <a:gd name="connsiteX10" fmla="*/ 11974 w 15615"/>
              <a:gd name="connsiteY10" fmla="*/ 16792 h 37772"/>
              <a:gd name="connsiteX11" fmla="*/ 14849 w 15615"/>
              <a:gd name="connsiteY11" fmla="*/ 22051 h 37772"/>
              <a:gd name="connsiteX12" fmla="*/ 14648 w 15615"/>
              <a:gd name="connsiteY12" fmla="*/ 34917 h 37772"/>
              <a:gd name="connsiteX13" fmla="*/ 8756 w 15615"/>
              <a:gd name="connsiteY13" fmla="*/ 33577 h 37772"/>
              <a:gd name="connsiteX14" fmla="*/ 4552 w 15615"/>
              <a:gd name="connsiteY14" fmla="*/ 23328 h 37772"/>
              <a:gd name="connsiteX15" fmla="*/ 3023 w 15615"/>
              <a:gd name="connsiteY15" fmla="*/ 22233 h 37772"/>
              <a:gd name="connsiteX16" fmla="*/ 1511 w 15615"/>
              <a:gd name="connsiteY16" fmla="*/ 20209 h 37772"/>
              <a:gd name="connsiteX17" fmla="*/ 1388 w 15615"/>
              <a:gd name="connsiteY17" fmla="*/ 11482 h 37772"/>
              <a:gd name="connsiteX0" fmla="*/ 1388 w 15615"/>
              <a:gd name="connsiteY0" fmla="*/ 11482 h 37772"/>
              <a:gd name="connsiteX1" fmla="*/ 940 w 15615"/>
              <a:gd name="connsiteY1" fmla="*/ 10986 h 37772"/>
              <a:gd name="connsiteX2" fmla="*/ 481 w 15615"/>
              <a:gd name="connsiteY2" fmla="*/ 10610 h 37772"/>
              <a:gd name="connsiteX3" fmla="*/ 1623 w 15615"/>
              <a:gd name="connsiteY3" fmla="*/ 8492 h 37772"/>
              <a:gd name="connsiteX4" fmla="*/ 2740 w 15615"/>
              <a:gd name="connsiteY4" fmla="*/ 1315 h 37772"/>
              <a:gd name="connsiteX5" fmla="*/ 4923 w 15615"/>
              <a:gd name="connsiteY5" fmla="*/ 604 h 37772"/>
              <a:gd name="connsiteX6" fmla="*/ 8807 w 15615"/>
              <a:gd name="connsiteY6" fmla="*/ 1234 h 37772"/>
              <a:gd name="connsiteX7" fmla="*/ 15564 w 15615"/>
              <a:gd name="connsiteY7" fmla="*/ 2551 h 37772"/>
              <a:gd name="connsiteX8" fmla="*/ 13576 w 15615"/>
              <a:gd name="connsiteY8" fmla="*/ 6595 h 37772"/>
              <a:gd name="connsiteX9" fmla="*/ 12951 w 15615"/>
              <a:gd name="connsiteY9" fmla="*/ 10751 h 37772"/>
              <a:gd name="connsiteX10" fmla="*/ 11974 w 15615"/>
              <a:gd name="connsiteY10" fmla="*/ 16792 h 37772"/>
              <a:gd name="connsiteX11" fmla="*/ 14849 w 15615"/>
              <a:gd name="connsiteY11" fmla="*/ 22051 h 37772"/>
              <a:gd name="connsiteX12" fmla="*/ 14648 w 15615"/>
              <a:gd name="connsiteY12" fmla="*/ 34917 h 37772"/>
              <a:gd name="connsiteX13" fmla="*/ 8756 w 15615"/>
              <a:gd name="connsiteY13" fmla="*/ 33577 h 37772"/>
              <a:gd name="connsiteX14" fmla="*/ 4552 w 15615"/>
              <a:gd name="connsiteY14" fmla="*/ 23328 h 37772"/>
              <a:gd name="connsiteX15" fmla="*/ 3023 w 15615"/>
              <a:gd name="connsiteY15" fmla="*/ 22233 h 37772"/>
              <a:gd name="connsiteX16" fmla="*/ 1511 w 15615"/>
              <a:gd name="connsiteY16" fmla="*/ 20209 h 37772"/>
              <a:gd name="connsiteX17" fmla="*/ 1388 w 15615"/>
              <a:gd name="connsiteY17" fmla="*/ 11482 h 37772"/>
              <a:gd name="connsiteX0" fmla="*/ 1135 w 15615"/>
              <a:gd name="connsiteY0" fmla="*/ 11482 h 37772"/>
              <a:gd name="connsiteX1" fmla="*/ 940 w 15615"/>
              <a:gd name="connsiteY1" fmla="*/ 10986 h 37772"/>
              <a:gd name="connsiteX2" fmla="*/ 481 w 15615"/>
              <a:gd name="connsiteY2" fmla="*/ 10610 h 37772"/>
              <a:gd name="connsiteX3" fmla="*/ 1623 w 15615"/>
              <a:gd name="connsiteY3" fmla="*/ 8492 h 37772"/>
              <a:gd name="connsiteX4" fmla="*/ 2740 w 15615"/>
              <a:gd name="connsiteY4" fmla="*/ 1315 h 37772"/>
              <a:gd name="connsiteX5" fmla="*/ 4923 w 15615"/>
              <a:gd name="connsiteY5" fmla="*/ 604 h 37772"/>
              <a:gd name="connsiteX6" fmla="*/ 8807 w 15615"/>
              <a:gd name="connsiteY6" fmla="*/ 1234 h 37772"/>
              <a:gd name="connsiteX7" fmla="*/ 15564 w 15615"/>
              <a:gd name="connsiteY7" fmla="*/ 2551 h 37772"/>
              <a:gd name="connsiteX8" fmla="*/ 13576 w 15615"/>
              <a:gd name="connsiteY8" fmla="*/ 6595 h 37772"/>
              <a:gd name="connsiteX9" fmla="*/ 12951 w 15615"/>
              <a:gd name="connsiteY9" fmla="*/ 10751 h 37772"/>
              <a:gd name="connsiteX10" fmla="*/ 11974 w 15615"/>
              <a:gd name="connsiteY10" fmla="*/ 16792 h 37772"/>
              <a:gd name="connsiteX11" fmla="*/ 14849 w 15615"/>
              <a:gd name="connsiteY11" fmla="*/ 22051 h 37772"/>
              <a:gd name="connsiteX12" fmla="*/ 14648 w 15615"/>
              <a:gd name="connsiteY12" fmla="*/ 34917 h 37772"/>
              <a:gd name="connsiteX13" fmla="*/ 8756 w 15615"/>
              <a:gd name="connsiteY13" fmla="*/ 33577 h 37772"/>
              <a:gd name="connsiteX14" fmla="*/ 4552 w 15615"/>
              <a:gd name="connsiteY14" fmla="*/ 23328 h 37772"/>
              <a:gd name="connsiteX15" fmla="*/ 3023 w 15615"/>
              <a:gd name="connsiteY15" fmla="*/ 22233 h 37772"/>
              <a:gd name="connsiteX16" fmla="*/ 1511 w 15615"/>
              <a:gd name="connsiteY16" fmla="*/ 20209 h 37772"/>
              <a:gd name="connsiteX17" fmla="*/ 1135 w 15615"/>
              <a:gd name="connsiteY17" fmla="*/ 11482 h 37772"/>
              <a:gd name="connsiteX0" fmla="*/ 1135 w 15615"/>
              <a:gd name="connsiteY0" fmla="*/ 11482 h 37772"/>
              <a:gd name="connsiteX1" fmla="*/ 940 w 15615"/>
              <a:gd name="connsiteY1" fmla="*/ 10986 h 37772"/>
              <a:gd name="connsiteX2" fmla="*/ 481 w 15615"/>
              <a:gd name="connsiteY2" fmla="*/ 10610 h 37772"/>
              <a:gd name="connsiteX3" fmla="*/ 1623 w 15615"/>
              <a:gd name="connsiteY3" fmla="*/ 8492 h 37772"/>
              <a:gd name="connsiteX4" fmla="*/ 2740 w 15615"/>
              <a:gd name="connsiteY4" fmla="*/ 1315 h 37772"/>
              <a:gd name="connsiteX5" fmla="*/ 4923 w 15615"/>
              <a:gd name="connsiteY5" fmla="*/ 604 h 37772"/>
              <a:gd name="connsiteX6" fmla="*/ 8807 w 15615"/>
              <a:gd name="connsiteY6" fmla="*/ 1234 h 37772"/>
              <a:gd name="connsiteX7" fmla="*/ 15564 w 15615"/>
              <a:gd name="connsiteY7" fmla="*/ 2551 h 37772"/>
              <a:gd name="connsiteX8" fmla="*/ 13576 w 15615"/>
              <a:gd name="connsiteY8" fmla="*/ 6595 h 37772"/>
              <a:gd name="connsiteX9" fmla="*/ 12951 w 15615"/>
              <a:gd name="connsiteY9" fmla="*/ 10751 h 37772"/>
              <a:gd name="connsiteX10" fmla="*/ 11974 w 15615"/>
              <a:gd name="connsiteY10" fmla="*/ 16792 h 37772"/>
              <a:gd name="connsiteX11" fmla="*/ 14849 w 15615"/>
              <a:gd name="connsiteY11" fmla="*/ 22051 h 37772"/>
              <a:gd name="connsiteX12" fmla="*/ 14648 w 15615"/>
              <a:gd name="connsiteY12" fmla="*/ 34917 h 37772"/>
              <a:gd name="connsiteX13" fmla="*/ 8756 w 15615"/>
              <a:gd name="connsiteY13" fmla="*/ 33577 h 37772"/>
              <a:gd name="connsiteX14" fmla="*/ 4552 w 15615"/>
              <a:gd name="connsiteY14" fmla="*/ 23328 h 37772"/>
              <a:gd name="connsiteX15" fmla="*/ 3023 w 15615"/>
              <a:gd name="connsiteY15" fmla="*/ 22233 h 37772"/>
              <a:gd name="connsiteX16" fmla="*/ 1511 w 15615"/>
              <a:gd name="connsiteY16" fmla="*/ 20209 h 37772"/>
              <a:gd name="connsiteX17" fmla="*/ 1135 w 15615"/>
              <a:gd name="connsiteY17" fmla="*/ 11482 h 37772"/>
              <a:gd name="connsiteX0" fmla="*/ 768 w 15248"/>
              <a:gd name="connsiteY0" fmla="*/ 11482 h 37772"/>
              <a:gd name="connsiteX1" fmla="*/ 573 w 15248"/>
              <a:gd name="connsiteY1" fmla="*/ 10986 h 37772"/>
              <a:gd name="connsiteX2" fmla="*/ 114 w 15248"/>
              <a:gd name="connsiteY2" fmla="*/ 10610 h 37772"/>
              <a:gd name="connsiteX3" fmla="*/ 1256 w 15248"/>
              <a:gd name="connsiteY3" fmla="*/ 8492 h 37772"/>
              <a:gd name="connsiteX4" fmla="*/ 2373 w 15248"/>
              <a:gd name="connsiteY4" fmla="*/ 1315 h 37772"/>
              <a:gd name="connsiteX5" fmla="*/ 4556 w 15248"/>
              <a:gd name="connsiteY5" fmla="*/ 604 h 37772"/>
              <a:gd name="connsiteX6" fmla="*/ 8440 w 15248"/>
              <a:gd name="connsiteY6" fmla="*/ 1234 h 37772"/>
              <a:gd name="connsiteX7" fmla="*/ 15197 w 15248"/>
              <a:gd name="connsiteY7" fmla="*/ 2551 h 37772"/>
              <a:gd name="connsiteX8" fmla="*/ 13209 w 15248"/>
              <a:gd name="connsiteY8" fmla="*/ 6595 h 37772"/>
              <a:gd name="connsiteX9" fmla="*/ 12584 w 15248"/>
              <a:gd name="connsiteY9" fmla="*/ 10751 h 37772"/>
              <a:gd name="connsiteX10" fmla="*/ 11607 w 15248"/>
              <a:gd name="connsiteY10" fmla="*/ 16792 h 37772"/>
              <a:gd name="connsiteX11" fmla="*/ 14482 w 15248"/>
              <a:gd name="connsiteY11" fmla="*/ 22051 h 37772"/>
              <a:gd name="connsiteX12" fmla="*/ 14281 w 15248"/>
              <a:gd name="connsiteY12" fmla="*/ 34917 h 37772"/>
              <a:gd name="connsiteX13" fmla="*/ 8389 w 15248"/>
              <a:gd name="connsiteY13" fmla="*/ 33577 h 37772"/>
              <a:gd name="connsiteX14" fmla="*/ 4185 w 15248"/>
              <a:gd name="connsiteY14" fmla="*/ 23328 h 37772"/>
              <a:gd name="connsiteX15" fmla="*/ 2656 w 15248"/>
              <a:gd name="connsiteY15" fmla="*/ 22233 h 37772"/>
              <a:gd name="connsiteX16" fmla="*/ 1144 w 15248"/>
              <a:gd name="connsiteY16" fmla="*/ 20209 h 37772"/>
              <a:gd name="connsiteX17" fmla="*/ 320 w 15248"/>
              <a:gd name="connsiteY17" fmla="*/ 16206 h 37772"/>
              <a:gd name="connsiteX18" fmla="*/ 768 w 15248"/>
              <a:gd name="connsiteY18" fmla="*/ 11482 h 37772"/>
              <a:gd name="connsiteX0" fmla="*/ 961 w 15441"/>
              <a:gd name="connsiteY0" fmla="*/ 11482 h 37772"/>
              <a:gd name="connsiteX1" fmla="*/ 766 w 15441"/>
              <a:gd name="connsiteY1" fmla="*/ 10986 h 37772"/>
              <a:gd name="connsiteX2" fmla="*/ 307 w 15441"/>
              <a:gd name="connsiteY2" fmla="*/ 10610 h 37772"/>
              <a:gd name="connsiteX3" fmla="*/ 1449 w 15441"/>
              <a:gd name="connsiteY3" fmla="*/ 8492 h 37772"/>
              <a:gd name="connsiteX4" fmla="*/ 2566 w 15441"/>
              <a:gd name="connsiteY4" fmla="*/ 1315 h 37772"/>
              <a:gd name="connsiteX5" fmla="*/ 4749 w 15441"/>
              <a:gd name="connsiteY5" fmla="*/ 604 h 37772"/>
              <a:gd name="connsiteX6" fmla="*/ 8633 w 15441"/>
              <a:gd name="connsiteY6" fmla="*/ 1234 h 37772"/>
              <a:gd name="connsiteX7" fmla="*/ 15390 w 15441"/>
              <a:gd name="connsiteY7" fmla="*/ 2551 h 37772"/>
              <a:gd name="connsiteX8" fmla="*/ 13402 w 15441"/>
              <a:gd name="connsiteY8" fmla="*/ 6595 h 37772"/>
              <a:gd name="connsiteX9" fmla="*/ 12777 w 15441"/>
              <a:gd name="connsiteY9" fmla="*/ 10751 h 37772"/>
              <a:gd name="connsiteX10" fmla="*/ 11800 w 15441"/>
              <a:gd name="connsiteY10" fmla="*/ 16792 h 37772"/>
              <a:gd name="connsiteX11" fmla="*/ 14675 w 15441"/>
              <a:gd name="connsiteY11" fmla="*/ 22051 h 37772"/>
              <a:gd name="connsiteX12" fmla="*/ 14474 w 15441"/>
              <a:gd name="connsiteY12" fmla="*/ 34917 h 37772"/>
              <a:gd name="connsiteX13" fmla="*/ 8582 w 15441"/>
              <a:gd name="connsiteY13" fmla="*/ 33577 h 37772"/>
              <a:gd name="connsiteX14" fmla="*/ 4378 w 15441"/>
              <a:gd name="connsiteY14" fmla="*/ 23328 h 37772"/>
              <a:gd name="connsiteX15" fmla="*/ 2849 w 15441"/>
              <a:gd name="connsiteY15" fmla="*/ 22233 h 37772"/>
              <a:gd name="connsiteX16" fmla="*/ 1337 w 15441"/>
              <a:gd name="connsiteY16" fmla="*/ 20209 h 37772"/>
              <a:gd name="connsiteX17" fmla="*/ 63 w 15441"/>
              <a:gd name="connsiteY17" fmla="*/ 16030 h 37772"/>
              <a:gd name="connsiteX18" fmla="*/ 961 w 15441"/>
              <a:gd name="connsiteY18" fmla="*/ 11482 h 37772"/>
              <a:gd name="connsiteX0" fmla="*/ 898 w 15378"/>
              <a:gd name="connsiteY0" fmla="*/ 11482 h 37772"/>
              <a:gd name="connsiteX1" fmla="*/ 703 w 15378"/>
              <a:gd name="connsiteY1" fmla="*/ 10986 h 37772"/>
              <a:gd name="connsiteX2" fmla="*/ 244 w 15378"/>
              <a:gd name="connsiteY2" fmla="*/ 10610 h 37772"/>
              <a:gd name="connsiteX3" fmla="*/ 1386 w 15378"/>
              <a:gd name="connsiteY3" fmla="*/ 8492 h 37772"/>
              <a:gd name="connsiteX4" fmla="*/ 2503 w 15378"/>
              <a:gd name="connsiteY4" fmla="*/ 1315 h 37772"/>
              <a:gd name="connsiteX5" fmla="*/ 4686 w 15378"/>
              <a:gd name="connsiteY5" fmla="*/ 604 h 37772"/>
              <a:gd name="connsiteX6" fmla="*/ 8570 w 15378"/>
              <a:gd name="connsiteY6" fmla="*/ 1234 h 37772"/>
              <a:gd name="connsiteX7" fmla="*/ 15327 w 15378"/>
              <a:gd name="connsiteY7" fmla="*/ 2551 h 37772"/>
              <a:gd name="connsiteX8" fmla="*/ 13339 w 15378"/>
              <a:gd name="connsiteY8" fmla="*/ 6595 h 37772"/>
              <a:gd name="connsiteX9" fmla="*/ 12714 w 15378"/>
              <a:gd name="connsiteY9" fmla="*/ 10751 h 37772"/>
              <a:gd name="connsiteX10" fmla="*/ 11737 w 15378"/>
              <a:gd name="connsiteY10" fmla="*/ 16792 h 37772"/>
              <a:gd name="connsiteX11" fmla="*/ 14612 w 15378"/>
              <a:gd name="connsiteY11" fmla="*/ 22051 h 37772"/>
              <a:gd name="connsiteX12" fmla="*/ 14411 w 15378"/>
              <a:gd name="connsiteY12" fmla="*/ 34917 h 37772"/>
              <a:gd name="connsiteX13" fmla="*/ 8519 w 15378"/>
              <a:gd name="connsiteY13" fmla="*/ 33577 h 37772"/>
              <a:gd name="connsiteX14" fmla="*/ 4315 w 15378"/>
              <a:gd name="connsiteY14" fmla="*/ 23328 h 37772"/>
              <a:gd name="connsiteX15" fmla="*/ 2786 w 15378"/>
              <a:gd name="connsiteY15" fmla="*/ 22233 h 37772"/>
              <a:gd name="connsiteX16" fmla="*/ 1274 w 15378"/>
              <a:gd name="connsiteY16" fmla="*/ 20209 h 37772"/>
              <a:gd name="connsiteX17" fmla="*/ 0 w 15378"/>
              <a:gd name="connsiteY17" fmla="*/ 16030 h 37772"/>
              <a:gd name="connsiteX18" fmla="*/ 898 w 15378"/>
              <a:gd name="connsiteY18" fmla="*/ 11482 h 37772"/>
              <a:gd name="connsiteX0" fmla="*/ 1010 w 15490"/>
              <a:gd name="connsiteY0" fmla="*/ 11482 h 37772"/>
              <a:gd name="connsiteX1" fmla="*/ 815 w 15490"/>
              <a:gd name="connsiteY1" fmla="*/ 10986 h 37772"/>
              <a:gd name="connsiteX2" fmla="*/ 356 w 15490"/>
              <a:gd name="connsiteY2" fmla="*/ 10610 h 37772"/>
              <a:gd name="connsiteX3" fmla="*/ 1498 w 15490"/>
              <a:gd name="connsiteY3" fmla="*/ 8492 h 37772"/>
              <a:gd name="connsiteX4" fmla="*/ 2615 w 15490"/>
              <a:gd name="connsiteY4" fmla="*/ 1315 h 37772"/>
              <a:gd name="connsiteX5" fmla="*/ 4798 w 15490"/>
              <a:gd name="connsiteY5" fmla="*/ 604 h 37772"/>
              <a:gd name="connsiteX6" fmla="*/ 8682 w 15490"/>
              <a:gd name="connsiteY6" fmla="*/ 1234 h 37772"/>
              <a:gd name="connsiteX7" fmla="*/ 15439 w 15490"/>
              <a:gd name="connsiteY7" fmla="*/ 2551 h 37772"/>
              <a:gd name="connsiteX8" fmla="*/ 13451 w 15490"/>
              <a:gd name="connsiteY8" fmla="*/ 6595 h 37772"/>
              <a:gd name="connsiteX9" fmla="*/ 12826 w 15490"/>
              <a:gd name="connsiteY9" fmla="*/ 10751 h 37772"/>
              <a:gd name="connsiteX10" fmla="*/ 11849 w 15490"/>
              <a:gd name="connsiteY10" fmla="*/ 16792 h 37772"/>
              <a:gd name="connsiteX11" fmla="*/ 14724 w 15490"/>
              <a:gd name="connsiteY11" fmla="*/ 22051 h 37772"/>
              <a:gd name="connsiteX12" fmla="*/ 14523 w 15490"/>
              <a:gd name="connsiteY12" fmla="*/ 34917 h 37772"/>
              <a:gd name="connsiteX13" fmla="*/ 8631 w 15490"/>
              <a:gd name="connsiteY13" fmla="*/ 33577 h 37772"/>
              <a:gd name="connsiteX14" fmla="*/ 4427 w 15490"/>
              <a:gd name="connsiteY14" fmla="*/ 23328 h 37772"/>
              <a:gd name="connsiteX15" fmla="*/ 2898 w 15490"/>
              <a:gd name="connsiteY15" fmla="*/ 22233 h 37772"/>
              <a:gd name="connsiteX16" fmla="*/ 1386 w 15490"/>
              <a:gd name="connsiteY16" fmla="*/ 20209 h 37772"/>
              <a:gd name="connsiteX17" fmla="*/ 0 w 15490"/>
              <a:gd name="connsiteY17" fmla="*/ 15713 h 37772"/>
              <a:gd name="connsiteX18" fmla="*/ 1010 w 15490"/>
              <a:gd name="connsiteY18" fmla="*/ 11482 h 37772"/>
              <a:gd name="connsiteX0" fmla="*/ 1010 w 15490"/>
              <a:gd name="connsiteY0" fmla="*/ 11482 h 37772"/>
              <a:gd name="connsiteX1" fmla="*/ 815 w 15490"/>
              <a:gd name="connsiteY1" fmla="*/ 10986 h 37772"/>
              <a:gd name="connsiteX2" fmla="*/ 356 w 15490"/>
              <a:gd name="connsiteY2" fmla="*/ 10610 h 37772"/>
              <a:gd name="connsiteX3" fmla="*/ 1498 w 15490"/>
              <a:gd name="connsiteY3" fmla="*/ 8492 h 37772"/>
              <a:gd name="connsiteX4" fmla="*/ 2615 w 15490"/>
              <a:gd name="connsiteY4" fmla="*/ 1315 h 37772"/>
              <a:gd name="connsiteX5" fmla="*/ 4798 w 15490"/>
              <a:gd name="connsiteY5" fmla="*/ 604 h 37772"/>
              <a:gd name="connsiteX6" fmla="*/ 8682 w 15490"/>
              <a:gd name="connsiteY6" fmla="*/ 1234 h 37772"/>
              <a:gd name="connsiteX7" fmla="*/ 15439 w 15490"/>
              <a:gd name="connsiteY7" fmla="*/ 2551 h 37772"/>
              <a:gd name="connsiteX8" fmla="*/ 13451 w 15490"/>
              <a:gd name="connsiteY8" fmla="*/ 6595 h 37772"/>
              <a:gd name="connsiteX9" fmla="*/ 12826 w 15490"/>
              <a:gd name="connsiteY9" fmla="*/ 10751 h 37772"/>
              <a:gd name="connsiteX10" fmla="*/ 11849 w 15490"/>
              <a:gd name="connsiteY10" fmla="*/ 16792 h 37772"/>
              <a:gd name="connsiteX11" fmla="*/ 14724 w 15490"/>
              <a:gd name="connsiteY11" fmla="*/ 22051 h 37772"/>
              <a:gd name="connsiteX12" fmla="*/ 14523 w 15490"/>
              <a:gd name="connsiteY12" fmla="*/ 34917 h 37772"/>
              <a:gd name="connsiteX13" fmla="*/ 8631 w 15490"/>
              <a:gd name="connsiteY13" fmla="*/ 33577 h 37772"/>
              <a:gd name="connsiteX14" fmla="*/ 4427 w 15490"/>
              <a:gd name="connsiteY14" fmla="*/ 23328 h 37772"/>
              <a:gd name="connsiteX15" fmla="*/ 2898 w 15490"/>
              <a:gd name="connsiteY15" fmla="*/ 22233 h 37772"/>
              <a:gd name="connsiteX16" fmla="*/ 1386 w 15490"/>
              <a:gd name="connsiteY16" fmla="*/ 20209 h 37772"/>
              <a:gd name="connsiteX17" fmla="*/ 0 w 15490"/>
              <a:gd name="connsiteY17" fmla="*/ 15713 h 37772"/>
              <a:gd name="connsiteX18" fmla="*/ 1010 w 15490"/>
              <a:gd name="connsiteY18" fmla="*/ 11482 h 37772"/>
              <a:gd name="connsiteX0" fmla="*/ 1038 w 15518"/>
              <a:gd name="connsiteY0" fmla="*/ 11482 h 37772"/>
              <a:gd name="connsiteX1" fmla="*/ 843 w 15518"/>
              <a:gd name="connsiteY1" fmla="*/ 10986 h 37772"/>
              <a:gd name="connsiteX2" fmla="*/ 384 w 15518"/>
              <a:gd name="connsiteY2" fmla="*/ 10610 h 37772"/>
              <a:gd name="connsiteX3" fmla="*/ 1526 w 15518"/>
              <a:gd name="connsiteY3" fmla="*/ 8492 h 37772"/>
              <a:gd name="connsiteX4" fmla="*/ 2643 w 15518"/>
              <a:gd name="connsiteY4" fmla="*/ 1315 h 37772"/>
              <a:gd name="connsiteX5" fmla="*/ 4826 w 15518"/>
              <a:gd name="connsiteY5" fmla="*/ 604 h 37772"/>
              <a:gd name="connsiteX6" fmla="*/ 8710 w 15518"/>
              <a:gd name="connsiteY6" fmla="*/ 1234 h 37772"/>
              <a:gd name="connsiteX7" fmla="*/ 15467 w 15518"/>
              <a:gd name="connsiteY7" fmla="*/ 2551 h 37772"/>
              <a:gd name="connsiteX8" fmla="*/ 13479 w 15518"/>
              <a:gd name="connsiteY8" fmla="*/ 6595 h 37772"/>
              <a:gd name="connsiteX9" fmla="*/ 12854 w 15518"/>
              <a:gd name="connsiteY9" fmla="*/ 10751 h 37772"/>
              <a:gd name="connsiteX10" fmla="*/ 11877 w 15518"/>
              <a:gd name="connsiteY10" fmla="*/ 16792 h 37772"/>
              <a:gd name="connsiteX11" fmla="*/ 14752 w 15518"/>
              <a:gd name="connsiteY11" fmla="*/ 22051 h 37772"/>
              <a:gd name="connsiteX12" fmla="*/ 14551 w 15518"/>
              <a:gd name="connsiteY12" fmla="*/ 34917 h 37772"/>
              <a:gd name="connsiteX13" fmla="*/ 8659 w 15518"/>
              <a:gd name="connsiteY13" fmla="*/ 33577 h 37772"/>
              <a:gd name="connsiteX14" fmla="*/ 4455 w 15518"/>
              <a:gd name="connsiteY14" fmla="*/ 23328 h 37772"/>
              <a:gd name="connsiteX15" fmla="*/ 2926 w 15518"/>
              <a:gd name="connsiteY15" fmla="*/ 22233 h 37772"/>
              <a:gd name="connsiteX16" fmla="*/ 1414 w 15518"/>
              <a:gd name="connsiteY16" fmla="*/ 20209 h 37772"/>
              <a:gd name="connsiteX17" fmla="*/ 0 w 15518"/>
              <a:gd name="connsiteY17" fmla="*/ 15713 h 37772"/>
              <a:gd name="connsiteX18" fmla="*/ 1038 w 15518"/>
              <a:gd name="connsiteY18" fmla="*/ 11482 h 37772"/>
              <a:gd name="connsiteX0" fmla="*/ 1256 w 15736"/>
              <a:gd name="connsiteY0" fmla="*/ 11482 h 37772"/>
              <a:gd name="connsiteX1" fmla="*/ 1061 w 15736"/>
              <a:gd name="connsiteY1" fmla="*/ 10986 h 37772"/>
              <a:gd name="connsiteX2" fmla="*/ 602 w 15736"/>
              <a:gd name="connsiteY2" fmla="*/ 10610 h 37772"/>
              <a:gd name="connsiteX3" fmla="*/ 1744 w 15736"/>
              <a:gd name="connsiteY3" fmla="*/ 8492 h 37772"/>
              <a:gd name="connsiteX4" fmla="*/ 2861 w 15736"/>
              <a:gd name="connsiteY4" fmla="*/ 1315 h 37772"/>
              <a:gd name="connsiteX5" fmla="*/ 5044 w 15736"/>
              <a:gd name="connsiteY5" fmla="*/ 604 h 37772"/>
              <a:gd name="connsiteX6" fmla="*/ 8928 w 15736"/>
              <a:gd name="connsiteY6" fmla="*/ 1234 h 37772"/>
              <a:gd name="connsiteX7" fmla="*/ 15685 w 15736"/>
              <a:gd name="connsiteY7" fmla="*/ 2551 h 37772"/>
              <a:gd name="connsiteX8" fmla="*/ 13697 w 15736"/>
              <a:gd name="connsiteY8" fmla="*/ 6595 h 37772"/>
              <a:gd name="connsiteX9" fmla="*/ 13072 w 15736"/>
              <a:gd name="connsiteY9" fmla="*/ 10751 h 37772"/>
              <a:gd name="connsiteX10" fmla="*/ 12095 w 15736"/>
              <a:gd name="connsiteY10" fmla="*/ 16792 h 37772"/>
              <a:gd name="connsiteX11" fmla="*/ 14970 w 15736"/>
              <a:gd name="connsiteY11" fmla="*/ 22051 h 37772"/>
              <a:gd name="connsiteX12" fmla="*/ 14769 w 15736"/>
              <a:gd name="connsiteY12" fmla="*/ 34917 h 37772"/>
              <a:gd name="connsiteX13" fmla="*/ 8877 w 15736"/>
              <a:gd name="connsiteY13" fmla="*/ 33577 h 37772"/>
              <a:gd name="connsiteX14" fmla="*/ 4673 w 15736"/>
              <a:gd name="connsiteY14" fmla="*/ 23328 h 37772"/>
              <a:gd name="connsiteX15" fmla="*/ 3144 w 15736"/>
              <a:gd name="connsiteY15" fmla="*/ 22233 h 37772"/>
              <a:gd name="connsiteX16" fmla="*/ 1632 w 15736"/>
              <a:gd name="connsiteY16" fmla="*/ 20209 h 37772"/>
              <a:gd name="connsiteX17" fmla="*/ 218 w 15736"/>
              <a:gd name="connsiteY17" fmla="*/ 15713 h 37772"/>
              <a:gd name="connsiteX18" fmla="*/ 1256 w 15736"/>
              <a:gd name="connsiteY18" fmla="*/ 11482 h 37772"/>
              <a:gd name="connsiteX0" fmla="*/ 1256 w 15736"/>
              <a:gd name="connsiteY0" fmla="*/ 11482 h 37772"/>
              <a:gd name="connsiteX1" fmla="*/ 1061 w 15736"/>
              <a:gd name="connsiteY1" fmla="*/ 10986 h 37772"/>
              <a:gd name="connsiteX2" fmla="*/ 602 w 15736"/>
              <a:gd name="connsiteY2" fmla="*/ 10610 h 37772"/>
              <a:gd name="connsiteX3" fmla="*/ 1744 w 15736"/>
              <a:gd name="connsiteY3" fmla="*/ 8492 h 37772"/>
              <a:gd name="connsiteX4" fmla="*/ 2861 w 15736"/>
              <a:gd name="connsiteY4" fmla="*/ 1315 h 37772"/>
              <a:gd name="connsiteX5" fmla="*/ 5044 w 15736"/>
              <a:gd name="connsiteY5" fmla="*/ 604 h 37772"/>
              <a:gd name="connsiteX6" fmla="*/ 8928 w 15736"/>
              <a:gd name="connsiteY6" fmla="*/ 1234 h 37772"/>
              <a:gd name="connsiteX7" fmla="*/ 15685 w 15736"/>
              <a:gd name="connsiteY7" fmla="*/ 2551 h 37772"/>
              <a:gd name="connsiteX8" fmla="*/ 13697 w 15736"/>
              <a:gd name="connsiteY8" fmla="*/ 6595 h 37772"/>
              <a:gd name="connsiteX9" fmla="*/ 13072 w 15736"/>
              <a:gd name="connsiteY9" fmla="*/ 10751 h 37772"/>
              <a:gd name="connsiteX10" fmla="*/ 12095 w 15736"/>
              <a:gd name="connsiteY10" fmla="*/ 16792 h 37772"/>
              <a:gd name="connsiteX11" fmla="*/ 14970 w 15736"/>
              <a:gd name="connsiteY11" fmla="*/ 22051 h 37772"/>
              <a:gd name="connsiteX12" fmla="*/ 14769 w 15736"/>
              <a:gd name="connsiteY12" fmla="*/ 34917 h 37772"/>
              <a:gd name="connsiteX13" fmla="*/ 8877 w 15736"/>
              <a:gd name="connsiteY13" fmla="*/ 33577 h 37772"/>
              <a:gd name="connsiteX14" fmla="*/ 4673 w 15736"/>
              <a:gd name="connsiteY14" fmla="*/ 23328 h 37772"/>
              <a:gd name="connsiteX15" fmla="*/ 3144 w 15736"/>
              <a:gd name="connsiteY15" fmla="*/ 22233 h 37772"/>
              <a:gd name="connsiteX16" fmla="*/ 1632 w 15736"/>
              <a:gd name="connsiteY16" fmla="*/ 20209 h 37772"/>
              <a:gd name="connsiteX17" fmla="*/ 218 w 15736"/>
              <a:gd name="connsiteY17" fmla="*/ 15713 h 37772"/>
              <a:gd name="connsiteX18" fmla="*/ 1256 w 15736"/>
              <a:gd name="connsiteY18" fmla="*/ 11482 h 37772"/>
              <a:gd name="connsiteX0" fmla="*/ 1256 w 15736"/>
              <a:gd name="connsiteY0" fmla="*/ 11482 h 37772"/>
              <a:gd name="connsiteX1" fmla="*/ 1061 w 15736"/>
              <a:gd name="connsiteY1" fmla="*/ 10986 h 37772"/>
              <a:gd name="connsiteX2" fmla="*/ 602 w 15736"/>
              <a:gd name="connsiteY2" fmla="*/ 10610 h 37772"/>
              <a:gd name="connsiteX3" fmla="*/ 1744 w 15736"/>
              <a:gd name="connsiteY3" fmla="*/ 8492 h 37772"/>
              <a:gd name="connsiteX4" fmla="*/ 2861 w 15736"/>
              <a:gd name="connsiteY4" fmla="*/ 1315 h 37772"/>
              <a:gd name="connsiteX5" fmla="*/ 5044 w 15736"/>
              <a:gd name="connsiteY5" fmla="*/ 604 h 37772"/>
              <a:gd name="connsiteX6" fmla="*/ 8928 w 15736"/>
              <a:gd name="connsiteY6" fmla="*/ 1234 h 37772"/>
              <a:gd name="connsiteX7" fmla="*/ 15685 w 15736"/>
              <a:gd name="connsiteY7" fmla="*/ 2551 h 37772"/>
              <a:gd name="connsiteX8" fmla="*/ 13697 w 15736"/>
              <a:gd name="connsiteY8" fmla="*/ 6595 h 37772"/>
              <a:gd name="connsiteX9" fmla="*/ 13072 w 15736"/>
              <a:gd name="connsiteY9" fmla="*/ 10751 h 37772"/>
              <a:gd name="connsiteX10" fmla="*/ 12095 w 15736"/>
              <a:gd name="connsiteY10" fmla="*/ 16792 h 37772"/>
              <a:gd name="connsiteX11" fmla="*/ 14970 w 15736"/>
              <a:gd name="connsiteY11" fmla="*/ 22051 h 37772"/>
              <a:gd name="connsiteX12" fmla="*/ 14769 w 15736"/>
              <a:gd name="connsiteY12" fmla="*/ 34917 h 37772"/>
              <a:gd name="connsiteX13" fmla="*/ 8877 w 15736"/>
              <a:gd name="connsiteY13" fmla="*/ 33577 h 37772"/>
              <a:gd name="connsiteX14" fmla="*/ 4673 w 15736"/>
              <a:gd name="connsiteY14" fmla="*/ 23328 h 37772"/>
              <a:gd name="connsiteX15" fmla="*/ 3144 w 15736"/>
              <a:gd name="connsiteY15" fmla="*/ 22233 h 37772"/>
              <a:gd name="connsiteX16" fmla="*/ 1632 w 15736"/>
              <a:gd name="connsiteY16" fmla="*/ 20209 h 37772"/>
              <a:gd name="connsiteX17" fmla="*/ 218 w 15736"/>
              <a:gd name="connsiteY17" fmla="*/ 15713 h 37772"/>
              <a:gd name="connsiteX18" fmla="*/ 1256 w 15736"/>
              <a:gd name="connsiteY18" fmla="*/ 11482 h 37772"/>
              <a:gd name="connsiteX0" fmla="*/ 1256 w 15736"/>
              <a:gd name="connsiteY0" fmla="*/ 11482 h 37772"/>
              <a:gd name="connsiteX1" fmla="*/ 1061 w 15736"/>
              <a:gd name="connsiteY1" fmla="*/ 10986 h 37772"/>
              <a:gd name="connsiteX2" fmla="*/ 602 w 15736"/>
              <a:gd name="connsiteY2" fmla="*/ 10610 h 37772"/>
              <a:gd name="connsiteX3" fmla="*/ 1744 w 15736"/>
              <a:gd name="connsiteY3" fmla="*/ 8492 h 37772"/>
              <a:gd name="connsiteX4" fmla="*/ 2861 w 15736"/>
              <a:gd name="connsiteY4" fmla="*/ 1315 h 37772"/>
              <a:gd name="connsiteX5" fmla="*/ 5044 w 15736"/>
              <a:gd name="connsiteY5" fmla="*/ 604 h 37772"/>
              <a:gd name="connsiteX6" fmla="*/ 8928 w 15736"/>
              <a:gd name="connsiteY6" fmla="*/ 1234 h 37772"/>
              <a:gd name="connsiteX7" fmla="*/ 15685 w 15736"/>
              <a:gd name="connsiteY7" fmla="*/ 2551 h 37772"/>
              <a:gd name="connsiteX8" fmla="*/ 13697 w 15736"/>
              <a:gd name="connsiteY8" fmla="*/ 6595 h 37772"/>
              <a:gd name="connsiteX9" fmla="*/ 13072 w 15736"/>
              <a:gd name="connsiteY9" fmla="*/ 10751 h 37772"/>
              <a:gd name="connsiteX10" fmla="*/ 12095 w 15736"/>
              <a:gd name="connsiteY10" fmla="*/ 16792 h 37772"/>
              <a:gd name="connsiteX11" fmla="*/ 14970 w 15736"/>
              <a:gd name="connsiteY11" fmla="*/ 22051 h 37772"/>
              <a:gd name="connsiteX12" fmla="*/ 14769 w 15736"/>
              <a:gd name="connsiteY12" fmla="*/ 34917 h 37772"/>
              <a:gd name="connsiteX13" fmla="*/ 8877 w 15736"/>
              <a:gd name="connsiteY13" fmla="*/ 33577 h 37772"/>
              <a:gd name="connsiteX14" fmla="*/ 4673 w 15736"/>
              <a:gd name="connsiteY14" fmla="*/ 23328 h 37772"/>
              <a:gd name="connsiteX15" fmla="*/ 3144 w 15736"/>
              <a:gd name="connsiteY15" fmla="*/ 22233 h 37772"/>
              <a:gd name="connsiteX16" fmla="*/ 1632 w 15736"/>
              <a:gd name="connsiteY16" fmla="*/ 20209 h 37772"/>
              <a:gd name="connsiteX17" fmla="*/ 218 w 15736"/>
              <a:gd name="connsiteY17" fmla="*/ 15713 h 37772"/>
              <a:gd name="connsiteX18" fmla="*/ 1256 w 15736"/>
              <a:gd name="connsiteY18" fmla="*/ 11482 h 37772"/>
              <a:gd name="connsiteX0" fmla="*/ 1256 w 15736"/>
              <a:gd name="connsiteY0" fmla="*/ 11482 h 37772"/>
              <a:gd name="connsiteX1" fmla="*/ 1061 w 15736"/>
              <a:gd name="connsiteY1" fmla="*/ 10986 h 37772"/>
              <a:gd name="connsiteX2" fmla="*/ 602 w 15736"/>
              <a:gd name="connsiteY2" fmla="*/ 10610 h 37772"/>
              <a:gd name="connsiteX3" fmla="*/ 1744 w 15736"/>
              <a:gd name="connsiteY3" fmla="*/ 8492 h 37772"/>
              <a:gd name="connsiteX4" fmla="*/ 2861 w 15736"/>
              <a:gd name="connsiteY4" fmla="*/ 1315 h 37772"/>
              <a:gd name="connsiteX5" fmla="*/ 5044 w 15736"/>
              <a:gd name="connsiteY5" fmla="*/ 604 h 37772"/>
              <a:gd name="connsiteX6" fmla="*/ 8928 w 15736"/>
              <a:gd name="connsiteY6" fmla="*/ 1234 h 37772"/>
              <a:gd name="connsiteX7" fmla="*/ 15685 w 15736"/>
              <a:gd name="connsiteY7" fmla="*/ 2551 h 37772"/>
              <a:gd name="connsiteX8" fmla="*/ 13697 w 15736"/>
              <a:gd name="connsiteY8" fmla="*/ 6595 h 37772"/>
              <a:gd name="connsiteX9" fmla="*/ 13072 w 15736"/>
              <a:gd name="connsiteY9" fmla="*/ 10751 h 37772"/>
              <a:gd name="connsiteX10" fmla="*/ 12095 w 15736"/>
              <a:gd name="connsiteY10" fmla="*/ 16792 h 37772"/>
              <a:gd name="connsiteX11" fmla="*/ 14970 w 15736"/>
              <a:gd name="connsiteY11" fmla="*/ 22051 h 37772"/>
              <a:gd name="connsiteX12" fmla="*/ 14769 w 15736"/>
              <a:gd name="connsiteY12" fmla="*/ 34917 h 37772"/>
              <a:gd name="connsiteX13" fmla="*/ 8877 w 15736"/>
              <a:gd name="connsiteY13" fmla="*/ 33577 h 37772"/>
              <a:gd name="connsiteX14" fmla="*/ 4673 w 15736"/>
              <a:gd name="connsiteY14" fmla="*/ 23328 h 37772"/>
              <a:gd name="connsiteX15" fmla="*/ 3144 w 15736"/>
              <a:gd name="connsiteY15" fmla="*/ 22233 h 37772"/>
              <a:gd name="connsiteX16" fmla="*/ 1632 w 15736"/>
              <a:gd name="connsiteY16" fmla="*/ 20209 h 37772"/>
              <a:gd name="connsiteX17" fmla="*/ 218 w 15736"/>
              <a:gd name="connsiteY17" fmla="*/ 15713 h 37772"/>
              <a:gd name="connsiteX18" fmla="*/ 1256 w 15736"/>
              <a:gd name="connsiteY18" fmla="*/ 11482 h 37772"/>
              <a:gd name="connsiteX0" fmla="*/ 1256 w 15736"/>
              <a:gd name="connsiteY0" fmla="*/ 11482 h 37772"/>
              <a:gd name="connsiteX1" fmla="*/ 1061 w 15736"/>
              <a:gd name="connsiteY1" fmla="*/ 10986 h 37772"/>
              <a:gd name="connsiteX2" fmla="*/ 602 w 15736"/>
              <a:gd name="connsiteY2" fmla="*/ 10610 h 37772"/>
              <a:gd name="connsiteX3" fmla="*/ 1744 w 15736"/>
              <a:gd name="connsiteY3" fmla="*/ 8492 h 37772"/>
              <a:gd name="connsiteX4" fmla="*/ 2861 w 15736"/>
              <a:gd name="connsiteY4" fmla="*/ 1315 h 37772"/>
              <a:gd name="connsiteX5" fmla="*/ 5044 w 15736"/>
              <a:gd name="connsiteY5" fmla="*/ 604 h 37772"/>
              <a:gd name="connsiteX6" fmla="*/ 8928 w 15736"/>
              <a:gd name="connsiteY6" fmla="*/ 1234 h 37772"/>
              <a:gd name="connsiteX7" fmla="*/ 15685 w 15736"/>
              <a:gd name="connsiteY7" fmla="*/ 2551 h 37772"/>
              <a:gd name="connsiteX8" fmla="*/ 13697 w 15736"/>
              <a:gd name="connsiteY8" fmla="*/ 6595 h 37772"/>
              <a:gd name="connsiteX9" fmla="*/ 13072 w 15736"/>
              <a:gd name="connsiteY9" fmla="*/ 10751 h 37772"/>
              <a:gd name="connsiteX10" fmla="*/ 12095 w 15736"/>
              <a:gd name="connsiteY10" fmla="*/ 16792 h 37772"/>
              <a:gd name="connsiteX11" fmla="*/ 14970 w 15736"/>
              <a:gd name="connsiteY11" fmla="*/ 22051 h 37772"/>
              <a:gd name="connsiteX12" fmla="*/ 14769 w 15736"/>
              <a:gd name="connsiteY12" fmla="*/ 34917 h 37772"/>
              <a:gd name="connsiteX13" fmla="*/ 8877 w 15736"/>
              <a:gd name="connsiteY13" fmla="*/ 33577 h 37772"/>
              <a:gd name="connsiteX14" fmla="*/ 4673 w 15736"/>
              <a:gd name="connsiteY14" fmla="*/ 23328 h 37772"/>
              <a:gd name="connsiteX15" fmla="*/ 3144 w 15736"/>
              <a:gd name="connsiteY15" fmla="*/ 22233 h 37772"/>
              <a:gd name="connsiteX16" fmla="*/ 1632 w 15736"/>
              <a:gd name="connsiteY16" fmla="*/ 20209 h 37772"/>
              <a:gd name="connsiteX17" fmla="*/ 218 w 15736"/>
              <a:gd name="connsiteY17" fmla="*/ 15713 h 37772"/>
              <a:gd name="connsiteX18" fmla="*/ 1256 w 15736"/>
              <a:gd name="connsiteY18" fmla="*/ 11482 h 37772"/>
              <a:gd name="connsiteX0" fmla="*/ 1256 w 15736"/>
              <a:gd name="connsiteY0" fmla="*/ 11482 h 37772"/>
              <a:gd name="connsiteX1" fmla="*/ 1061 w 15736"/>
              <a:gd name="connsiteY1" fmla="*/ 10986 h 37772"/>
              <a:gd name="connsiteX2" fmla="*/ 602 w 15736"/>
              <a:gd name="connsiteY2" fmla="*/ 10610 h 37772"/>
              <a:gd name="connsiteX3" fmla="*/ 1744 w 15736"/>
              <a:gd name="connsiteY3" fmla="*/ 8492 h 37772"/>
              <a:gd name="connsiteX4" fmla="*/ 2861 w 15736"/>
              <a:gd name="connsiteY4" fmla="*/ 1315 h 37772"/>
              <a:gd name="connsiteX5" fmla="*/ 5044 w 15736"/>
              <a:gd name="connsiteY5" fmla="*/ 604 h 37772"/>
              <a:gd name="connsiteX6" fmla="*/ 8928 w 15736"/>
              <a:gd name="connsiteY6" fmla="*/ 1234 h 37772"/>
              <a:gd name="connsiteX7" fmla="*/ 15685 w 15736"/>
              <a:gd name="connsiteY7" fmla="*/ 2551 h 37772"/>
              <a:gd name="connsiteX8" fmla="*/ 13697 w 15736"/>
              <a:gd name="connsiteY8" fmla="*/ 6595 h 37772"/>
              <a:gd name="connsiteX9" fmla="*/ 13072 w 15736"/>
              <a:gd name="connsiteY9" fmla="*/ 10751 h 37772"/>
              <a:gd name="connsiteX10" fmla="*/ 12095 w 15736"/>
              <a:gd name="connsiteY10" fmla="*/ 16792 h 37772"/>
              <a:gd name="connsiteX11" fmla="*/ 14970 w 15736"/>
              <a:gd name="connsiteY11" fmla="*/ 22051 h 37772"/>
              <a:gd name="connsiteX12" fmla="*/ 14769 w 15736"/>
              <a:gd name="connsiteY12" fmla="*/ 34917 h 37772"/>
              <a:gd name="connsiteX13" fmla="*/ 8877 w 15736"/>
              <a:gd name="connsiteY13" fmla="*/ 33577 h 37772"/>
              <a:gd name="connsiteX14" fmla="*/ 4673 w 15736"/>
              <a:gd name="connsiteY14" fmla="*/ 23328 h 37772"/>
              <a:gd name="connsiteX15" fmla="*/ 3144 w 15736"/>
              <a:gd name="connsiteY15" fmla="*/ 22233 h 37772"/>
              <a:gd name="connsiteX16" fmla="*/ 1632 w 15736"/>
              <a:gd name="connsiteY16" fmla="*/ 20209 h 37772"/>
              <a:gd name="connsiteX17" fmla="*/ 218 w 15736"/>
              <a:gd name="connsiteY17" fmla="*/ 15713 h 37772"/>
              <a:gd name="connsiteX18" fmla="*/ 1256 w 15736"/>
              <a:gd name="connsiteY18" fmla="*/ 11482 h 37772"/>
              <a:gd name="connsiteX0" fmla="*/ 1256 w 15736"/>
              <a:gd name="connsiteY0" fmla="*/ 11482 h 37772"/>
              <a:gd name="connsiteX1" fmla="*/ 1061 w 15736"/>
              <a:gd name="connsiteY1" fmla="*/ 10986 h 37772"/>
              <a:gd name="connsiteX2" fmla="*/ 602 w 15736"/>
              <a:gd name="connsiteY2" fmla="*/ 10610 h 37772"/>
              <a:gd name="connsiteX3" fmla="*/ 1744 w 15736"/>
              <a:gd name="connsiteY3" fmla="*/ 8492 h 37772"/>
              <a:gd name="connsiteX4" fmla="*/ 2861 w 15736"/>
              <a:gd name="connsiteY4" fmla="*/ 1315 h 37772"/>
              <a:gd name="connsiteX5" fmla="*/ 5044 w 15736"/>
              <a:gd name="connsiteY5" fmla="*/ 604 h 37772"/>
              <a:gd name="connsiteX6" fmla="*/ 8928 w 15736"/>
              <a:gd name="connsiteY6" fmla="*/ 1234 h 37772"/>
              <a:gd name="connsiteX7" fmla="*/ 15685 w 15736"/>
              <a:gd name="connsiteY7" fmla="*/ 2551 h 37772"/>
              <a:gd name="connsiteX8" fmla="*/ 13697 w 15736"/>
              <a:gd name="connsiteY8" fmla="*/ 6595 h 37772"/>
              <a:gd name="connsiteX9" fmla="*/ 13072 w 15736"/>
              <a:gd name="connsiteY9" fmla="*/ 10751 h 37772"/>
              <a:gd name="connsiteX10" fmla="*/ 12095 w 15736"/>
              <a:gd name="connsiteY10" fmla="*/ 16792 h 37772"/>
              <a:gd name="connsiteX11" fmla="*/ 14970 w 15736"/>
              <a:gd name="connsiteY11" fmla="*/ 22051 h 37772"/>
              <a:gd name="connsiteX12" fmla="*/ 14769 w 15736"/>
              <a:gd name="connsiteY12" fmla="*/ 34917 h 37772"/>
              <a:gd name="connsiteX13" fmla="*/ 8877 w 15736"/>
              <a:gd name="connsiteY13" fmla="*/ 33577 h 37772"/>
              <a:gd name="connsiteX14" fmla="*/ 4673 w 15736"/>
              <a:gd name="connsiteY14" fmla="*/ 23328 h 37772"/>
              <a:gd name="connsiteX15" fmla="*/ 3144 w 15736"/>
              <a:gd name="connsiteY15" fmla="*/ 22233 h 37772"/>
              <a:gd name="connsiteX16" fmla="*/ 1632 w 15736"/>
              <a:gd name="connsiteY16" fmla="*/ 20209 h 37772"/>
              <a:gd name="connsiteX17" fmla="*/ 218 w 15736"/>
              <a:gd name="connsiteY17" fmla="*/ 15713 h 37772"/>
              <a:gd name="connsiteX18" fmla="*/ 1256 w 15736"/>
              <a:gd name="connsiteY18" fmla="*/ 11482 h 37772"/>
              <a:gd name="connsiteX0" fmla="*/ 1256 w 15736"/>
              <a:gd name="connsiteY0" fmla="*/ 11482 h 37772"/>
              <a:gd name="connsiteX1" fmla="*/ 1061 w 15736"/>
              <a:gd name="connsiteY1" fmla="*/ 10986 h 37772"/>
              <a:gd name="connsiteX2" fmla="*/ 602 w 15736"/>
              <a:gd name="connsiteY2" fmla="*/ 10610 h 37772"/>
              <a:gd name="connsiteX3" fmla="*/ 1744 w 15736"/>
              <a:gd name="connsiteY3" fmla="*/ 8492 h 37772"/>
              <a:gd name="connsiteX4" fmla="*/ 2861 w 15736"/>
              <a:gd name="connsiteY4" fmla="*/ 1315 h 37772"/>
              <a:gd name="connsiteX5" fmla="*/ 5044 w 15736"/>
              <a:gd name="connsiteY5" fmla="*/ 604 h 37772"/>
              <a:gd name="connsiteX6" fmla="*/ 8928 w 15736"/>
              <a:gd name="connsiteY6" fmla="*/ 1234 h 37772"/>
              <a:gd name="connsiteX7" fmla="*/ 15685 w 15736"/>
              <a:gd name="connsiteY7" fmla="*/ 2551 h 37772"/>
              <a:gd name="connsiteX8" fmla="*/ 13697 w 15736"/>
              <a:gd name="connsiteY8" fmla="*/ 6595 h 37772"/>
              <a:gd name="connsiteX9" fmla="*/ 13072 w 15736"/>
              <a:gd name="connsiteY9" fmla="*/ 10751 h 37772"/>
              <a:gd name="connsiteX10" fmla="*/ 12095 w 15736"/>
              <a:gd name="connsiteY10" fmla="*/ 16792 h 37772"/>
              <a:gd name="connsiteX11" fmla="*/ 14970 w 15736"/>
              <a:gd name="connsiteY11" fmla="*/ 22051 h 37772"/>
              <a:gd name="connsiteX12" fmla="*/ 14769 w 15736"/>
              <a:gd name="connsiteY12" fmla="*/ 34917 h 37772"/>
              <a:gd name="connsiteX13" fmla="*/ 8877 w 15736"/>
              <a:gd name="connsiteY13" fmla="*/ 33577 h 37772"/>
              <a:gd name="connsiteX14" fmla="*/ 4673 w 15736"/>
              <a:gd name="connsiteY14" fmla="*/ 23328 h 37772"/>
              <a:gd name="connsiteX15" fmla="*/ 1632 w 15736"/>
              <a:gd name="connsiteY15" fmla="*/ 20209 h 37772"/>
              <a:gd name="connsiteX16" fmla="*/ 218 w 15736"/>
              <a:gd name="connsiteY16" fmla="*/ 15713 h 37772"/>
              <a:gd name="connsiteX17" fmla="*/ 1256 w 15736"/>
              <a:gd name="connsiteY17" fmla="*/ 11482 h 37772"/>
              <a:gd name="connsiteX0" fmla="*/ 1256 w 15736"/>
              <a:gd name="connsiteY0" fmla="*/ 11482 h 37772"/>
              <a:gd name="connsiteX1" fmla="*/ 1061 w 15736"/>
              <a:gd name="connsiteY1" fmla="*/ 10986 h 37772"/>
              <a:gd name="connsiteX2" fmla="*/ 602 w 15736"/>
              <a:gd name="connsiteY2" fmla="*/ 10610 h 37772"/>
              <a:gd name="connsiteX3" fmla="*/ 1744 w 15736"/>
              <a:gd name="connsiteY3" fmla="*/ 8492 h 37772"/>
              <a:gd name="connsiteX4" fmla="*/ 2861 w 15736"/>
              <a:gd name="connsiteY4" fmla="*/ 1315 h 37772"/>
              <a:gd name="connsiteX5" fmla="*/ 5044 w 15736"/>
              <a:gd name="connsiteY5" fmla="*/ 604 h 37772"/>
              <a:gd name="connsiteX6" fmla="*/ 8928 w 15736"/>
              <a:gd name="connsiteY6" fmla="*/ 1234 h 37772"/>
              <a:gd name="connsiteX7" fmla="*/ 15685 w 15736"/>
              <a:gd name="connsiteY7" fmla="*/ 2551 h 37772"/>
              <a:gd name="connsiteX8" fmla="*/ 13697 w 15736"/>
              <a:gd name="connsiteY8" fmla="*/ 6595 h 37772"/>
              <a:gd name="connsiteX9" fmla="*/ 13072 w 15736"/>
              <a:gd name="connsiteY9" fmla="*/ 10751 h 37772"/>
              <a:gd name="connsiteX10" fmla="*/ 12095 w 15736"/>
              <a:gd name="connsiteY10" fmla="*/ 16792 h 37772"/>
              <a:gd name="connsiteX11" fmla="*/ 14970 w 15736"/>
              <a:gd name="connsiteY11" fmla="*/ 22051 h 37772"/>
              <a:gd name="connsiteX12" fmla="*/ 14769 w 15736"/>
              <a:gd name="connsiteY12" fmla="*/ 34917 h 37772"/>
              <a:gd name="connsiteX13" fmla="*/ 8877 w 15736"/>
              <a:gd name="connsiteY13" fmla="*/ 33577 h 37772"/>
              <a:gd name="connsiteX14" fmla="*/ 4673 w 15736"/>
              <a:gd name="connsiteY14" fmla="*/ 23328 h 37772"/>
              <a:gd name="connsiteX15" fmla="*/ 1632 w 15736"/>
              <a:gd name="connsiteY15" fmla="*/ 20209 h 37772"/>
              <a:gd name="connsiteX16" fmla="*/ 218 w 15736"/>
              <a:gd name="connsiteY16" fmla="*/ 15713 h 37772"/>
              <a:gd name="connsiteX17" fmla="*/ 1256 w 15736"/>
              <a:gd name="connsiteY17" fmla="*/ 11482 h 37772"/>
              <a:gd name="connsiteX0" fmla="*/ 1256 w 15736"/>
              <a:gd name="connsiteY0" fmla="*/ 11482 h 37772"/>
              <a:gd name="connsiteX1" fmla="*/ 602 w 15736"/>
              <a:gd name="connsiteY1" fmla="*/ 10610 h 37772"/>
              <a:gd name="connsiteX2" fmla="*/ 1744 w 15736"/>
              <a:gd name="connsiteY2" fmla="*/ 8492 h 37772"/>
              <a:gd name="connsiteX3" fmla="*/ 2861 w 15736"/>
              <a:gd name="connsiteY3" fmla="*/ 1315 h 37772"/>
              <a:gd name="connsiteX4" fmla="*/ 5044 w 15736"/>
              <a:gd name="connsiteY4" fmla="*/ 604 h 37772"/>
              <a:gd name="connsiteX5" fmla="*/ 8928 w 15736"/>
              <a:gd name="connsiteY5" fmla="*/ 1234 h 37772"/>
              <a:gd name="connsiteX6" fmla="*/ 15685 w 15736"/>
              <a:gd name="connsiteY6" fmla="*/ 2551 h 37772"/>
              <a:gd name="connsiteX7" fmla="*/ 13697 w 15736"/>
              <a:gd name="connsiteY7" fmla="*/ 6595 h 37772"/>
              <a:gd name="connsiteX8" fmla="*/ 13072 w 15736"/>
              <a:gd name="connsiteY8" fmla="*/ 10751 h 37772"/>
              <a:gd name="connsiteX9" fmla="*/ 12095 w 15736"/>
              <a:gd name="connsiteY9" fmla="*/ 16792 h 37772"/>
              <a:gd name="connsiteX10" fmla="*/ 14970 w 15736"/>
              <a:gd name="connsiteY10" fmla="*/ 22051 h 37772"/>
              <a:gd name="connsiteX11" fmla="*/ 14769 w 15736"/>
              <a:gd name="connsiteY11" fmla="*/ 34917 h 37772"/>
              <a:gd name="connsiteX12" fmla="*/ 8877 w 15736"/>
              <a:gd name="connsiteY12" fmla="*/ 33577 h 37772"/>
              <a:gd name="connsiteX13" fmla="*/ 4673 w 15736"/>
              <a:gd name="connsiteY13" fmla="*/ 23328 h 37772"/>
              <a:gd name="connsiteX14" fmla="*/ 1632 w 15736"/>
              <a:gd name="connsiteY14" fmla="*/ 20209 h 37772"/>
              <a:gd name="connsiteX15" fmla="*/ 218 w 15736"/>
              <a:gd name="connsiteY15" fmla="*/ 15713 h 37772"/>
              <a:gd name="connsiteX16" fmla="*/ 1256 w 15736"/>
              <a:gd name="connsiteY16" fmla="*/ 11482 h 37772"/>
              <a:gd name="connsiteX0" fmla="*/ 1256 w 15736"/>
              <a:gd name="connsiteY0" fmla="*/ 11482 h 37772"/>
              <a:gd name="connsiteX1" fmla="*/ 563 w 15736"/>
              <a:gd name="connsiteY1" fmla="*/ 10708 h 37772"/>
              <a:gd name="connsiteX2" fmla="*/ 1744 w 15736"/>
              <a:gd name="connsiteY2" fmla="*/ 8492 h 37772"/>
              <a:gd name="connsiteX3" fmla="*/ 2861 w 15736"/>
              <a:gd name="connsiteY3" fmla="*/ 1315 h 37772"/>
              <a:gd name="connsiteX4" fmla="*/ 5044 w 15736"/>
              <a:gd name="connsiteY4" fmla="*/ 604 h 37772"/>
              <a:gd name="connsiteX5" fmla="*/ 8928 w 15736"/>
              <a:gd name="connsiteY5" fmla="*/ 1234 h 37772"/>
              <a:gd name="connsiteX6" fmla="*/ 15685 w 15736"/>
              <a:gd name="connsiteY6" fmla="*/ 2551 h 37772"/>
              <a:gd name="connsiteX7" fmla="*/ 13697 w 15736"/>
              <a:gd name="connsiteY7" fmla="*/ 6595 h 37772"/>
              <a:gd name="connsiteX8" fmla="*/ 13072 w 15736"/>
              <a:gd name="connsiteY8" fmla="*/ 10751 h 37772"/>
              <a:gd name="connsiteX9" fmla="*/ 12095 w 15736"/>
              <a:gd name="connsiteY9" fmla="*/ 16792 h 37772"/>
              <a:gd name="connsiteX10" fmla="*/ 14970 w 15736"/>
              <a:gd name="connsiteY10" fmla="*/ 22051 h 37772"/>
              <a:gd name="connsiteX11" fmla="*/ 14769 w 15736"/>
              <a:gd name="connsiteY11" fmla="*/ 34917 h 37772"/>
              <a:gd name="connsiteX12" fmla="*/ 8877 w 15736"/>
              <a:gd name="connsiteY12" fmla="*/ 33577 h 37772"/>
              <a:gd name="connsiteX13" fmla="*/ 4673 w 15736"/>
              <a:gd name="connsiteY13" fmla="*/ 23328 h 37772"/>
              <a:gd name="connsiteX14" fmla="*/ 1632 w 15736"/>
              <a:gd name="connsiteY14" fmla="*/ 20209 h 37772"/>
              <a:gd name="connsiteX15" fmla="*/ 218 w 15736"/>
              <a:gd name="connsiteY15" fmla="*/ 15713 h 37772"/>
              <a:gd name="connsiteX16" fmla="*/ 1256 w 15736"/>
              <a:gd name="connsiteY16" fmla="*/ 11482 h 37772"/>
              <a:gd name="connsiteX0" fmla="*/ 1256 w 15736"/>
              <a:gd name="connsiteY0" fmla="*/ 11482 h 37772"/>
              <a:gd name="connsiteX1" fmla="*/ 563 w 15736"/>
              <a:gd name="connsiteY1" fmla="*/ 10708 h 37772"/>
              <a:gd name="connsiteX2" fmla="*/ 1744 w 15736"/>
              <a:gd name="connsiteY2" fmla="*/ 8492 h 37772"/>
              <a:gd name="connsiteX3" fmla="*/ 2861 w 15736"/>
              <a:gd name="connsiteY3" fmla="*/ 1315 h 37772"/>
              <a:gd name="connsiteX4" fmla="*/ 5044 w 15736"/>
              <a:gd name="connsiteY4" fmla="*/ 604 h 37772"/>
              <a:gd name="connsiteX5" fmla="*/ 8928 w 15736"/>
              <a:gd name="connsiteY5" fmla="*/ 1234 h 37772"/>
              <a:gd name="connsiteX6" fmla="*/ 15685 w 15736"/>
              <a:gd name="connsiteY6" fmla="*/ 2551 h 37772"/>
              <a:gd name="connsiteX7" fmla="*/ 13697 w 15736"/>
              <a:gd name="connsiteY7" fmla="*/ 6595 h 37772"/>
              <a:gd name="connsiteX8" fmla="*/ 13072 w 15736"/>
              <a:gd name="connsiteY8" fmla="*/ 10751 h 37772"/>
              <a:gd name="connsiteX9" fmla="*/ 12095 w 15736"/>
              <a:gd name="connsiteY9" fmla="*/ 16792 h 37772"/>
              <a:gd name="connsiteX10" fmla="*/ 14970 w 15736"/>
              <a:gd name="connsiteY10" fmla="*/ 22051 h 37772"/>
              <a:gd name="connsiteX11" fmla="*/ 14769 w 15736"/>
              <a:gd name="connsiteY11" fmla="*/ 34917 h 37772"/>
              <a:gd name="connsiteX12" fmla="*/ 8877 w 15736"/>
              <a:gd name="connsiteY12" fmla="*/ 33577 h 37772"/>
              <a:gd name="connsiteX13" fmla="*/ 4673 w 15736"/>
              <a:gd name="connsiteY13" fmla="*/ 23328 h 37772"/>
              <a:gd name="connsiteX14" fmla="*/ 1632 w 15736"/>
              <a:gd name="connsiteY14" fmla="*/ 20209 h 37772"/>
              <a:gd name="connsiteX15" fmla="*/ 218 w 15736"/>
              <a:gd name="connsiteY15" fmla="*/ 15713 h 37772"/>
              <a:gd name="connsiteX16" fmla="*/ 1256 w 15736"/>
              <a:gd name="connsiteY16" fmla="*/ 11482 h 37772"/>
              <a:gd name="connsiteX0" fmla="*/ 1256 w 15736"/>
              <a:gd name="connsiteY0" fmla="*/ 11482 h 37772"/>
              <a:gd name="connsiteX1" fmla="*/ 563 w 15736"/>
              <a:gd name="connsiteY1" fmla="*/ 10708 h 37772"/>
              <a:gd name="connsiteX2" fmla="*/ 1744 w 15736"/>
              <a:gd name="connsiteY2" fmla="*/ 8492 h 37772"/>
              <a:gd name="connsiteX3" fmla="*/ 2861 w 15736"/>
              <a:gd name="connsiteY3" fmla="*/ 1315 h 37772"/>
              <a:gd name="connsiteX4" fmla="*/ 5044 w 15736"/>
              <a:gd name="connsiteY4" fmla="*/ 604 h 37772"/>
              <a:gd name="connsiteX5" fmla="*/ 8928 w 15736"/>
              <a:gd name="connsiteY5" fmla="*/ 1234 h 37772"/>
              <a:gd name="connsiteX6" fmla="*/ 15685 w 15736"/>
              <a:gd name="connsiteY6" fmla="*/ 2551 h 37772"/>
              <a:gd name="connsiteX7" fmla="*/ 13697 w 15736"/>
              <a:gd name="connsiteY7" fmla="*/ 6595 h 37772"/>
              <a:gd name="connsiteX8" fmla="*/ 13072 w 15736"/>
              <a:gd name="connsiteY8" fmla="*/ 10751 h 37772"/>
              <a:gd name="connsiteX9" fmla="*/ 12095 w 15736"/>
              <a:gd name="connsiteY9" fmla="*/ 16792 h 37772"/>
              <a:gd name="connsiteX10" fmla="*/ 14970 w 15736"/>
              <a:gd name="connsiteY10" fmla="*/ 22051 h 37772"/>
              <a:gd name="connsiteX11" fmla="*/ 14769 w 15736"/>
              <a:gd name="connsiteY11" fmla="*/ 34917 h 37772"/>
              <a:gd name="connsiteX12" fmla="*/ 8877 w 15736"/>
              <a:gd name="connsiteY12" fmla="*/ 33577 h 37772"/>
              <a:gd name="connsiteX13" fmla="*/ 4673 w 15736"/>
              <a:gd name="connsiteY13" fmla="*/ 23328 h 37772"/>
              <a:gd name="connsiteX14" fmla="*/ 1632 w 15736"/>
              <a:gd name="connsiteY14" fmla="*/ 20209 h 37772"/>
              <a:gd name="connsiteX15" fmla="*/ 218 w 15736"/>
              <a:gd name="connsiteY15" fmla="*/ 15713 h 37772"/>
              <a:gd name="connsiteX16" fmla="*/ 1256 w 15736"/>
              <a:gd name="connsiteY16" fmla="*/ 11482 h 3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36" h="37772">
                <a:moveTo>
                  <a:pt x="1256" y="11482"/>
                </a:moveTo>
                <a:cubicBezTo>
                  <a:pt x="1087" y="10754"/>
                  <a:pt x="482" y="11206"/>
                  <a:pt x="563" y="10708"/>
                </a:cubicBezTo>
                <a:cubicBezTo>
                  <a:pt x="462" y="9903"/>
                  <a:pt x="1677" y="9890"/>
                  <a:pt x="1744" y="8492"/>
                </a:cubicBezTo>
                <a:cubicBezTo>
                  <a:pt x="1812" y="7093"/>
                  <a:pt x="2311" y="2630"/>
                  <a:pt x="2861" y="1315"/>
                </a:cubicBezTo>
                <a:cubicBezTo>
                  <a:pt x="3411" y="0"/>
                  <a:pt x="3888" y="435"/>
                  <a:pt x="5044" y="604"/>
                </a:cubicBezTo>
                <a:cubicBezTo>
                  <a:pt x="6128" y="910"/>
                  <a:pt x="7155" y="910"/>
                  <a:pt x="8928" y="1234"/>
                </a:cubicBezTo>
                <a:cubicBezTo>
                  <a:pt x="10701" y="1558"/>
                  <a:pt x="14763" y="1065"/>
                  <a:pt x="15685" y="2551"/>
                </a:cubicBezTo>
                <a:cubicBezTo>
                  <a:pt x="15736" y="5312"/>
                  <a:pt x="14132" y="5228"/>
                  <a:pt x="13697" y="6595"/>
                </a:cubicBezTo>
                <a:cubicBezTo>
                  <a:pt x="13262" y="7962"/>
                  <a:pt x="12920" y="9406"/>
                  <a:pt x="13072" y="10751"/>
                </a:cubicBezTo>
                <a:cubicBezTo>
                  <a:pt x="13224" y="12096"/>
                  <a:pt x="11812" y="12764"/>
                  <a:pt x="12095" y="16792"/>
                </a:cubicBezTo>
                <a:cubicBezTo>
                  <a:pt x="12297" y="18855"/>
                  <a:pt x="14524" y="19030"/>
                  <a:pt x="14970" y="22051"/>
                </a:cubicBezTo>
                <a:cubicBezTo>
                  <a:pt x="15416" y="25072"/>
                  <a:pt x="15670" y="33176"/>
                  <a:pt x="14769" y="34917"/>
                </a:cubicBezTo>
                <a:cubicBezTo>
                  <a:pt x="12546" y="37772"/>
                  <a:pt x="10560" y="35508"/>
                  <a:pt x="8877" y="33577"/>
                </a:cubicBezTo>
                <a:cubicBezTo>
                  <a:pt x="7194" y="31646"/>
                  <a:pt x="5880" y="25556"/>
                  <a:pt x="4673" y="23328"/>
                </a:cubicBezTo>
                <a:cubicBezTo>
                  <a:pt x="3466" y="21100"/>
                  <a:pt x="2374" y="21478"/>
                  <a:pt x="1632" y="20209"/>
                </a:cubicBezTo>
                <a:cubicBezTo>
                  <a:pt x="1144" y="19122"/>
                  <a:pt x="0" y="17308"/>
                  <a:pt x="218" y="15713"/>
                </a:cubicBezTo>
                <a:cubicBezTo>
                  <a:pt x="942" y="14365"/>
                  <a:pt x="1311" y="12401"/>
                  <a:pt x="1256" y="11482"/>
                </a:cubicBezTo>
                <a:close/>
              </a:path>
            </a:pathLst>
          </a:custGeom>
          <a:pattFill prst="pct60">
            <a:fgClr>
              <a:srgbClr val="FFFF00">
                <a:alpha val="39999"/>
              </a:srgbClr>
            </a:fgClr>
            <a:bgClr>
              <a:srgbClr val="FF9900">
                <a:alpha val="39999"/>
              </a:srgbClr>
            </a:bgClr>
          </a:pattFill>
          <a:ln w="12700" cap="flat" cmpd="sng">
            <a:solidFill>
              <a:srgbClr val="FF0000"/>
            </a:solidFill>
            <a:prstDash val="solid"/>
            <a:round/>
            <a:headEnd type="none" w="med" len="med"/>
            <a:tailEnd type="none" w="med" len="med"/>
          </a:ln>
          <a:effectLst/>
        </p:spPr>
        <p:txBody>
          <a:bodyPr lIns="86486" tIns="43243" rIns="86486" bIns="43243">
            <a:noAutofit/>
          </a:bodyPr>
          <a:lstStyle/>
          <a:p>
            <a:pPr defTabSz="864931" fontAlgn="base">
              <a:spcBef>
                <a:spcPct val="0"/>
              </a:spcBef>
              <a:spcAft>
                <a:spcPct val="0"/>
              </a:spcAft>
            </a:pPr>
            <a:endParaRPr lang="en-US" dirty="0">
              <a:solidFill>
                <a:srgbClr val="000000"/>
              </a:solidFill>
              <a:latin typeface="Arial" charset="0"/>
            </a:endParaRPr>
          </a:p>
        </p:txBody>
      </p:sp>
      <p:sp>
        <p:nvSpPr>
          <p:cNvPr id="2187" name="Freeform 139"/>
          <p:cNvSpPr>
            <a:spLocks/>
          </p:cNvSpPr>
          <p:nvPr/>
        </p:nvSpPr>
        <p:spPr bwMode="auto">
          <a:xfrm>
            <a:off x="7696192" y="2362149"/>
            <a:ext cx="465709" cy="1451490"/>
          </a:xfrm>
          <a:custGeom>
            <a:avLst/>
            <a:gdLst>
              <a:gd name="connsiteX0" fmla="*/ 0 w 9864"/>
              <a:gd name="connsiteY0" fmla="*/ 3984 h 10011"/>
              <a:gd name="connsiteX1" fmla="*/ 4073 w 9864"/>
              <a:gd name="connsiteY1" fmla="*/ 5455 h 10011"/>
              <a:gd name="connsiteX2" fmla="*/ 5945 w 9864"/>
              <a:gd name="connsiteY2" fmla="*/ 9745 h 10011"/>
              <a:gd name="connsiteX3" fmla="*/ 7529 w 9864"/>
              <a:gd name="connsiteY3" fmla="*/ 7052 h 10011"/>
              <a:gd name="connsiteX4" fmla="*/ 9798 w 9864"/>
              <a:gd name="connsiteY4" fmla="*/ 4045 h 10011"/>
              <a:gd name="connsiteX5" fmla="*/ 7927 w 9864"/>
              <a:gd name="connsiteY5" fmla="*/ 0 h 10011"/>
              <a:gd name="connsiteX0" fmla="*/ 0 w 10000"/>
              <a:gd name="connsiteY0" fmla="*/ 3980 h 9806"/>
              <a:gd name="connsiteX1" fmla="*/ 4129 w 10000"/>
              <a:gd name="connsiteY1" fmla="*/ 5449 h 9806"/>
              <a:gd name="connsiteX2" fmla="*/ 7087 w 10000"/>
              <a:gd name="connsiteY2" fmla="*/ 9540 h 9806"/>
              <a:gd name="connsiteX3" fmla="*/ 7633 w 10000"/>
              <a:gd name="connsiteY3" fmla="*/ 7044 h 9806"/>
              <a:gd name="connsiteX4" fmla="*/ 9933 w 10000"/>
              <a:gd name="connsiteY4" fmla="*/ 4041 h 9806"/>
              <a:gd name="connsiteX5" fmla="*/ 8036 w 10000"/>
              <a:gd name="connsiteY5" fmla="*/ 0 h 9806"/>
              <a:gd name="connsiteX0" fmla="*/ 0 w 10000"/>
              <a:gd name="connsiteY0" fmla="*/ 4059 h 9789"/>
              <a:gd name="connsiteX1" fmla="*/ 4129 w 10000"/>
              <a:gd name="connsiteY1" fmla="*/ 5557 h 9789"/>
              <a:gd name="connsiteX2" fmla="*/ 7087 w 10000"/>
              <a:gd name="connsiteY2" fmla="*/ 9729 h 9789"/>
              <a:gd name="connsiteX3" fmla="*/ 7633 w 10000"/>
              <a:gd name="connsiteY3" fmla="*/ 5914 h 9789"/>
              <a:gd name="connsiteX4" fmla="*/ 9933 w 10000"/>
              <a:gd name="connsiteY4" fmla="*/ 4121 h 9789"/>
              <a:gd name="connsiteX5" fmla="*/ 8036 w 10000"/>
              <a:gd name="connsiteY5" fmla="*/ 0 h 9789"/>
              <a:gd name="connsiteX0" fmla="*/ 0 w 10000"/>
              <a:gd name="connsiteY0" fmla="*/ 4146 h 9862"/>
              <a:gd name="connsiteX1" fmla="*/ 4129 w 10000"/>
              <a:gd name="connsiteY1" fmla="*/ 5677 h 9862"/>
              <a:gd name="connsiteX2" fmla="*/ 7390 w 10000"/>
              <a:gd name="connsiteY2" fmla="*/ 9801 h 9862"/>
              <a:gd name="connsiteX3" fmla="*/ 7633 w 10000"/>
              <a:gd name="connsiteY3" fmla="*/ 6041 h 9862"/>
              <a:gd name="connsiteX4" fmla="*/ 9933 w 10000"/>
              <a:gd name="connsiteY4" fmla="*/ 4210 h 9862"/>
              <a:gd name="connsiteX5" fmla="*/ 8036 w 10000"/>
              <a:gd name="connsiteY5" fmla="*/ 0 h 9862"/>
              <a:gd name="connsiteX0" fmla="*/ 0 w 10037"/>
              <a:gd name="connsiteY0" fmla="*/ 4204 h 9959"/>
              <a:gd name="connsiteX1" fmla="*/ 4129 w 10037"/>
              <a:gd name="connsiteY1" fmla="*/ 5756 h 9959"/>
              <a:gd name="connsiteX2" fmla="*/ 7390 w 10037"/>
              <a:gd name="connsiteY2" fmla="*/ 9938 h 9959"/>
              <a:gd name="connsiteX3" fmla="*/ 8662 w 10037"/>
              <a:gd name="connsiteY3" fmla="*/ 5880 h 9959"/>
              <a:gd name="connsiteX4" fmla="*/ 9933 w 10037"/>
              <a:gd name="connsiteY4" fmla="*/ 4269 h 9959"/>
              <a:gd name="connsiteX5" fmla="*/ 8036 w 10037"/>
              <a:gd name="connsiteY5" fmla="*/ 0 h 9959"/>
              <a:gd name="connsiteX0" fmla="*/ 0 w 10000"/>
              <a:gd name="connsiteY0" fmla="*/ 4221 h 10005"/>
              <a:gd name="connsiteX1" fmla="*/ 4114 w 10000"/>
              <a:gd name="connsiteY1" fmla="*/ 5780 h 10005"/>
              <a:gd name="connsiteX2" fmla="*/ 7363 w 10000"/>
              <a:gd name="connsiteY2" fmla="*/ 9979 h 10005"/>
              <a:gd name="connsiteX3" fmla="*/ 8389 w 10000"/>
              <a:gd name="connsiteY3" fmla="*/ 5939 h 10005"/>
              <a:gd name="connsiteX4" fmla="*/ 9896 w 10000"/>
              <a:gd name="connsiteY4" fmla="*/ 4287 h 10005"/>
              <a:gd name="connsiteX5" fmla="*/ 8006 w 10000"/>
              <a:gd name="connsiteY5" fmla="*/ 0 h 10005"/>
              <a:gd name="connsiteX0" fmla="*/ 0 w 10067"/>
              <a:gd name="connsiteY0" fmla="*/ 4291 h 10005"/>
              <a:gd name="connsiteX1" fmla="*/ 4181 w 10067"/>
              <a:gd name="connsiteY1" fmla="*/ 5780 h 10005"/>
              <a:gd name="connsiteX2" fmla="*/ 7430 w 10067"/>
              <a:gd name="connsiteY2" fmla="*/ 9979 h 10005"/>
              <a:gd name="connsiteX3" fmla="*/ 8456 w 10067"/>
              <a:gd name="connsiteY3" fmla="*/ 5939 h 10005"/>
              <a:gd name="connsiteX4" fmla="*/ 9963 w 10067"/>
              <a:gd name="connsiteY4" fmla="*/ 4287 h 10005"/>
              <a:gd name="connsiteX5" fmla="*/ 8073 w 10067"/>
              <a:gd name="connsiteY5" fmla="*/ 0 h 10005"/>
              <a:gd name="connsiteX0" fmla="*/ 0 w 5886"/>
              <a:gd name="connsiteY0" fmla="*/ 5780 h 10005"/>
              <a:gd name="connsiteX1" fmla="*/ 3249 w 5886"/>
              <a:gd name="connsiteY1" fmla="*/ 9979 h 10005"/>
              <a:gd name="connsiteX2" fmla="*/ 4275 w 5886"/>
              <a:gd name="connsiteY2" fmla="*/ 5939 h 10005"/>
              <a:gd name="connsiteX3" fmla="*/ 5782 w 5886"/>
              <a:gd name="connsiteY3" fmla="*/ 4287 h 10005"/>
              <a:gd name="connsiteX4" fmla="*/ 3892 w 5886"/>
              <a:gd name="connsiteY4" fmla="*/ 0 h 10005"/>
              <a:gd name="connsiteX0" fmla="*/ 0 w 4480"/>
              <a:gd name="connsiteY0" fmla="*/ 9974 h 10000"/>
              <a:gd name="connsiteX1" fmla="*/ 1743 w 4480"/>
              <a:gd name="connsiteY1" fmla="*/ 5936 h 10000"/>
              <a:gd name="connsiteX2" fmla="*/ 4303 w 4480"/>
              <a:gd name="connsiteY2" fmla="*/ 4285 h 10000"/>
              <a:gd name="connsiteX3" fmla="*/ 1092 w 4480"/>
              <a:gd name="connsiteY3" fmla="*/ 0 h 10000"/>
              <a:gd name="connsiteX0" fmla="*/ 0 w 16922"/>
              <a:gd name="connsiteY0" fmla="*/ 10275 h 10301"/>
              <a:gd name="connsiteX1" fmla="*/ 10813 w 16922"/>
              <a:gd name="connsiteY1" fmla="*/ 5936 h 10301"/>
              <a:gd name="connsiteX2" fmla="*/ 16527 w 16922"/>
              <a:gd name="connsiteY2" fmla="*/ 4285 h 10301"/>
              <a:gd name="connsiteX3" fmla="*/ 9360 w 16922"/>
              <a:gd name="connsiteY3" fmla="*/ 0 h 10301"/>
              <a:gd name="connsiteX0" fmla="*/ 0 w 16922"/>
              <a:gd name="connsiteY0" fmla="*/ 10275 h 10301"/>
              <a:gd name="connsiteX1" fmla="*/ 10626 w 16922"/>
              <a:gd name="connsiteY1" fmla="*/ 5922 h 10301"/>
              <a:gd name="connsiteX2" fmla="*/ 16527 w 16922"/>
              <a:gd name="connsiteY2" fmla="*/ 4285 h 10301"/>
              <a:gd name="connsiteX3" fmla="*/ 9360 w 16922"/>
              <a:gd name="connsiteY3" fmla="*/ 0 h 10301"/>
              <a:gd name="connsiteX0" fmla="*/ 0 w 20465"/>
              <a:gd name="connsiteY0" fmla="*/ 10819 h 10845"/>
              <a:gd name="connsiteX1" fmla="*/ 14169 w 20465"/>
              <a:gd name="connsiteY1" fmla="*/ 5922 h 10845"/>
              <a:gd name="connsiteX2" fmla="*/ 20070 w 20465"/>
              <a:gd name="connsiteY2" fmla="*/ 4285 h 10845"/>
              <a:gd name="connsiteX3" fmla="*/ 12903 w 20465"/>
              <a:gd name="connsiteY3" fmla="*/ 0 h 10845"/>
              <a:gd name="connsiteX0" fmla="*/ 0 w 20465"/>
              <a:gd name="connsiteY0" fmla="*/ 10339 h 10365"/>
              <a:gd name="connsiteX1" fmla="*/ 14169 w 20465"/>
              <a:gd name="connsiteY1" fmla="*/ 5442 h 10365"/>
              <a:gd name="connsiteX2" fmla="*/ 20070 w 20465"/>
              <a:gd name="connsiteY2" fmla="*/ 3805 h 10365"/>
              <a:gd name="connsiteX3" fmla="*/ 10627 w 20465"/>
              <a:gd name="connsiteY3" fmla="*/ 0 h 10365"/>
              <a:gd name="connsiteX0" fmla="*/ 0 w 20465"/>
              <a:gd name="connsiteY0" fmla="*/ 10339 h 10365"/>
              <a:gd name="connsiteX1" fmla="*/ 14169 w 20465"/>
              <a:gd name="connsiteY1" fmla="*/ 5442 h 10365"/>
              <a:gd name="connsiteX2" fmla="*/ 20070 w 20465"/>
              <a:gd name="connsiteY2" fmla="*/ 3805 h 10365"/>
              <a:gd name="connsiteX3" fmla="*/ 14169 w 20465"/>
              <a:gd name="connsiteY3" fmla="*/ 0 h 10365"/>
              <a:gd name="connsiteX0" fmla="*/ 0 w 18107"/>
              <a:gd name="connsiteY0" fmla="*/ 10339 h 10365"/>
              <a:gd name="connsiteX1" fmla="*/ 14169 w 18107"/>
              <a:gd name="connsiteY1" fmla="*/ 5442 h 10365"/>
              <a:gd name="connsiteX2" fmla="*/ 17712 w 18107"/>
              <a:gd name="connsiteY2" fmla="*/ 3809 h 10365"/>
              <a:gd name="connsiteX3" fmla="*/ 14169 w 18107"/>
              <a:gd name="connsiteY3" fmla="*/ 0 h 10365"/>
              <a:gd name="connsiteX0" fmla="*/ 0 w 21649"/>
              <a:gd name="connsiteY0" fmla="*/ 10339 h 10365"/>
              <a:gd name="connsiteX1" fmla="*/ 14169 w 21649"/>
              <a:gd name="connsiteY1" fmla="*/ 5442 h 10365"/>
              <a:gd name="connsiteX2" fmla="*/ 21254 w 21649"/>
              <a:gd name="connsiteY2" fmla="*/ 3809 h 10365"/>
              <a:gd name="connsiteX3" fmla="*/ 14169 w 21649"/>
              <a:gd name="connsiteY3" fmla="*/ 0 h 10365"/>
              <a:gd name="connsiteX0" fmla="*/ 0 w 21649"/>
              <a:gd name="connsiteY0" fmla="*/ 10339 h 10365"/>
              <a:gd name="connsiteX1" fmla="*/ 14169 w 21649"/>
              <a:gd name="connsiteY1" fmla="*/ 5442 h 10365"/>
              <a:gd name="connsiteX2" fmla="*/ 21254 w 21649"/>
              <a:gd name="connsiteY2" fmla="*/ 3809 h 10365"/>
              <a:gd name="connsiteX3" fmla="*/ 14169 w 21649"/>
              <a:gd name="connsiteY3" fmla="*/ 0 h 10365"/>
              <a:gd name="connsiteX0" fmla="*/ 0 w 21649"/>
              <a:gd name="connsiteY0" fmla="*/ 10339 h 10365"/>
              <a:gd name="connsiteX1" fmla="*/ 14169 w 21649"/>
              <a:gd name="connsiteY1" fmla="*/ 5442 h 10365"/>
              <a:gd name="connsiteX2" fmla="*/ 21254 w 21649"/>
              <a:gd name="connsiteY2" fmla="*/ 3809 h 10365"/>
              <a:gd name="connsiteX3" fmla="*/ 14169 w 21649"/>
              <a:gd name="connsiteY3" fmla="*/ 0 h 10365"/>
            </a:gdLst>
            <a:ahLst/>
            <a:cxnLst>
              <a:cxn ang="0">
                <a:pos x="connsiteX0" y="connsiteY0"/>
              </a:cxn>
              <a:cxn ang="0">
                <a:pos x="connsiteX1" y="connsiteY1"/>
              </a:cxn>
              <a:cxn ang="0">
                <a:pos x="connsiteX2" y="connsiteY2"/>
              </a:cxn>
              <a:cxn ang="0">
                <a:pos x="connsiteX3" y="connsiteY3"/>
              </a:cxn>
            </a:cxnLst>
            <a:rect l="l" t="t" r="r" b="b"/>
            <a:pathLst>
              <a:path w="21649" h="10365">
                <a:moveTo>
                  <a:pt x="0" y="10339"/>
                </a:moveTo>
                <a:cubicBezTo>
                  <a:pt x="2701" y="10365"/>
                  <a:pt x="12568" y="6391"/>
                  <a:pt x="14169" y="5442"/>
                </a:cubicBezTo>
                <a:cubicBezTo>
                  <a:pt x="16546" y="5026"/>
                  <a:pt x="21649" y="4792"/>
                  <a:pt x="21254" y="3809"/>
                </a:cubicBezTo>
                <a:cubicBezTo>
                  <a:pt x="20863" y="2825"/>
                  <a:pt x="15648" y="888"/>
                  <a:pt x="14169" y="0"/>
                </a:cubicBezTo>
              </a:path>
            </a:pathLst>
          </a:custGeom>
          <a:noFill/>
          <a:ln w="127000" cap="flat" cmpd="sng">
            <a:pattFill prst="lgConfetti">
              <a:fgClr>
                <a:srgbClr val="FF6600"/>
              </a:fgClr>
              <a:bgClr>
                <a:srgbClr val="FFFF00"/>
              </a:bgClr>
            </a:pattFill>
            <a:prstDash val="solid"/>
            <a:round/>
            <a:headEnd type="none" w="med" len="med"/>
            <a:tailEnd type="none" w="med" len="med"/>
          </a:ln>
          <a:effectLst/>
        </p:spPr>
        <p:txBody>
          <a:bodyPr wrap="square" lIns="86486" tIns="43243" rIns="86486" bIns="43243">
            <a:noAutofit/>
          </a:bodyPr>
          <a:lstStyle/>
          <a:p>
            <a:pPr defTabSz="864931" fontAlgn="base">
              <a:spcBef>
                <a:spcPct val="0"/>
              </a:spcBef>
              <a:spcAft>
                <a:spcPct val="0"/>
              </a:spcAft>
            </a:pPr>
            <a:endParaRPr lang="en-US" dirty="0">
              <a:solidFill>
                <a:srgbClr val="000000"/>
              </a:solidFill>
              <a:latin typeface="Arial" charset="0"/>
            </a:endParaRPr>
          </a:p>
        </p:txBody>
      </p:sp>
      <p:sp>
        <p:nvSpPr>
          <p:cNvPr id="2188" name="Freeform 140" descr="60%"/>
          <p:cNvSpPr>
            <a:spLocks/>
          </p:cNvSpPr>
          <p:nvPr/>
        </p:nvSpPr>
        <p:spPr bwMode="auto">
          <a:xfrm>
            <a:off x="-154215" y="2434828"/>
            <a:ext cx="2367207" cy="2652446"/>
          </a:xfrm>
          <a:custGeom>
            <a:avLst/>
            <a:gdLst>
              <a:gd name="connsiteX0" fmla="*/ 4771 w 10000"/>
              <a:gd name="connsiteY0" fmla="*/ 5564 h 10000"/>
              <a:gd name="connsiteX1" fmla="*/ 1565 w 10000"/>
              <a:gd name="connsiteY1" fmla="*/ 394 h 10000"/>
              <a:gd name="connsiteX2" fmla="*/ 4466 w 10000"/>
              <a:gd name="connsiteY2" fmla="*/ 1447 h 10000"/>
              <a:gd name="connsiteX3" fmla="*/ 6833 w 10000"/>
              <a:gd name="connsiteY3" fmla="*/ 2650 h 10000"/>
              <a:gd name="connsiteX4" fmla="*/ 7252 w 10000"/>
              <a:gd name="connsiteY4" fmla="*/ 4191 h 10000"/>
              <a:gd name="connsiteX5" fmla="*/ 7366 w 10000"/>
              <a:gd name="connsiteY5" fmla="*/ 7223 h 10000"/>
              <a:gd name="connsiteX6" fmla="*/ 8206 w 10000"/>
              <a:gd name="connsiteY6" fmla="*/ 8755 h 10000"/>
              <a:gd name="connsiteX7" fmla="*/ 4771 w 10000"/>
              <a:gd name="connsiteY7" fmla="*/ 5564 h 10000"/>
              <a:gd name="connsiteX0" fmla="*/ 4771 w 10000"/>
              <a:gd name="connsiteY0" fmla="*/ 5564 h 10000"/>
              <a:gd name="connsiteX1" fmla="*/ 1565 w 10000"/>
              <a:gd name="connsiteY1" fmla="*/ 394 h 10000"/>
              <a:gd name="connsiteX2" fmla="*/ 4466 w 10000"/>
              <a:gd name="connsiteY2" fmla="*/ 1447 h 10000"/>
              <a:gd name="connsiteX3" fmla="*/ 6833 w 10000"/>
              <a:gd name="connsiteY3" fmla="*/ 2650 h 10000"/>
              <a:gd name="connsiteX4" fmla="*/ 7252 w 10000"/>
              <a:gd name="connsiteY4" fmla="*/ 4191 h 10000"/>
              <a:gd name="connsiteX5" fmla="*/ 7366 w 10000"/>
              <a:gd name="connsiteY5" fmla="*/ 7223 h 10000"/>
              <a:gd name="connsiteX6" fmla="*/ 8206 w 10000"/>
              <a:gd name="connsiteY6" fmla="*/ 8755 h 10000"/>
              <a:gd name="connsiteX7" fmla="*/ 4771 w 10000"/>
              <a:gd name="connsiteY7" fmla="*/ 5564 h 10000"/>
              <a:gd name="connsiteX0" fmla="*/ 4771 w 10000"/>
              <a:gd name="connsiteY0" fmla="*/ 5564 h 10000"/>
              <a:gd name="connsiteX1" fmla="*/ 1565 w 10000"/>
              <a:gd name="connsiteY1" fmla="*/ 394 h 10000"/>
              <a:gd name="connsiteX2" fmla="*/ 4466 w 10000"/>
              <a:gd name="connsiteY2" fmla="*/ 1447 h 10000"/>
              <a:gd name="connsiteX3" fmla="*/ 6953 w 10000"/>
              <a:gd name="connsiteY3" fmla="*/ 2335 h 10000"/>
              <a:gd name="connsiteX4" fmla="*/ 7252 w 10000"/>
              <a:gd name="connsiteY4" fmla="*/ 4191 h 10000"/>
              <a:gd name="connsiteX5" fmla="*/ 7366 w 10000"/>
              <a:gd name="connsiteY5" fmla="*/ 7223 h 10000"/>
              <a:gd name="connsiteX6" fmla="*/ 8206 w 10000"/>
              <a:gd name="connsiteY6" fmla="*/ 8755 h 10000"/>
              <a:gd name="connsiteX7" fmla="*/ 4771 w 10000"/>
              <a:gd name="connsiteY7" fmla="*/ 5564 h 10000"/>
              <a:gd name="connsiteX0" fmla="*/ 4771 w 10000"/>
              <a:gd name="connsiteY0" fmla="*/ 5564 h 10000"/>
              <a:gd name="connsiteX1" fmla="*/ 1565 w 10000"/>
              <a:gd name="connsiteY1" fmla="*/ 394 h 10000"/>
              <a:gd name="connsiteX2" fmla="*/ 4466 w 10000"/>
              <a:gd name="connsiteY2" fmla="*/ 1447 h 10000"/>
              <a:gd name="connsiteX3" fmla="*/ 7434 w 10000"/>
              <a:gd name="connsiteY3" fmla="*/ 2545 h 10000"/>
              <a:gd name="connsiteX4" fmla="*/ 7252 w 10000"/>
              <a:gd name="connsiteY4" fmla="*/ 4191 h 10000"/>
              <a:gd name="connsiteX5" fmla="*/ 7366 w 10000"/>
              <a:gd name="connsiteY5" fmla="*/ 7223 h 10000"/>
              <a:gd name="connsiteX6" fmla="*/ 8206 w 10000"/>
              <a:gd name="connsiteY6" fmla="*/ 8755 h 10000"/>
              <a:gd name="connsiteX7" fmla="*/ 4771 w 10000"/>
              <a:gd name="connsiteY7" fmla="*/ 5564 h 10000"/>
              <a:gd name="connsiteX0" fmla="*/ 4771 w 10000"/>
              <a:gd name="connsiteY0" fmla="*/ 5564 h 10000"/>
              <a:gd name="connsiteX1" fmla="*/ 1565 w 10000"/>
              <a:gd name="connsiteY1" fmla="*/ 394 h 10000"/>
              <a:gd name="connsiteX2" fmla="*/ 4466 w 10000"/>
              <a:gd name="connsiteY2" fmla="*/ 1447 h 10000"/>
              <a:gd name="connsiteX3" fmla="*/ 7434 w 10000"/>
              <a:gd name="connsiteY3" fmla="*/ 2545 h 10000"/>
              <a:gd name="connsiteX4" fmla="*/ 7252 w 10000"/>
              <a:gd name="connsiteY4" fmla="*/ 4191 h 10000"/>
              <a:gd name="connsiteX5" fmla="*/ 7366 w 10000"/>
              <a:gd name="connsiteY5" fmla="*/ 7223 h 10000"/>
              <a:gd name="connsiteX6" fmla="*/ 8206 w 10000"/>
              <a:gd name="connsiteY6" fmla="*/ 8755 h 10000"/>
              <a:gd name="connsiteX7" fmla="*/ 4771 w 10000"/>
              <a:gd name="connsiteY7" fmla="*/ 5564 h 10000"/>
              <a:gd name="connsiteX0" fmla="*/ 4771 w 10000"/>
              <a:gd name="connsiteY0" fmla="*/ 5564 h 10000"/>
              <a:gd name="connsiteX1" fmla="*/ 1565 w 10000"/>
              <a:gd name="connsiteY1" fmla="*/ 394 h 10000"/>
              <a:gd name="connsiteX2" fmla="*/ 4466 w 10000"/>
              <a:gd name="connsiteY2" fmla="*/ 1447 h 10000"/>
              <a:gd name="connsiteX3" fmla="*/ 7434 w 10000"/>
              <a:gd name="connsiteY3" fmla="*/ 2545 h 10000"/>
              <a:gd name="connsiteX4" fmla="*/ 7252 w 10000"/>
              <a:gd name="connsiteY4" fmla="*/ 4191 h 10000"/>
              <a:gd name="connsiteX5" fmla="*/ 7366 w 10000"/>
              <a:gd name="connsiteY5" fmla="*/ 7223 h 10000"/>
              <a:gd name="connsiteX6" fmla="*/ 8206 w 10000"/>
              <a:gd name="connsiteY6" fmla="*/ 8755 h 10000"/>
              <a:gd name="connsiteX7" fmla="*/ 4771 w 10000"/>
              <a:gd name="connsiteY7" fmla="*/ 5564 h 10000"/>
              <a:gd name="connsiteX0" fmla="*/ 4771 w 10000"/>
              <a:gd name="connsiteY0" fmla="*/ 5564 h 10000"/>
              <a:gd name="connsiteX1" fmla="*/ 1565 w 10000"/>
              <a:gd name="connsiteY1" fmla="*/ 394 h 10000"/>
              <a:gd name="connsiteX2" fmla="*/ 4466 w 10000"/>
              <a:gd name="connsiteY2" fmla="*/ 1447 h 10000"/>
              <a:gd name="connsiteX3" fmla="*/ 7434 w 10000"/>
              <a:gd name="connsiteY3" fmla="*/ 2545 h 10000"/>
              <a:gd name="connsiteX4" fmla="*/ 7252 w 10000"/>
              <a:gd name="connsiteY4" fmla="*/ 4191 h 10000"/>
              <a:gd name="connsiteX5" fmla="*/ 7366 w 10000"/>
              <a:gd name="connsiteY5" fmla="*/ 7223 h 10000"/>
              <a:gd name="connsiteX6" fmla="*/ 8206 w 10000"/>
              <a:gd name="connsiteY6" fmla="*/ 8755 h 10000"/>
              <a:gd name="connsiteX7" fmla="*/ 4771 w 10000"/>
              <a:gd name="connsiteY7" fmla="*/ 5564 h 10000"/>
              <a:gd name="connsiteX0" fmla="*/ 4771 w 10000"/>
              <a:gd name="connsiteY0" fmla="*/ 5564 h 10000"/>
              <a:gd name="connsiteX1" fmla="*/ 1565 w 10000"/>
              <a:gd name="connsiteY1" fmla="*/ 394 h 10000"/>
              <a:gd name="connsiteX2" fmla="*/ 4466 w 10000"/>
              <a:gd name="connsiteY2" fmla="*/ 1447 h 10000"/>
              <a:gd name="connsiteX3" fmla="*/ 7434 w 10000"/>
              <a:gd name="connsiteY3" fmla="*/ 2545 h 10000"/>
              <a:gd name="connsiteX4" fmla="*/ 7252 w 10000"/>
              <a:gd name="connsiteY4" fmla="*/ 4191 h 10000"/>
              <a:gd name="connsiteX5" fmla="*/ 7366 w 10000"/>
              <a:gd name="connsiteY5" fmla="*/ 7223 h 10000"/>
              <a:gd name="connsiteX6" fmla="*/ 8206 w 10000"/>
              <a:gd name="connsiteY6" fmla="*/ 8755 h 10000"/>
              <a:gd name="connsiteX7" fmla="*/ 4771 w 10000"/>
              <a:gd name="connsiteY7" fmla="*/ 5564 h 10000"/>
              <a:gd name="connsiteX0" fmla="*/ 4771 w 10000"/>
              <a:gd name="connsiteY0" fmla="*/ 5564 h 10000"/>
              <a:gd name="connsiteX1" fmla="*/ 1565 w 10000"/>
              <a:gd name="connsiteY1" fmla="*/ 394 h 10000"/>
              <a:gd name="connsiteX2" fmla="*/ 4466 w 10000"/>
              <a:gd name="connsiteY2" fmla="*/ 1447 h 10000"/>
              <a:gd name="connsiteX3" fmla="*/ 7434 w 10000"/>
              <a:gd name="connsiteY3" fmla="*/ 2545 h 10000"/>
              <a:gd name="connsiteX4" fmla="*/ 7252 w 10000"/>
              <a:gd name="connsiteY4" fmla="*/ 4191 h 10000"/>
              <a:gd name="connsiteX5" fmla="*/ 7366 w 10000"/>
              <a:gd name="connsiteY5" fmla="*/ 7223 h 10000"/>
              <a:gd name="connsiteX6" fmla="*/ 8206 w 10000"/>
              <a:gd name="connsiteY6" fmla="*/ 8755 h 10000"/>
              <a:gd name="connsiteX7" fmla="*/ 4771 w 10000"/>
              <a:gd name="connsiteY7" fmla="*/ 5564 h 10000"/>
              <a:gd name="connsiteX0" fmla="*/ 4771 w 10000"/>
              <a:gd name="connsiteY0" fmla="*/ 5564 h 10000"/>
              <a:gd name="connsiteX1" fmla="*/ 1565 w 10000"/>
              <a:gd name="connsiteY1" fmla="*/ 394 h 10000"/>
              <a:gd name="connsiteX2" fmla="*/ 4466 w 10000"/>
              <a:gd name="connsiteY2" fmla="*/ 1447 h 10000"/>
              <a:gd name="connsiteX3" fmla="*/ 7434 w 10000"/>
              <a:gd name="connsiteY3" fmla="*/ 2545 h 10000"/>
              <a:gd name="connsiteX4" fmla="*/ 7252 w 10000"/>
              <a:gd name="connsiteY4" fmla="*/ 4191 h 10000"/>
              <a:gd name="connsiteX5" fmla="*/ 7366 w 10000"/>
              <a:gd name="connsiteY5" fmla="*/ 7223 h 10000"/>
              <a:gd name="connsiteX6" fmla="*/ 8206 w 10000"/>
              <a:gd name="connsiteY6" fmla="*/ 8755 h 10000"/>
              <a:gd name="connsiteX7" fmla="*/ 4771 w 10000"/>
              <a:gd name="connsiteY7" fmla="*/ 5564 h 10000"/>
              <a:gd name="connsiteX0" fmla="*/ 4771 w 10000"/>
              <a:gd name="connsiteY0" fmla="*/ 5564 h 10000"/>
              <a:gd name="connsiteX1" fmla="*/ 1565 w 10000"/>
              <a:gd name="connsiteY1" fmla="*/ 394 h 10000"/>
              <a:gd name="connsiteX2" fmla="*/ 4466 w 10000"/>
              <a:gd name="connsiteY2" fmla="*/ 1447 h 10000"/>
              <a:gd name="connsiteX3" fmla="*/ 7434 w 10000"/>
              <a:gd name="connsiteY3" fmla="*/ 2545 h 10000"/>
              <a:gd name="connsiteX4" fmla="*/ 7252 w 10000"/>
              <a:gd name="connsiteY4" fmla="*/ 4191 h 10000"/>
              <a:gd name="connsiteX5" fmla="*/ 7366 w 10000"/>
              <a:gd name="connsiteY5" fmla="*/ 7223 h 10000"/>
              <a:gd name="connsiteX6" fmla="*/ 8206 w 10000"/>
              <a:gd name="connsiteY6" fmla="*/ 8755 h 10000"/>
              <a:gd name="connsiteX7" fmla="*/ 4771 w 10000"/>
              <a:gd name="connsiteY7" fmla="*/ 5564 h 10000"/>
              <a:gd name="connsiteX0" fmla="*/ 4771 w 10000"/>
              <a:gd name="connsiteY0" fmla="*/ 5564 h 10000"/>
              <a:gd name="connsiteX1" fmla="*/ 1565 w 10000"/>
              <a:gd name="connsiteY1" fmla="*/ 394 h 10000"/>
              <a:gd name="connsiteX2" fmla="*/ 4466 w 10000"/>
              <a:gd name="connsiteY2" fmla="*/ 1447 h 10000"/>
              <a:gd name="connsiteX3" fmla="*/ 7434 w 10000"/>
              <a:gd name="connsiteY3" fmla="*/ 2545 h 10000"/>
              <a:gd name="connsiteX4" fmla="*/ 7252 w 10000"/>
              <a:gd name="connsiteY4" fmla="*/ 4191 h 10000"/>
              <a:gd name="connsiteX5" fmla="*/ 7366 w 10000"/>
              <a:gd name="connsiteY5" fmla="*/ 7223 h 10000"/>
              <a:gd name="connsiteX6" fmla="*/ 8206 w 10000"/>
              <a:gd name="connsiteY6" fmla="*/ 8755 h 10000"/>
              <a:gd name="connsiteX7" fmla="*/ 4771 w 10000"/>
              <a:gd name="connsiteY7" fmla="*/ 5564 h 10000"/>
              <a:gd name="connsiteX0" fmla="*/ 4771 w 10000"/>
              <a:gd name="connsiteY0" fmla="*/ 5564 h 10000"/>
              <a:gd name="connsiteX1" fmla="*/ 1565 w 10000"/>
              <a:gd name="connsiteY1" fmla="*/ 394 h 10000"/>
              <a:gd name="connsiteX2" fmla="*/ 4466 w 10000"/>
              <a:gd name="connsiteY2" fmla="*/ 1447 h 10000"/>
              <a:gd name="connsiteX3" fmla="*/ 7434 w 10000"/>
              <a:gd name="connsiteY3" fmla="*/ 2545 h 10000"/>
              <a:gd name="connsiteX4" fmla="*/ 7252 w 10000"/>
              <a:gd name="connsiteY4" fmla="*/ 4191 h 10000"/>
              <a:gd name="connsiteX5" fmla="*/ 7366 w 10000"/>
              <a:gd name="connsiteY5" fmla="*/ 7223 h 10000"/>
              <a:gd name="connsiteX6" fmla="*/ 8206 w 10000"/>
              <a:gd name="connsiteY6" fmla="*/ 8755 h 10000"/>
              <a:gd name="connsiteX7" fmla="*/ 4771 w 10000"/>
              <a:gd name="connsiteY7" fmla="*/ 5564 h 10000"/>
              <a:gd name="connsiteX0" fmla="*/ 4771 w 10000"/>
              <a:gd name="connsiteY0" fmla="*/ 5564 h 10000"/>
              <a:gd name="connsiteX1" fmla="*/ 1565 w 10000"/>
              <a:gd name="connsiteY1" fmla="*/ 394 h 10000"/>
              <a:gd name="connsiteX2" fmla="*/ 4827 w 10000"/>
              <a:gd name="connsiteY2" fmla="*/ 1797 h 10000"/>
              <a:gd name="connsiteX3" fmla="*/ 7434 w 10000"/>
              <a:gd name="connsiteY3" fmla="*/ 2545 h 10000"/>
              <a:gd name="connsiteX4" fmla="*/ 7252 w 10000"/>
              <a:gd name="connsiteY4" fmla="*/ 4191 h 10000"/>
              <a:gd name="connsiteX5" fmla="*/ 7366 w 10000"/>
              <a:gd name="connsiteY5" fmla="*/ 7223 h 10000"/>
              <a:gd name="connsiteX6" fmla="*/ 8206 w 10000"/>
              <a:gd name="connsiteY6" fmla="*/ 8755 h 10000"/>
              <a:gd name="connsiteX7" fmla="*/ 4771 w 10000"/>
              <a:gd name="connsiteY7" fmla="*/ 5564 h 10000"/>
              <a:gd name="connsiteX0" fmla="*/ 4771 w 10000"/>
              <a:gd name="connsiteY0" fmla="*/ 5564 h 10000"/>
              <a:gd name="connsiteX1" fmla="*/ 1565 w 10000"/>
              <a:gd name="connsiteY1" fmla="*/ 394 h 10000"/>
              <a:gd name="connsiteX2" fmla="*/ 4707 w 10000"/>
              <a:gd name="connsiteY2" fmla="*/ 1832 h 10000"/>
              <a:gd name="connsiteX3" fmla="*/ 7434 w 10000"/>
              <a:gd name="connsiteY3" fmla="*/ 2545 h 10000"/>
              <a:gd name="connsiteX4" fmla="*/ 7252 w 10000"/>
              <a:gd name="connsiteY4" fmla="*/ 4191 h 10000"/>
              <a:gd name="connsiteX5" fmla="*/ 7366 w 10000"/>
              <a:gd name="connsiteY5" fmla="*/ 7223 h 10000"/>
              <a:gd name="connsiteX6" fmla="*/ 8206 w 10000"/>
              <a:gd name="connsiteY6" fmla="*/ 8755 h 10000"/>
              <a:gd name="connsiteX7" fmla="*/ 4771 w 10000"/>
              <a:gd name="connsiteY7" fmla="*/ 5564 h 10000"/>
              <a:gd name="connsiteX0" fmla="*/ 4771 w 10000"/>
              <a:gd name="connsiteY0" fmla="*/ 5564 h 10000"/>
              <a:gd name="connsiteX1" fmla="*/ 1565 w 10000"/>
              <a:gd name="connsiteY1" fmla="*/ 394 h 10000"/>
              <a:gd name="connsiteX2" fmla="*/ 4707 w 10000"/>
              <a:gd name="connsiteY2" fmla="*/ 1832 h 10000"/>
              <a:gd name="connsiteX3" fmla="*/ 7434 w 10000"/>
              <a:gd name="connsiteY3" fmla="*/ 2545 h 10000"/>
              <a:gd name="connsiteX4" fmla="*/ 7252 w 10000"/>
              <a:gd name="connsiteY4" fmla="*/ 4191 h 10000"/>
              <a:gd name="connsiteX5" fmla="*/ 7366 w 10000"/>
              <a:gd name="connsiteY5" fmla="*/ 7223 h 10000"/>
              <a:gd name="connsiteX6" fmla="*/ 8206 w 10000"/>
              <a:gd name="connsiteY6" fmla="*/ 8755 h 10000"/>
              <a:gd name="connsiteX7" fmla="*/ 4771 w 10000"/>
              <a:gd name="connsiteY7" fmla="*/ 5564 h 10000"/>
              <a:gd name="connsiteX0" fmla="*/ 4771 w 10000"/>
              <a:gd name="connsiteY0" fmla="*/ 5564 h 10000"/>
              <a:gd name="connsiteX1" fmla="*/ 1565 w 10000"/>
              <a:gd name="connsiteY1" fmla="*/ 394 h 10000"/>
              <a:gd name="connsiteX2" fmla="*/ 4707 w 10000"/>
              <a:gd name="connsiteY2" fmla="*/ 1832 h 10000"/>
              <a:gd name="connsiteX3" fmla="*/ 7434 w 10000"/>
              <a:gd name="connsiteY3" fmla="*/ 2545 h 10000"/>
              <a:gd name="connsiteX4" fmla="*/ 7252 w 10000"/>
              <a:gd name="connsiteY4" fmla="*/ 4191 h 10000"/>
              <a:gd name="connsiteX5" fmla="*/ 7366 w 10000"/>
              <a:gd name="connsiteY5" fmla="*/ 7223 h 10000"/>
              <a:gd name="connsiteX6" fmla="*/ 8206 w 10000"/>
              <a:gd name="connsiteY6" fmla="*/ 8755 h 10000"/>
              <a:gd name="connsiteX7" fmla="*/ 4771 w 10000"/>
              <a:gd name="connsiteY7" fmla="*/ 5564 h 10000"/>
              <a:gd name="connsiteX0" fmla="*/ 4771 w 10000"/>
              <a:gd name="connsiteY0" fmla="*/ 5564 h 10000"/>
              <a:gd name="connsiteX1" fmla="*/ 1565 w 10000"/>
              <a:gd name="connsiteY1" fmla="*/ 394 h 10000"/>
              <a:gd name="connsiteX2" fmla="*/ 4707 w 10000"/>
              <a:gd name="connsiteY2" fmla="*/ 1832 h 10000"/>
              <a:gd name="connsiteX3" fmla="*/ 7434 w 10000"/>
              <a:gd name="connsiteY3" fmla="*/ 2545 h 10000"/>
              <a:gd name="connsiteX4" fmla="*/ 7292 w 10000"/>
              <a:gd name="connsiteY4" fmla="*/ 4401 h 10000"/>
              <a:gd name="connsiteX5" fmla="*/ 7366 w 10000"/>
              <a:gd name="connsiteY5" fmla="*/ 7223 h 10000"/>
              <a:gd name="connsiteX6" fmla="*/ 8206 w 10000"/>
              <a:gd name="connsiteY6" fmla="*/ 8755 h 10000"/>
              <a:gd name="connsiteX7" fmla="*/ 4771 w 10000"/>
              <a:gd name="connsiteY7" fmla="*/ 5564 h 10000"/>
              <a:gd name="connsiteX0" fmla="*/ 4771 w 10000"/>
              <a:gd name="connsiteY0" fmla="*/ 5564 h 10000"/>
              <a:gd name="connsiteX1" fmla="*/ 1565 w 10000"/>
              <a:gd name="connsiteY1" fmla="*/ 394 h 10000"/>
              <a:gd name="connsiteX2" fmla="*/ 4707 w 10000"/>
              <a:gd name="connsiteY2" fmla="*/ 1832 h 10000"/>
              <a:gd name="connsiteX3" fmla="*/ 7434 w 10000"/>
              <a:gd name="connsiteY3" fmla="*/ 2545 h 10000"/>
              <a:gd name="connsiteX4" fmla="*/ 7292 w 10000"/>
              <a:gd name="connsiteY4" fmla="*/ 4401 h 10000"/>
              <a:gd name="connsiteX5" fmla="*/ 7366 w 10000"/>
              <a:gd name="connsiteY5" fmla="*/ 7223 h 10000"/>
              <a:gd name="connsiteX6" fmla="*/ 8206 w 10000"/>
              <a:gd name="connsiteY6" fmla="*/ 8755 h 10000"/>
              <a:gd name="connsiteX7" fmla="*/ 4771 w 10000"/>
              <a:gd name="connsiteY7" fmla="*/ 5564 h 10000"/>
              <a:gd name="connsiteX0" fmla="*/ 4771 w 10000"/>
              <a:gd name="connsiteY0" fmla="*/ 5564 h 10000"/>
              <a:gd name="connsiteX1" fmla="*/ 1565 w 10000"/>
              <a:gd name="connsiteY1" fmla="*/ 394 h 10000"/>
              <a:gd name="connsiteX2" fmla="*/ 4707 w 10000"/>
              <a:gd name="connsiteY2" fmla="*/ 1832 h 10000"/>
              <a:gd name="connsiteX3" fmla="*/ 7434 w 10000"/>
              <a:gd name="connsiteY3" fmla="*/ 2545 h 10000"/>
              <a:gd name="connsiteX4" fmla="*/ 7292 w 10000"/>
              <a:gd name="connsiteY4" fmla="*/ 4401 h 10000"/>
              <a:gd name="connsiteX5" fmla="*/ 7366 w 10000"/>
              <a:gd name="connsiteY5" fmla="*/ 7223 h 10000"/>
              <a:gd name="connsiteX6" fmla="*/ 8206 w 10000"/>
              <a:gd name="connsiteY6" fmla="*/ 8755 h 10000"/>
              <a:gd name="connsiteX7" fmla="*/ 4771 w 10000"/>
              <a:gd name="connsiteY7" fmla="*/ 5564 h 10000"/>
              <a:gd name="connsiteX0" fmla="*/ 4771 w 10000"/>
              <a:gd name="connsiteY0" fmla="*/ 5564 h 10000"/>
              <a:gd name="connsiteX1" fmla="*/ 1565 w 10000"/>
              <a:gd name="connsiteY1" fmla="*/ 394 h 10000"/>
              <a:gd name="connsiteX2" fmla="*/ 4707 w 10000"/>
              <a:gd name="connsiteY2" fmla="*/ 1832 h 10000"/>
              <a:gd name="connsiteX3" fmla="*/ 7434 w 10000"/>
              <a:gd name="connsiteY3" fmla="*/ 2545 h 10000"/>
              <a:gd name="connsiteX4" fmla="*/ 7452 w 10000"/>
              <a:gd name="connsiteY4" fmla="*/ 4646 h 10000"/>
              <a:gd name="connsiteX5" fmla="*/ 7366 w 10000"/>
              <a:gd name="connsiteY5" fmla="*/ 7223 h 10000"/>
              <a:gd name="connsiteX6" fmla="*/ 8206 w 10000"/>
              <a:gd name="connsiteY6" fmla="*/ 8755 h 10000"/>
              <a:gd name="connsiteX7" fmla="*/ 4771 w 10000"/>
              <a:gd name="connsiteY7" fmla="*/ 5564 h 10000"/>
              <a:gd name="connsiteX0" fmla="*/ 4771 w 10000"/>
              <a:gd name="connsiteY0" fmla="*/ 5564 h 10000"/>
              <a:gd name="connsiteX1" fmla="*/ 1565 w 10000"/>
              <a:gd name="connsiteY1" fmla="*/ 394 h 10000"/>
              <a:gd name="connsiteX2" fmla="*/ 4707 w 10000"/>
              <a:gd name="connsiteY2" fmla="*/ 1832 h 10000"/>
              <a:gd name="connsiteX3" fmla="*/ 7434 w 10000"/>
              <a:gd name="connsiteY3" fmla="*/ 2545 h 10000"/>
              <a:gd name="connsiteX4" fmla="*/ 7452 w 10000"/>
              <a:gd name="connsiteY4" fmla="*/ 4646 h 10000"/>
              <a:gd name="connsiteX5" fmla="*/ 7366 w 10000"/>
              <a:gd name="connsiteY5" fmla="*/ 7223 h 10000"/>
              <a:gd name="connsiteX6" fmla="*/ 8206 w 10000"/>
              <a:gd name="connsiteY6" fmla="*/ 8755 h 10000"/>
              <a:gd name="connsiteX7" fmla="*/ 4771 w 10000"/>
              <a:gd name="connsiteY7" fmla="*/ 5564 h 10000"/>
              <a:gd name="connsiteX0" fmla="*/ 4771 w 9960"/>
              <a:gd name="connsiteY0" fmla="*/ 5564 h 10000"/>
              <a:gd name="connsiteX1" fmla="*/ 1565 w 9960"/>
              <a:gd name="connsiteY1" fmla="*/ 394 h 10000"/>
              <a:gd name="connsiteX2" fmla="*/ 4707 w 9960"/>
              <a:gd name="connsiteY2" fmla="*/ 1832 h 10000"/>
              <a:gd name="connsiteX3" fmla="*/ 7434 w 9960"/>
              <a:gd name="connsiteY3" fmla="*/ 2545 h 10000"/>
              <a:gd name="connsiteX4" fmla="*/ 7452 w 9960"/>
              <a:gd name="connsiteY4" fmla="*/ 4646 h 10000"/>
              <a:gd name="connsiteX5" fmla="*/ 7366 w 9960"/>
              <a:gd name="connsiteY5" fmla="*/ 7223 h 10000"/>
              <a:gd name="connsiteX6" fmla="*/ 8206 w 9960"/>
              <a:gd name="connsiteY6" fmla="*/ 8755 h 10000"/>
              <a:gd name="connsiteX7" fmla="*/ 4771 w 9960"/>
              <a:gd name="connsiteY7" fmla="*/ 5564 h 10000"/>
              <a:gd name="connsiteX0" fmla="*/ 4790 w 10000"/>
              <a:gd name="connsiteY0" fmla="*/ 5564 h 9755"/>
              <a:gd name="connsiteX1" fmla="*/ 1571 w 10000"/>
              <a:gd name="connsiteY1" fmla="*/ 394 h 9755"/>
              <a:gd name="connsiteX2" fmla="*/ 4726 w 10000"/>
              <a:gd name="connsiteY2" fmla="*/ 1832 h 9755"/>
              <a:gd name="connsiteX3" fmla="*/ 7464 w 10000"/>
              <a:gd name="connsiteY3" fmla="*/ 2545 h 9755"/>
              <a:gd name="connsiteX4" fmla="*/ 7482 w 10000"/>
              <a:gd name="connsiteY4" fmla="*/ 4646 h 9755"/>
              <a:gd name="connsiteX5" fmla="*/ 7396 w 10000"/>
              <a:gd name="connsiteY5" fmla="*/ 7223 h 9755"/>
              <a:gd name="connsiteX6" fmla="*/ 8239 w 10000"/>
              <a:gd name="connsiteY6" fmla="*/ 8755 h 9755"/>
              <a:gd name="connsiteX7" fmla="*/ 4790 w 10000"/>
              <a:gd name="connsiteY7" fmla="*/ 5564 h 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9755">
                <a:moveTo>
                  <a:pt x="4790" y="5564"/>
                </a:moveTo>
                <a:cubicBezTo>
                  <a:pt x="4560" y="4191"/>
                  <a:pt x="0" y="1766"/>
                  <a:pt x="1571" y="394"/>
                </a:cubicBezTo>
                <a:cubicBezTo>
                  <a:pt x="2848" y="0"/>
                  <a:pt x="3940" y="1390"/>
                  <a:pt x="4726" y="1832"/>
                </a:cubicBezTo>
                <a:cubicBezTo>
                  <a:pt x="5795" y="2050"/>
                  <a:pt x="7005" y="2076"/>
                  <a:pt x="7464" y="2545"/>
                </a:cubicBezTo>
                <a:cubicBezTo>
                  <a:pt x="7923" y="3014"/>
                  <a:pt x="8619" y="3726"/>
                  <a:pt x="7482" y="4646"/>
                </a:cubicBezTo>
                <a:cubicBezTo>
                  <a:pt x="7189" y="5916"/>
                  <a:pt x="7269" y="6538"/>
                  <a:pt x="7396" y="7223"/>
                </a:cubicBezTo>
                <a:cubicBezTo>
                  <a:pt x="7723" y="7873"/>
                  <a:pt x="10000" y="7476"/>
                  <a:pt x="8239" y="8755"/>
                </a:cubicBezTo>
                <a:cubicBezTo>
                  <a:pt x="6116" y="9755"/>
                  <a:pt x="5020" y="6936"/>
                  <a:pt x="4790" y="5564"/>
                </a:cubicBezTo>
                <a:close/>
              </a:path>
            </a:pathLst>
          </a:custGeom>
          <a:pattFill prst="pct60">
            <a:fgClr>
              <a:srgbClr val="FFFF00">
                <a:alpha val="39999"/>
              </a:srgbClr>
            </a:fgClr>
            <a:bgClr>
              <a:srgbClr val="FF9900">
                <a:alpha val="39999"/>
              </a:srgbClr>
            </a:bgClr>
          </a:pattFill>
          <a:ln w="12700" cap="flat" cmpd="sng">
            <a:solidFill>
              <a:srgbClr val="FF9900"/>
            </a:solidFill>
            <a:prstDash val="solid"/>
            <a:round/>
            <a:headEnd/>
            <a:tailEnd/>
          </a:ln>
          <a:effectLst/>
        </p:spPr>
        <p:txBody>
          <a:bodyPr wrap="square" lIns="86486" tIns="43243" rIns="86486" bIns="43243">
            <a:noAutofit/>
          </a:bodyPr>
          <a:lstStyle/>
          <a:p>
            <a:pPr defTabSz="864931" fontAlgn="base">
              <a:spcBef>
                <a:spcPct val="0"/>
              </a:spcBef>
              <a:spcAft>
                <a:spcPct val="0"/>
              </a:spcAft>
            </a:pPr>
            <a:endParaRPr lang="en-US" dirty="0">
              <a:solidFill>
                <a:srgbClr val="000000"/>
              </a:solidFill>
              <a:latin typeface="Arial" charset="0"/>
            </a:endParaRPr>
          </a:p>
        </p:txBody>
      </p:sp>
      <p:sp>
        <p:nvSpPr>
          <p:cNvPr id="2207" name="Freeform 159"/>
          <p:cNvSpPr>
            <a:spLocks/>
          </p:cNvSpPr>
          <p:nvPr/>
        </p:nvSpPr>
        <p:spPr bwMode="auto">
          <a:xfrm rot="21446235">
            <a:off x="6545933" y="2396987"/>
            <a:ext cx="151259" cy="364329"/>
          </a:xfrm>
          <a:custGeom>
            <a:avLst/>
            <a:gdLst/>
            <a:ahLst/>
            <a:cxnLst>
              <a:cxn ang="0">
                <a:pos x="0" y="0"/>
              </a:cxn>
              <a:cxn ang="0">
                <a:pos x="138" y="192"/>
              </a:cxn>
            </a:cxnLst>
            <a:rect l="0" t="0" r="r" b="b"/>
            <a:pathLst>
              <a:path w="138" h="192">
                <a:moveTo>
                  <a:pt x="0" y="0"/>
                </a:moveTo>
                <a:cubicBezTo>
                  <a:pt x="24" y="32"/>
                  <a:pt x="109" y="152"/>
                  <a:pt x="138" y="192"/>
                </a:cubicBezTo>
              </a:path>
            </a:pathLst>
          </a:custGeom>
          <a:noFill/>
          <a:ln w="127000" cap="flat" cmpd="sng">
            <a:pattFill prst="lgConfetti">
              <a:fgClr>
                <a:srgbClr val="FF6600"/>
              </a:fgClr>
              <a:bgClr>
                <a:srgbClr val="FFFF00"/>
              </a:bgClr>
            </a:pattFill>
            <a:prstDash val="solid"/>
            <a:round/>
            <a:headEnd type="none" w="med" len="med"/>
            <a:tailEnd type="none" w="med" len="med"/>
          </a:ln>
          <a:effectLst/>
        </p:spPr>
        <p:txBody>
          <a:bodyPr wrap="square" lIns="86486" tIns="43243" rIns="86486" bIns="43243">
            <a:spAutoFit/>
          </a:bodyPr>
          <a:lstStyle/>
          <a:p>
            <a:pPr defTabSz="864931" fontAlgn="base">
              <a:spcBef>
                <a:spcPct val="0"/>
              </a:spcBef>
              <a:spcAft>
                <a:spcPct val="0"/>
              </a:spcAft>
            </a:pPr>
            <a:endParaRPr lang="en-US" dirty="0">
              <a:solidFill>
                <a:srgbClr val="000000"/>
              </a:solidFill>
              <a:latin typeface="Arial" charset="0"/>
            </a:endParaRPr>
          </a:p>
        </p:txBody>
      </p:sp>
      <p:sp>
        <p:nvSpPr>
          <p:cNvPr id="2196" name="Freeform 148" descr="60%"/>
          <p:cNvSpPr>
            <a:spLocks/>
          </p:cNvSpPr>
          <p:nvPr/>
        </p:nvSpPr>
        <p:spPr bwMode="auto">
          <a:xfrm>
            <a:off x="3405751" y="2015187"/>
            <a:ext cx="2692642" cy="1566213"/>
          </a:xfrm>
          <a:custGeom>
            <a:avLst/>
            <a:gdLst>
              <a:gd name="connsiteX0" fmla="*/ 1404 w 10495"/>
              <a:gd name="connsiteY0" fmla="*/ 1112 h 8840"/>
              <a:gd name="connsiteX1" fmla="*/ 8734 w 10495"/>
              <a:gd name="connsiteY1" fmla="*/ 301 h 8840"/>
              <a:gd name="connsiteX2" fmla="*/ 9597 w 10495"/>
              <a:gd name="connsiteY2" fmla="*/ 7803 h 8840"/>
              <a:gd name="connsiteX3" fmla="*/ 3346 w 10495"/>
              <a:gd name="connsiteY3" fmla="*/ 6525 h 8840"/>
              <a:gd name="connsiteX4" fmla="*/ 309 w 10495"/>
              <a:gd name="connsiteY4" fmla="*/ 4420 h 8840"/>
              <a:gd name="connsiteX5" fmla="*/ 1404 w 10495"/>
              <a:gd name="connsiteY5" fmla="*/ 1112 h 8840"/>
              <a:gd name="connsiteX0" fmla="*/ 1338 w 10000"/>
              <a:gd name="connsiteY0" fmla="*/ 2245 h 10987"/>
              <a:gd name="connsiteX1" fmla="*/ 8322 w 10000"/>
              <a:gd name="connsiteY1" fmla="*/ 1327 h 10987"/>
              <a:gd name="connsiteX2" fmla="*/ 9144 w 10000"/>
              <a:gd name="connsiteY2" fmla="*/ 9814 h 10987"/>
              <a:gd name="connsiteX3" fmla="*/ 3188 w 10000"/>
              <a:gd name="connsiteY3" fmla="*/ 8368 h 10987"/>
              <a:gd name="connsiteX4" fmla="*/ 294 w 10000"/>
              <a:gd name="connsiteY4" fmla="*/ 5987 h 10987"/>
              <a:gd name="connsiteX5" fmla="*/ 1338 w 10000"/>
              <a:gd name="connsiteY5" fmla="*/ 2245 h 10987"/>
              <a:gd name="connsiteX0" fmla="*/ 1338 w 10000"/>
              <a:gd name="connsiteY0" fmla="*/ 3681 h 12423"/>
              <a:gd name="connsiteX1" fmla="*/ 8322 w 10000"/>
              <a:gd name="connsiteY1" fmla="*/ 2763 h 12423"/>
              <a:gd name="connsiteX2" fmla="*/ 9144 w 10000"/>
              <a:gd name="connsiteY2" fmla="*/ 11250 h 12423"/>
              <a:gd name="connsiteX3" fmla="*/ 3188 w 10000"/>
              <a:gd name="connsiteY3" fmla="*/ 9804 h 12423"/>
              <a:gd name="connsiteX4" fmla="*/ 294 w 10000"/>
              <a:gd name="connsiteY4" fmla="*/ 7423 h 12423"/>
              <a:gd name="connsiteX5" fmla="*/ 1338 w 10000"/>
              <a:gd name="connsiteY5" fmla="*/ 3681 h 12423"/>
              <a:gd name="connsiteX0" fmla="*/ 1338 w 10000"/>
              <a:gd name="connsiteY0" fmla="*/ 3681 h 12423"/>
              <a:gd name="connsiteX1" fmla="*/ 8322 w 10000"/>
              <a:gd name="connsiteY1" fmla="*/ 2763 h 12423"/>
              <a:gd name="connsiteX2" fmla="*/ 9144 w 10000"/>
              <a:gd name="connsiteY2" fmla="*/ 11250 h 12423"/>
              <a:gd name="connsiteX3" fmla="*/ 3188 w 10000"/>
              <a:gd name="connsiteY3" fmla="*/ 9804 h 12423"/>
              <a:gd name="connsiteX4" fmla="*/ 294 w 10000"/>
              <a:gd name="connsiteY4" fmla="*/ 7423 h 12423"/>
              <a:gd name="connsiteX5" fmla="*/ 1338 w 10000"/>
              <a:gd name="connsiteY5" fmla="*/ 3681 h 12423"/>
              <a:gd name="connsiteX0" fmla="*/ 1338 w 10035"/>
              <a:gd name="connsiteY0" fmla="*/ 3681 h 12782"/>
              <a:gd name="connsiteX1" fmla="*/ 8322 w 10035"/>
              <a:gd name="connsiteY1" fmla="*/ 2763 h 12782"/>
              <a:gd name="connsiteX2" fmla="*/ 9179 w 10035"/>
              <a:gd name="connsiteY2" fmla="*/ 11609 h 12782"/>
              <a:gd name="connsiteX3" fmla="*/ 3188 w 10035"/>
              <a:gd name="connsiteY3" fmla="*/ 9804 h 12782"/>
              <a:gd name="connsiteX4" fmla="*/ 294 w 10035"/>
              <a:gd name="connsiteY4" fmla="*/ 7423 h 12782"/>
              <a:gd name="connsiteX5" fmla="*/ 1338 w 10035"/>
              <a:gd name="connsiteY5" fmla="*/ 3681 h 12782"/>
              <a:gd name="connsiteX0" fmla="*/ 1338 w 10035"/>
              <a:gd name="connsiteY0" fmla="*/ 3681 h 14307"/>
              <a:gd name="connsiteX1" fmla="*/ 8322 w 10035"/>
              <a:gd name="connsiteY1" fmla="*/ 2763 h 14307"/>
              <a:gd name="connsiteX2" fmla="*/ 9179 w 10035"/>
              <a:gd name="connsiteY2" fmla="*/ 11609 h 14307"/>
              <a:gd name="connsiteX3" fmla="*/ 3188 w 10035"/>
              <a:gd name="connsiteY3" fmla="*/ 9804 h 14307"/>
              <a:gd name="connsiteX4" fmla="*/ 294 w 10035"/>
              <a:gd name="connsiteY4" fmla="*/ 7423 h 14307"/>
              <a:gd name="connsiteX5" fmla="*/ 1338 w 10035"/>
              <a:gd name="connsiteY5" fmla="*/ 3681 h 14307"/>
              <a:gd name="connsiteX0" fmla="*/ 1666 w 10363"/>
              <a:gd name="connsiteY0" fmla="*/ 3681 h 14307"/>
              <a:gd name="connsiteX1" fmla="*/ 8650 w 10363"/>
              <a:gd name="connsiteY1" fmla="*/ 2763 h 14307"/>
              <a:gd name="connsiteX2" fmla="*/ 9507 w 10363"/>
              <a:gd name="connsiteY2" fmla="*/ 11609 h 14307"/>
              <a:gd name="connsiteX3" fmla="*/ 5397 w 10363"/>
              <a:gd name="connsiteY3" fmla="*/ 10073 h 14307"/>
              <a:gd name="connsiteX4" fmla="*/ 622 w 10363"/>
              <a:gd name="connsiteY4" fmla="*/ 7423 h 14307"/>
              <a:gd name="connsiteX5" fmla="*/ 1666 w 10363"/>
              <a:gd name="connsiteY5" fmla="*/ 3681 h 14307"/>
              <a:gd name="connsiteX0" fmla="*/ 1666 w 10363"/>
              <a:gd name="connsiteY0" fmla="*/ 3681 h 14307"/>
              <a:gd name="connsiteX1" fmla="*/ 8650 w 10363"/>
              <a:gd name="connsiteY1" fmla="*/ 2763 h 14307"/>
              <a:gd name="connsiteX2" fmla="*/ 9507 w 10363"/>
              <a:gd name="connsiteY2" fmla="*/ 11609 h 14307"/>
              <a:gd name="connsiteX3" fmla="*/ 5397 w 10363"/>
              <a:gd name="connsiteY3" fmla="*/ 10073 h 14307"/>
              <a:gd name="connsiteX4" fmla="*/ 622 w 10363"/>
              <a:gd name="connsiteY4" fmla="*/ 7423 h 14307"/>
              <a:gd name="connsiteX5" fmla="*/ 1666 w 10363"/>
              <a:gd name="connsiteY5" fmla="*/ 3681 h 14307"/>
              <a:gd name="connsiteX0" fmla="*/ 1666 w 10363"/>
              <a:gd name="connsiteY0" fmla="*/ 3681 h 14307"/>
              <a:gd name="connsiteX1" fmla="*/ 8650 w 10363"/>
              <a:gd name="connsiteY1" fmla="*/ 2763 h 14307"/>
              <a:gd name="connsiteX2" fmla="*/ 9507 w 10363"/>
              <a:gd name="connsiteY2" fmla="*/ 11609 h 14307"/>
              <a:gd name="connsiteX3" fmla="*/ 5397 w 10363"/>
              <a:gd name="connsiteY3" fmla="*/ 10073 h 14307"/>
              <a:gd name="connsiteX4" fmla="*/ 622 w 10363"/>
              <a:gd name="connsiteY4" fmla="*/ 7423 h 14307"/>
              <a:gd name="connsiteX5" fmla="*/ 1666 w 10363"/>
              <a:gd name="connsiteY5" fmla="*/ 3681 h 14307"/>
              <a:gd name="connsiteX0" fmla="*/ 1666 w 10223"/>
              <a:gd name="connsiteY0" fmla="*/ 3681 h 14307"/>
              <a:gd name="connsiteX1" fmla="*/ 8650 w 10223"/>
              <a:gd name="connsiteY1" fmla="*/ 2763 h 14307"/>
              <a:gd name="connsiteX2" fmla="*/ 9507 w 10223"/>
              <a:gd name="connsiteY2" fmla="*/ 11609 h 14307"/>
              <a:gd name="connsiteX3" fmla="*/ 5397 w 10223"/>
              <a:gd name="connsiteY3" fmla="*/ 10073 h 14307"/>
              <a:gd name="connsiteX4" fmla="*/ 622 w 10223"/>
              <a:gd name="connsiteY4" fmla="*/ 7423 h 14307"/>
              <a:gd name="connsiteX5" fmla="*/ 1666 w 10223"/>
              <a:gd name="connsiteY5" fmla="*/ 3681 h 14307"/>
              <a:gd name="connsiteX0" fmla="*/ 1666 w 10223"/>
              <a:gd name="connsiteY0" fmla="*/ 3681 h 14307"/>
              <a:gd name="connsiteX1" fmla="*/ 8650 w 10223"/>
              <a:gd name="connsiteY1" fmla="*/ 2763 h 14307"/>
              <a:gd name="connsiteX2" fmla="*/ 9507 w 10223"/>
              <a:gd name="connsiteY2" fmla="*/ 11609 h 14307"/>
              <a:gd name="connsiteX3" fmla="*/ 5397 w 10223"/>
              <a:gd name="connsiteY3" fmla="*/ 10073 h 14307"/>
              <a:gd name="connsiteX4" fmla="*/ 622 w 10223"/>
              <a:gd name="connsiteY4" fmla="*/ 7423 h 14307"/>
              <a:gd name="connsiteX5" fmla="*/ 1666 w 10223"/>
              <a:gd name="connsiteY5" fmla="*/ 3681 h 14307"/>
              <a:gd name="connsiteX0" fmla="*/ 1666 w 10223"/>
              <a:gd name="connsiteY0" fmla="*/ 3681 h 14307"/>
              <a:gd name="connsiteX1" fmla="*/ 8650 w 10223"/>
              <a:gd name="connsiteY1" fmla="*/ 2763 h 14307"/>
              <a:gd name="connsiteX2" fmla="*/ 9507 w 10223"/>
              <a:gd name="connsiteY2" fmla="*/ 11609 h 14307"/>
              <a:gd name="connsiteX3" fmla="*/ 5397 w 10223"/>
              <a:gd name="connsiteY3" fmla="*/ 10073 h 14307"/>
              <a:gd name="connsiteX4" fmla="*/ 622 w 10223"/>
              <a:gd name="connsiteY4" fmla="*/ 7423 h 14307"/>
              <a:gd name="connsiteX5" fmla="*/ 1666 w 10223"/>
              <a:gd name="connsiteY5" fmla="*/ 3681 h 14307"/>
              <a:gd name="connsiteX0" fmla="*/ 1666 w 10223"/>
              <a:gd name="connsiteY0" fmla="*/ 3681 h 15115"/>
              <a:gd name="connsiteX1" fmla="*/ 8650 w 10223"/>
              <a:gd name="connsiteY1" fmla="*/ 2763 h 15115"/>
              <a:gd name="connsiteX2" fmla="*/ 9365 w 10223"/>
              <a:gd name="connsiteY2" fmla="*/ 12417 h 15115"/>
              <a:gd name="connsiteX3" fmla="*/ 5397 w 10223"/>
              <a:gd name="connsiteY3" fmla="*/ 10073 h 15115"/>
              <a:gd name="connsiteX4" fmla="*/ 622 w 10223"/>
              <a:gd name="connsiteY4" fmla="*/ 7423 h 15115"/>
              <a:gd name="connsiteX5" fmla="*/ 1666 w 10223"/>
              <a:gd name="connsiteY5" fmla="*/ 3681 h 15115"/>
              <a:gd name="connsiteX0" fmla="*/ 1668 w 10225"/>
              <a:gd name="connsiteY0" fmla="*/ 3681 h 13569"/>
              <a:gd name="connsiteX1" fmla="*/ 8652 w 10225"/>
              <a:gd name="connsiteY1" fmla="*/ 2763 h 13569"/>
              <a:gd name="connsiteX2" fmla="*/ 9367 w 10225"/>
              <a:gd name="connsiteY2" fmla="*/ 12417 h 13569"/>
              <a:gd name="connsiteX3" fmla="*/ 5412 w 10225"/>
              <a:gd name="connsiteY3" fmla="*/ 9675 h 13569"/>
              <a:gd name="connsiteX4" fmla="*/ 624 w 10225"/>
              <a:gd name="connsiteY4" fmla="*/ 7423 h 13569"/>
              <a:gd name="connsiteX5" fmla="*/ 1668 w 10225"/>
              <a:gd name="connsiteY5" fmla="*/ 3681 h 13569"/>
              <a:gd name="connsiteX0" fmla="*/ 1668 w 10225"/>
              <a:gd name="connsiteY0" fmla="*/ 3681 h 13761"/>
              <a:gd name="connsiteX1" fmla="*/ 8652 w 10225"/>
              <a:gd name="connsiteY1" fmla="*/ 2763 h 13761"/>
              <a:gd name="connsiteX2" fmla="*/ 9367 w 10225"/>
              <a:gd name="connsiteY2" fmla="*/ 12417 h 13761"/>
              <a:gd name="connsiteX3" fmla="*/ 7274 w 10225"/>
              <a:gd name="connsiteY3" fmla="*/ 10826 h 13761"/>
              <a:gd name="connsiteX4" fmla="*/ 5412 w 10225"/>
              <a:gd name="connsiteY4" fmla="*/ 9675 h 13761"/>
              <a:gd name="connsiteX5" fmla="*/ 624 w 10225"/>
              <a:gd name="connsiteY5" fmla="*/ 7423 h 13761"/>
              <a:gd name="connsiteX6" fmla="*/ 1668 w 10225"/>
              <a:gd name="connsiteY6" fmla="*/ 3681 h 13761"/>
              <a:gd name="connsiteX0" fmla="*/ 1668 w 10225"/>
              <a:gd name="connsiteY0" fmla="*/ 3681 h 13974"/>
              <a:gd name="connsiteX1" fmla="*/ 8652 w 10225"/>
              <a:gd name="connsiteY1" fmla="*/ 2763 h 13974"/>
              <a:gd name="connsiteX2" fmla="*/ 9367 w 10225"/>
              <a:gd name="connsiteY2" fmla="*/ 12417 h 13974"/>
              <a:gd name="connsiteX3" fmla="*/ 8271 w 10225"/>
              <a:gd name="connsiteY3" fmla="*/ 12106 h 13974"/>
              <a:gd name="connsiteX4" fmla="*/ 7274 w 10225"/>
              <a:gd name="connsiteY4" fmla="*/ 10826 h 13974"/>
              <a:gd name="connsiteX5" fmla="*/ 5412 w 10225"/>
              <a:gd name="connsiteY5" fmla="*/ 9675 h 13974"/>
              <a:gd name="connsiteX6" fmla="*/ 624 w 10225"/>
              <a:gd name="connsiteY6" fmla="*/ 7423 h 13974"/>
              <a:gd name="connsiteX7" fmla="*/ 1668 w 10225"/>
              <a:gd name="connsiteY7" fmla="*/ 3681 h 13974"/>
              <a:gd name="connsiteX0" fmla="*/ 1668 w 10225"/>
              <a:gd name="connsiteY0" fmla="*/ 3681 h 13974"/>
              <a:gd name="connsiteX1" fmla="*/ 8652 w 10225"/>
              <a:gd name="connsiteY1" fmla="*/ 2763 h 13974"/>
              <a:gd name="connsiteX2" fmla="*/ 9367 w 10225"/>
              <a:gd name="connsiteY2" fmla="*/ 12417 h 13974"/>
              <a:gd name="connsiteX3" fmla="*/ 7884 w 10225"/>
              <a:gd name="connsiteY3" fmla="*/ 13272 h 13974"/>
              <a:gd name="connsiteX4" fmla="*/ 7274 w 10225"/>
              <a:gd name="connsiteY4" fmla="*/ 10826 h 13974"/>
              <a:gd name="connsiteX5" fmla="*/ 5412 w 10225"/>
              <a:gd name="connsiteY5" fmla="*/ 9675 h 13974"/>
              <a:gd name="connsiteX6" fmla="*/ 624 w 10225"/>
              <a:gd name="connsiteY6" fmla="*/ 7423 h 13974"/>
              <a:gd name="connsiteX7" fmla="*/ 1668 w 10225"/>
              <a:gd name="connsiteY7" fmla="*/ 3681 h 13974"/>
              <a:gd name="connsiteX0" fmla="*/ 1668 w 10225"/>
              <a:gd name="connsiteY0" fmla="*/ 3681 h 13974"/>
              <a:gd name="connsiteX1" fmla="*/ 8652 w 10225"/>
              <a:gd name="connsiteY1" fmla="*/ 2763 h 13974"/>
              <a:gd name="connsiteX2" fmla="*/ 9367 w 10225"/>
              <a:gd name="connsiteY2" fmla="*/ 12417 h 13974"/>
              <a:gd name="connsiteX3" fmla="*/ 7884 w 10225"/>
              <a:gd name="connsiteY3" fmla="*/ 13272 h 13974"/>
              <a:gd name="connsiteX4" fmla="*/ 7110 w 10225"/>
              <a:gd name="connsiteY4" fmla="*/ 10864 h 13974"/>
              <a:gd name="connsiteX5" fmla="*/ 5412 w 10225"/>
              <a:gd name="connsiteY5" fmla="*/ 9675 h 13974"/>
              <a:gd name="connsiteX6" fmla="*/ 624 w 10225"/>
              <a:gd name="connsiteY6" fmla="*/ 7423 h 13974"/>
              <a:gd name="connsiteX7" fmla="*/ 1668 w 10225"/>
              <a:gd name="connsiteY7" fmla="*/ 3681 h 13974"/>
              <a:gd name="connsiteX0" fmla="*/ 1668 w 10225"/>
              <a:gd name="connsiteY0" fmla="*/ 3681 h 13974"/>
              <a:gd name="connsiteX1" fmla="*/ 8652 w 10225"/>
              <a:gd name="connsiteY1" fmla="*/ 2763 h 13974"/>
              <a:gd name="connsiteX2" fmla="*/ 9367 w 10225"/>
              <a:gd name="connsiteY2" fmla="*/ 12417 h 13974"/>
              <a:gd name="connsiteX3" fmla="*/ 7884 w 10225"/>
              <a:gd name="connsiteY3" fmla="*/ 13272 h 13974"/>
              <a:gd name="connsiteX4" fmla="*/ 7110 w 10225"/>
              <a:gd name="connsiteY4" fmla="*/ 10864 h 13974"/>
              <a:gd name="connsiteX5" fmla="*/ 5412 w 10225"/>
              <a:gd name="connsiteY5" fmla="*/ 9675 h 13974"/>
              <a:gd name="connsiteX6" fmla="*/ 624 w 10225"/>
              <a:gd name="connsiteY6" fmla="*/ 7423 h 13974"/>
              <a:gd name="connsiteX7" fmla="*/ 1668 w 10225"/>
              <a:gd name="connsiteY7" fmla="*/ 3681 h 13974"/>
              <a:gd name="connsiteX0" fmla="*/ 1668 w 10225"/>
              <a:gd name="connsiteY0" fmla="*/ 3681 h 13974"/>
              <a:gd name="connsiteX1" fmla="*/ 8652 w 10225"/>
              <a:gd name="connsiteY1" fmla="*/ 2763 h 13974"/>
              <a:gd name="connsiteX2" fmla="*/ 9367 w 10225"/>
              <a:gd name="connsiteY2" fmla="*/ 12417 h 13974"/>
              <a:gd name="connsiteX3" fmla="*/ 7884 w 10225"/>
              <a:gd name="connsiteY3" fmla="*/ 13272 h 13974"/>
              <a:gd name="connsiteX4" fmla="*/ 7110 w 10225"/>
              <a:gd name="connsiteY4" fmla="*/ 10864 h 13974"/>
              <a:gd name="connsiteX5" fmla="*/ 5412 w 10225"/>
              <a:gd name="connsiteY5" fmla="*/ 9675 h 13974"/>
              <a:gd name="connsiteX6" fmla="*/ 624 w 10225"/>
              <a:gd name="connsiteY6" fmla="*/ 7423 h 13974"/>
              <a:gd name="connsiteX7" fmla="*/ 1668 w 10225"/>
              <a:gd name="connsiteY7" fmla="*/ 3681 h 13974"/>
              <a:gd name="connsiteX0" fmla="*/ 1668 w 10225"/>
              <a:gd name="connsiteY0" fmla="*/ 3681 h 13974"/>
              <a:gd name="connsiteX1" fmla="*/ 8652 w 10225"/>
              <a:gd name="connsiteY1" fmla="*/ 2763 h 13974"/>
              <a:gd name="connsiteX2" fmla="*/ 9367 w 10225"/>
              <a:gd name="connsiteY2" fmla="*/ 12417 h 13974"/>
              <a:gd name="connsiteX3" fmla="*/ 7884 w 10225"/>
              <a:gd name="connsiteY3" fmla="*/ 13272 h 13974"/>
              <a:gd name="connsiteX4" fmla="*/ 7110 w 10225"/>
              <a:gd name="connsiteY4" fmla="*/ 10864 h 13974"/>
              <a:gd name="connsiteX5" fmla="*/ 5412 w 10225"/>
              <a:gd name="connsiteY5" fmla="*/ 9675 h 13974"/>
              <a:gd name="connsiteX6" fmla="*/ 624 w 10225"/>
              <a:gd name="connsiteY6" fmla="*/ 7423 h 13974"/>
              <a:gd name="connsiteX7" fmla="*/ 1668 w 10225"/>
              <a:gd name="connsiteY7" fmla="*/ 3681 h 13974"/>
              <a:gd name="connsiteX0" fmla="*/ 1668 w 10225"/>
              <a:gd name="connsiteY0" fmla="*/ 3681 h 13899"/>
              <a:gd name="connsiteX1" fmla="*/ 8652 w 10225"/>
              <a:gd name="connsiteY1" fmla="*/ 2763 h 13899"/>
              <a:gd name="connsiteX2" fmla="*/ 9263 w 10225"/>
              <a:gd name="connsiteY2" fmla="*/ 12342 h 13899"/>
              <a:gd name="connsiteX3" fmla="*/ 7884 w 10225"/>
              <a:gd name="connsiteY3" fmla="*/ 13272 h 13899"/>
              <a:gd name="connsiteX4" fmla="*/ 7110 w 10225"/>
              <a:gd name="connsiteY4" fmla="*/ 10864 h 13899"/>
              <a:gd name="connsiteX5" fmla="*/ 5412 w 10225"/>
              <a:gd name="connsiteY5" fmla="*/ 9675 h 13899"/>
              <a:gd name="connsiteX6" fmla="*/ 624 w 10225"/>
              <a:gd name="connsiteY6" fmla="*/ 7423 h 13899"/>
              <a:gd name="connsiteX7" fmla="*/ 1668 w 10225"/>
              <a:gd name="connsiteY7" fmla="*/ 3681 h 13899"/>
              <a:gd name="connsiteX0" fmla="*/ 1668 w 9988"/>
              <a:gd name="connsiteY0" fmla="*/ 3681 h 13899"/>
              <a:gd name="connsiteX1" fmla="*/ 8652 w 9988"/>
              <a:gd name="connsiteY1" fmla="*/ 2763 h 13899"/>
              <a:gd name="connsiteX2" fmla="*/ 9685 w 9988"/>
              <a:gd name="connsiteY2" fmla="*/ 9321 h 13899"/>
              <a:gd name="connsiteX3" fmla="*/ 9263 w 9988"/>
              <a:gd name="connsiteY3" fmla="*/ 12342 h 13899"/>
              <a:gd name="connsiteX4" fmla="*/ 7884 w 9988"/>
              <a:gd name="connsiteY4" fmla="*/ 13272 h 13899"/>
              <a:gd name="connsiteX5" fmla="*/ 7110 w 9988"/>
              <a:gd name="connsiteY5" fmla="*/ 10864 h 13899"/>
              <a:gd name="connsiteX6" fmla="*/ 5412 w 9988"/>
              <a:gd name="connsiteY6" fmla="*/ 9675 h 13899"/>
              <a:gd name="connsiteX7" fmla="*/ 624 w 9988"/>
              <a:gd name="connsiteY7" fmla="*/ 7423 h 13899"/>
              <a:gd name="connsiteX8" fmla="*/ 1668 w 9988"/>
              <a:gd name="connsiteY8" fmla="*/ 3681 h 13899"/>
              <a:gd name="connsiteX0" fmla="*/ 1670 w 10000"/>
              <a:gd name="connsiteY0" fmla="*/ 2648 h 10000"/>
              <a:gd name="connsiteX1" fmla="*/ 8662 w 10000"/>
              <a:gd name="connsiteY1" fmla="*/ 1988 h 10000"/>
              <a:gd name="connsiteX2" fmla="*/ 9801 w 10000"/>
              <a:gd name="connsiteY2" fmla="*/ 6950 h 10000"/>
              <a:gd name="connsiteX3" fmla="*/ 9274 w 10000"/>
              <a:gd name="connsiteY3" fmla="*/ 8880 h 10000"/>
              <a:gd name="connsiteX4" fmla="*/ 7893 w 10000"/>
              <a:gd name="connsiteY4" fmla="*/ 9549 h 10000"/>
              <a:gd name="connsiteX5" fmla="*/ 7119 w 10000"/>
              <a:gd name="connsiteY5" fmla="*/ 7816 h 10000"/>
              <a:gd name="connsiteX6" fmla="*/ 5419 w 10000"/>
              <a:gd name="connsiteY6" fmla="*/ 6961 h 10000"/>
              <a:gd name="connsiteX7" fmla="*/ 625 w 10000"/>
              <a:gd name="connsiteY7" fmla="*/ 5341 h 10000"/>
              <a:gd name="connsiteX8" fmla="*/ 1670 w 10000"/>
              <a:gd name="connsiteY8" fmla="*/ 2648 h 10000"/>
              <a:gd name="connsiteX0" fmla="*/ 1670 w 10000"/>
              <a:gd name="connsiteY0" fmla="*/ 2648 h 10000"/>
              <a:gd name="connsiteX1" fmla="*/ 8662 w 10000"/>
              <a:gd name="connsiteY1" fmla="*/ 1988 h 10000"/>
              <a:gd name="connsiteX2" fmla="*/ 9801 w 10000"/>
              <a:gd name="connsiteY2" fmla="*/ 6950 h 10000"/>
              <a:gd name="connsiteX3" fmla="*/ 9274 w 10000"/>
              <a:gd name="connsiteY3" fmla="*/ 8880 h 10000"/>
              <a:gd name="connsiteX4" fmla="*/ 7893 w 10000"/>
              <a:gd name="connsiteY4" fmla="*/ 9549 h 10000"/>
              <a:gd name="connsiteX5" fmla="*/ 7119 w 10000"/>
              <a:gd name="connsiteY5" fmla="*/ 7816 h 10000"/>
              <a:gd name="connsiteX6" fmla="*/ 5419 w 10000"/>
              <a:gd name="connsiteY6" fmla="*/ 6961 h 10000"/>
              <a:gd name="connsiteX7" fmla="*/ 625 w 10000"/>
              <a:gd name="connsiteY7" fmla="*/ 5341 h 10000"/>
              <a:gd name="connsiteX8" fmla="*/ 1670 w 10000"/>
              <a:gd name="connsiteY8" fmla="*/ 2648 h 10000"/>
              <a:gd name="connsiteX0" fmla="*/ 1670 w 10000"/>
              <a:gd name="connsiteY0" fmla="*/ 2648 h 10000"/>
              <a:gd name="connsiteX1" fmla="*/ 8662 w 10000"/>
              <a:gd name="connsiteY1" fmla="*/ 1988 h 10000"/>
              <a:gd name="connsiteX2" fmla="*/ 9801 w 10000"/>
              <a:gd name="connsiteY2" fmla="*/ 6950 h 10000"/>
              <a:gd name="connsiteX3" fmla="*/ 9274 w 10000"/>
              <a:gd name="connsiteY3" fmla="*/ 8880 h 10000"/>
              <a:gd name="connsiteX4" fmla="*/ 7893 w 10000"/>
              <a:gd name="connsiteY4" fmla="*/ 9549 h 10000"/>
              <a:gd name="connsiteX5" fmla="*/ 7119 w 10000"/>
              <a:gd name="connsiteY5" fmla="*/ 7816 h 10000"/>
              <a:gd name="connsiteX6" fmla="*/ 5419 w 10000"/>
              <a:gd name="connsiteY6" fmla="*/ 6961 h 10000"/>
              <a:gd name="connsiteX7" fmla="*/ 625 w 10000"/>
              <a:gd name="connsiteY7" fmla="*/ 5341 h 10000"/>
              <a:gd name="connsiteX8" fmla="*/ 1670 w 10000"/>
              <a:gd name="connsiteY8" fmla="*/ 2648 h 10000"/>
              <a:gd name="connsiteX0" fmla="*/ 1670 w 10000"/>
              <a:gd name="connsiteY0" fmla="*/ 2648 h 9726"/>
              <a:gd name="connsiteX1" fmla="*/ 8662 w 10000"/>
              <a:gd name="connsiteY1" fmla="*/ 1988 h 9726"/>
              <a:gd name="connsiteX2" fmla="*/ 9801 w 10000"/>
              <a:gd name="connsiteY2" fmla="*/ 6950 h 9726"/>
              <a:gd name="connsiteX3" fmla="*/ 9274 w 10000"/>
              <a:gd name="connsiteY3" fmla="*/ 8880 h 9726"/>
              <a:gd name="connsiteX4" fmla="*/ 7893 w 10000"/>
              <a:gd name="connsiteY4" fmla="*/ 9549 h 9726"/>
              <a:gd name="connsiteX5" fmla="*/ 7119 w 10000"/>
              <a:gd name="connsiteY5" fmla="*/ 7816 h 9726"/>
              <a:gd name="connsiteX6" fmla="*/ 5419 w 10000"/>
              <a:gd name="connsiteY6" fmla="*/ 6961 h 9726"/>
              <a:gd name="connsiteX7" fmla="*/ 625 w 10000"/>
              <a:gd name="connsiteY7" fmla="*/ 5341 h 9726"/>
              <a:gd name="connsiteX8" fmla="*/ 1670 w 10000"/>
              <a:gd name="connsiteY8" fmla="*/ 2648 h 9726"/>
              <a:gd name="connsiteX0" fmla="*/ 1670 w 10000"/>
              <a:gd name="connsiteY0" fmla="*/ 2723 h 10000"/>
              <a:gd name="connsiteX1" fmla="*/ 8662 w 10000"/>
              <a:gd name="connsiteY1" fmla="*/ 2044 h 10000"/>
              <a:gd name="connsiteX2" fmla="*/ 9801 w 10000"/>
              <a:gd name="connsiteY2" fmla="*/ 7146 h 10000"/>
              <a:gd name="connsiteX3" fmla="*/ 9274 w 10000"/>
              <a:gd name="connsiteY3" fmla="*/ 9130 h 10000"/>
              <a:gd name="connsiteX4" fmla="*/ 7893 w 10000"/>
              <a:gd name="connsiteY4" fmla="*/ 9818 h 10000"/>
              <a:gd name="connsiteX5" fmla="*/ 7119 w 10000"/>
              <a:gd name="connsiteY5" fmla="*/ 8036 h 10000"/>
              <a:gd name="connsiteX6" fmla="*/ 5419 w 10000"/>
              <a:gd name="connsiteY6" fmla="*/ 7157 h 10000"/>
              <a:gd name="connsiteX7" fmla="*/ 625 w 10000"/>
              <a:gd name="connsiteY7" fmla="*/ 5491 h 10000"/>
              <a:gd name="connsiteX8" fmla="*/ 1670 w 10000"/>
              <a:gd name="connsiteY8" fmla="*/ 2723 h 10000"/>
              <a:gd name="connsiteX0" fmla="*/ 1670 w 10008"/>
              <a:gd name="connsiteY0" fmla="*/ 2723 h 10000"/>
              <a:gd name="connsiteX1" fmla="*/ 8662 w 10008"/>
              <a:gd name="connsiteY1" fmla="*/ 2044 h 10000"/>
              <a:gd name="connsiteX2" fmla="*/ 9801 w 10008"/>
              <a:gd name="connsiteY2" fmla="*/ 7146 h 10000"/>
              <a:gd name="connsiteX3" fmla="*/ 9274 w 10008"/>
              <a:gd name="connsiteY3" fmla="*/ 9130 h 10000"/>
              <a:gd name="connsiteX4" fmla="*/ 7893 w 10008"/>
              <a:gd name="connsiteY4" fmla="*/ 9818 h 10000"/>
              <a:gd name="connsiteX5" fmla="*/ 7119 w 10008"/>
              <a:gd name="connsiteY5" fmla="*/ 8036 h 10000"/>
              <a:gd name="connsiteX6" fmla="*/ 5419 w 10008"/>
              <a:gd name="connsiteY6" fmla="*/ 7157 h 10000"/>
              <a:gd name="connsiteX7" fmla="*/ 625 w 10008"/>
              <a:gd name="connsiteY7" fmla="*/ 5491 h 10000"/>
              <a:gd name="connsiteX8" fmla="*/ 1670 w 10008"/>
              <a:gd name="connsiteY8" fmla="*/ 2723 h 10000"/>
              <a:gd name="connsiteX0" fmla="*/ 1670 w 10000"/>
              <a:gd name="connsiteY0" fmla="*/ 2723 h 10000"/>
              <a:gd name="connsiteX1" fmla="*/ 8662 w 10000"/>
              <a:gd name="connsiteY1" fmla="*/ 2044 h 10000"/>
              <a:gd name="connsiteX2" fmla="*/ 9801 w 10000"/>
              <a:gd name="connsiteY2" fmla="*/ 7146 h 10000"/>
              <a:gd name="connsiteX3" fmla="*/ 9274 w 10000"/>
              <a:gd name="connsiteY3" fmla="*/ 9130 h 10000"/>
              <a:gd name="connsiteX4" fmla="*/ 7893 w 10000"/>
              <a:gd name="connsiteY4" fmla="*/ 9818 h 10000"/>
              <a:gd name="connsiteX5" fmla="*/ 7119 w 10000"/>
              <a:gd name="connsiteY5" fmla="*/ 8036 h 10000"/>
              <a:gd name="connsiteX6" fmla="*/ 5419 w 10000"/>
              <a:gd name="connsiteY6" fmla="*/ 7157 h 10000"/>
              <a:gd name="connsiteX7" fmla="*/ 625 w 10000"/>
              <a:gd name="connsiteY7" fmla="*/ 5491 h 10000"/>
              <a:gd name="connsiteX8" fmla="*/ 1670 w 10000"/>
              <a:gd name="connsiteY8" fmla="*/ 2723 h 10000"/>
              <a:gd name="connsiteX0" fmla="*/ 1670 w 10000"/>
              <a:gd name="connsiteY0" fmla="*/ 2723 h 10195"/>
              <a:gd name="connsiteX1" fmla="*/ 8662 w 10000"/>
              <a:gd name="connsiteY1" fmla="*/ 2044 h 10195"/>
              <a:gd name="connsiteX2" fmla="*/ 9801 w 10000"/>
              <a:gd name="connsiteY2" fmla="*/ 7146 h 10195"/>
              <a:gd name="connsiteX3" fmla="*/ 9274 w 10000"/>
              <a:gd name="connsiteY3" fmla="*/ 9130 h 10195"/>
              <a:gd name="connsiteX4" fmla="*/ 8042 w 10000"/>
              <a:gd name="connsiteY4" fmla="*/ 10013 h 10195"/>
              <a:gd name="connsiteX5" fmla="*/ 7119 w 10000"/>
              <a:gd name="connsiteY5" fmla="*/ 8036 h 10195"/>
              <a:gd name="connsiteX6" fmla="*/ 5419 w 10000"/>
              <a:gd name="connsiteY6" fmla="*/ 7157 h 10195"/>
              <a:gd name="connsiteX7" fmla="*/ 625 w 10000"/>
              <a:gd name="connsiteY7" fmla="*/ 5491 h 10195"/>
              <a:gd name="connsiteX8" fmla="*/ 1670 w 10000"/>
              <a:gd name="connsiteY8" fmla="*/ 2723 h 10195"/>
              <a:gd name="connsiteX0" fmla="*/ 1670 w 10000"/>
              <a:gd name="connsiteY0" fmla="*/ 2723 h 10013"/>
              <a:gd name="connsiteX1" fmla="*/ 8662 w 10000"/>
              <a:gd name="connsiteY1" fmla="*/ 2044 h 10013"/>
              <a:gd name="connsiteX2" fmla="*/ 9801 w 10000"/>
              <a:gd name="connsiteY2" fmla="*/ 7146 h 10013"/>
              <a:gd name="connsiteX3" fmla="*/ 9274 w 10000"/>
              <a:gd name="connsiteY3" fmla="*/ 9130 h 10013"/>
              <a:gd name="connsiteX4" fmla="*/ 8042 w 10000"/>
              <a:gd name="connsiteY4" fmla="*/ 10013 h 10013"/>
              <a:gd name="connsiteX5" fmla="*/ 7119 w 10000"/>
              <a:gd name="connsiteY5" fmla="*/ 8036 h 10013"/>
              <a:gd name="connsiteX6" fmla="*/ 5419 w 10000"/>
              <a:gd name="connsiteY6" fmla="*/ 7157 h 10013"/>
              <a:gd name="connsiteX7" fmla="*/ 625 w 10000"/>
              <a:gd name="connsiteY7" fmla="*/ 5491 h 10013"/>
              <a:gd name="connsiteX8" fmla="*/ 1670 w 10000"/>
              <a:gd name="connsiteY8" fmla="*/ 2723 h 10013"/>
              <a:gd name="connsiteX0" fmla="*/ 1670 w 10000"/>
              <a:gd name="connsiteY0" fmla="*/ 2723 h 10195"/>
              <a:gd name="connsiteX1" fmla="*/ 8662 w 10000"/>
              <a:gd name="connsiteY1" fmla="*/ 2044 h 10195"/>
              <a:gd name="connsiteX2" fmla="*/ 9801 w 10000"/>
              <a:gd name="connsiteY2" fmla="*/ 7146 h 10195"/>
              <a:gd name="connsiteX3" fmla="*/ 9274 w 10000"/>
              <a:gd name="connsiteY3" fmla="*/ 9130 h 10195"/>
              <a:gd name="connsiteX4" fmla="*/ 8042 w 10000"/>
              <a:gd name="connsiteY4" fmla="*/ 10013 h 10195"/>
              <a:gd name="connsiteX5" fmla="*/ 7119 w 10000"/>
              <a:gd name="connsiteY5" fmla="*/ 8036 h 10195"/>
              <a:gd name="connsiteX6" fmla="*/ 5419 w 10000"/>
              <a:gd name="connsiteY6" fmla="*/ 7157 h 10195"/>
              <a:gd name="connsiteX7" fmla="*/ 625 w 10000"/>
              <a:gd name="connsiteY7" fmla="*/ 5491 h 10195"/>
              <a:gd name="connsiteX8" fmla="*/ 1670 w 10000"/>
              <a:gd name="connsiteY8" fmla="*/ 2723 h 10195"/>
              <a:gd name="connsiteX0" fmla="*/ 1670 w 10000"/>
              <a:gd name="connsiteY0" fmla="*/ 2723 h 10056"/>
              <a:gd name="connsiteX1" fmla="*/ 8662 w 10000"/>
              <a:gd name="connsiteY1" fmla="*/ 2044 h 10056"/>
              <a:gd name="connsiteX2" fmla="*/ 9801 w 10000"/>
              <a:gd name="connsiteY2" fmla="*/ 7146 h 10056"/>
              <a:gd name="connsiteX3" fmla="*/ 9274 w 10000"/>
              <a:gd name="connsiteY3" fmla="*/ 9130 h 10056"/>
              <a:gd name="connsiteX4" fmla="*/ 7982 w 10000"/>
              <a:gd name="connsiteY4" fmla="*/ 9874 h 10056"/>
              <a:gd name="connsiteX5" fmla="*/ 7119 w 10000"/>
              <a:gd name="connsiteY5" fmla="*/ 8036 h 10056"/>
              <a:gd name="connsiteX6" fmla="*/ 5419 w 10000"/>
              <a:gd name="connsiteY6" fmla="*/ 7157 h 10056"/>
              <a:gd name="connsiteX7" fmla="*/ 625 w 10000"/>
              <a:gd name="connsiteY7" fmla="*/ 5491 h 10056"/>
              <a:gd name="connsiteX8" fmla="*/ 1670 w 10000"/>
              <a:gd name="connsiteY8" fmla="*/ 2723 h 10056"/>
              <a:gd name="connsiteX0" fmla="*/ 1670 w 10000"/>
              <a:gd name="connsiteY0" fmla="*/ 2723 h 10066"/>
              <a:gd name="connsiteX1" fmla="*/ 8662 w 10000"/>
              <a:gd name="connsiteY1" fmla="*/ 2044 h 10066"/>
              <a:gd name="connsiteX2" fmla="*/ 9801 w 10000"/>
              <a:gd name="connsiteY2" fmla="*/ 7146 h 10066"/>
              <a:gd name="connsiteX3" fmla="*/ 8991 w 10000"/>
              <a:gd name="connsiteY3" fmla="*/ 9186 h 10066"/>
              <a:gd name="connsiteX4" fmla="*/ 7982 w 10000"/>
              <a:gd name="connsiteY4" fmla="*/ 9874 h 10066"/>
              <a:gd name="connsiteX5" fmla="*/ 7119 w 10000"/>
              <a:gd name="connsiteY5" fmla="*/ 8036 h 10066"/>
              <a:gd name="connsiteX6" fmla="*/ 5419 w 10000"/>
              <a:gd name="connsiteY6" fmla="*/ 7157 h 10066"/>
              <a:gd name="connsiteX7" fmla="*/ 625 w 10000"/>
              <a:gd name="connsiteY7" fmla="*/ 5491 h 10066"/>
              <a:gd name="connsiteX8" fmla="*/ 1670 w 10000"/>
              <a:gd name="connsiteY8" fmla="*/ 2723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66">
                <a:moveTo>
                  <a:pt x="1670" y="2723"/>
                </a:moveTo>
                <a:cubicBezTo>
                  <a:pt x="3010" y="2149"/>
                  <a:pt x="6127" y="0"/>
                  <a:pt x="8662" y="2044"/>
                </a:cubicBezTo>
                <a:cubicBezTo>
                  <a:pt x="10000" y="2739"/>
                  <a:pt x="9746" y="5956"/>
                  <a:pt x="9801" y="7146"/>
                </a:cubicBezTo>
                <a:cubicBezTo>
                  <a:pt x="9856" y="8336"/>
                  <a:pt x="9263" y="8953"/>
                  <a:pt x="8991" y="9186"/>
                </a:cubicBezTo>
                <a:cubicBezTo>
                  <a:pt x="8257" y="9725"/>
                  <a:pt x="8294" y="10066"/>
                  <a:pt x="7982" y="9874"/>
                </a:cubicBezTo>
                <a:cubicBezTo>
                  <a:pt x="7670" y="9682"/>
                  <a:pt x="7546" y="8489"/>
                  <a:pt x="7119" y="8036"/>
                </a:cubicBezTo>
                <a:cubicBezTo>
                  <a:pt x="6692" y="7583"/>
                  <a:pt x="6528" y="7577"/>
                  <a:pt x="5419" y="7157"/>
                </a:cubicBezTo>
                <a:cubicBezTo>
                  <a:pt x="1448" y="7438"/>
                  <a:pt x="1249" y="6230"/>
                  <a:pt x="625" y="5491"/>
                </a:cubicBezTo>
                <a:cubicBezTo>
                  <a:pt x="0" y="4752"/>
                  <a:pt x="330" y="3297"/>
                  <a:pt x="1670" y="2723"/>
                </a:cubicBezTo>
                <a:close/>
              </a:path>
            </a:pathLst>
          </a:custGeom>
          <a:pattFill prst="pct60">
            <a:fgClr>
              <a:srgbClr val="FFFF00">
                <a:alpha val="39999"/>
              </a:srgbClr>
            </a:fgClr>
            <a:bgClr>
              <a:srgbClr val="FF9900">
                <a:alpha val="39999"/>
              </a:srgbClr>
            </a:bgClr>
          </a:pattFill>
          <a:ln w="12700" cap="flat" cmpd="sng">
            <a:solidFill>
              <a:srgbClr val="FF0000"/>
            </a:solidFill>
            <a:prstDash val="solid"/>
            <a:round/>
            <a:headEnd type="none" w="med" len="med"/>
            <a:tailEnd type="none" w="med" len="med"/>
          </a:ln>
          <a:effectLst/>
        </p:spPr>
        <p:txBody>
          <a:bodyPr lIns="86486" tIns="43243" rIns="86486" bIns="43243">
            <a:noAutofit/>
          </a:bodyPr>
          <a:lstStyle/>
          <a:p>
            <a:pPr defTabSz="864931" fontAlgn="base">
              <a:spcBef>
                <a:spcPct val="0"/>
              </a:spcBef>
              <a:spcAft>
                <a:spcPct val="0"/>
              </a:spcAft>
            </a:pPr>
            <a:endParaRPr lang="en-US" dirty="0">
              <a:solidFill>
                <a:srgbClr val="000000"/>
              </a:solidFill>
              <a:latin typeface="Arial" charset="0"/>
            </a:endParaRPr>
          </a:p>
        </p:txBody>
      </p:sp>
      <p:sp>
        <p:nvSpPr>
          <p:cNvPr id="2184" name="Text Box 136"/>
          <p:cNvSpPr txBox="1">
            <a:spLocks noChangeArrowheads="1"/>
          </p:cNvSpPr>
          <p:nvPr/>
        </p:nvSpPr>
        <p:spPr bwMode="auto">
          <a:xfrm>
            <a:off x="7993442" y="1853905"/>
            <a:ext cx="1150559" cy="362487"/>
          </a:xfrm>
          <a:prstGeom prst="rect">
            <a:avLst/>
          </a:prstGeom>
          <a:noFill/>
          <a:ln w="9525" algn="ctr">
            <a:noFill/>
            <a:miter lim="800000"/>
            <a:headEnd/>
            <a:tailEnd/>
          </a:ln>
          <a:effectLst/>
        </p:spPr>
        <p:txBody>
          <a:bodyPr lIns="91417" tIns="45709" rIns="91417" bIns="45709">
            <a:spAutoFit/>
          </a:bodyPr>
          <a:lstStyle/>
          <a:p>
            <a:pPr algn="ctr" defTabSz="914403" fontAlgn="base">
              <a:lnSpc>
                <a:spcPct val="85000"/>
              </a:lnSpc>
              <a:spcBef>
                <a:spcPct val="0"/>
              </a:spcBef>
              <a:spcAft>
                <a:spcPct val="0"/>
              </a:spcAft>
            </a:pPr>
            <a:r>
              <a:rPr lang="en-US" sz="1000" b="1" i="1" dirty="0">
                <a:solidFill>
                  <a:srgbClr val="FF0000"/>
                </a:solidFill>
              </a:rPr>
              <a:t>North Korea-Regime Collapse</a:t>
            </a:r>
          </a:p>
        </p:txBody>
      </p:sp>
      <p:sp>
        <p:nvSpPr>
          <p:cNvPr id="2185" name="Text Box 137"/>
          <p:cNvSpPr txBox="1">
            <a:spLocks noChangeArrowheads="1"/>
          </p:cNvSpPr>
          <p:nvPr/>
        </p:nvSpPr>
        <p:spPr bwMode="auto">
          <a:xfrm>
            <a:off x="7866385" y="2804069"/>
            <a:ext cx="960833" cy="362478"/>
          </a:xfrm>
          <a:prstGeom prst="rect">
            <a:avLst/>
          </a:prstGeom>
          <a:noFill/>
          <a:ln w="9525" algn="ctr">
            <a:noFill/>
            <a:miter lim="800000"/>
            <a:headEnd/>
            <a:tailEnd/>
          </a:ln>
          <a:effectLst/>
        </p:spPr>
        <p:txBody>
          <a:bodyPr wrap="square" lIns="91417" tIns="45709" rIns="91417" bIns="45709">
            <a:spAutoFit/>
          </a:bodyPr>
          <a:lstStyle/>
          <a:p>
            <a:pPr algn="ctr" defTabSz="914403" fontAlgn="base">
              <a:lnSpc>
                <a:spcPct val="85000"/>
              </a:lnSpc>
              <a:spcBef>
                <a:spcPct val="0"/>
              </a:spcBef>
              <a:spcAft>
                <a:spcPct val="0"/>
              </a:spcAft>
            </a:pPr>
            <a:r>
              <a:rPr lang="en-US" sz="1000" b="1" i="1" dirty="0">
                <a:solidFill>
                  <a:srgbClr val="FF0000"/>
                </a:solidFill>
              </a:rPr>
              <a:t>China-Taiwan </a:t>
            </a:r>
            <a:r>
              <a:rPr lang="en-US" sz="1000" b="1" i="1" dirty="0" smtClean="0">
                <a:solidFill>
                  <a:srgbClr val="FF0000"/>
                </a:solidFill>
              </a:rPr>
              <a:t>Issue</a:t>
            </a:r>
            <a:endParaRPr lang="en-US" sz="1000" b="1" i="1" dirty="0">
              <a:solidFill>
                <a:srgbClr val="FF0000"/>
              </a:solidFill>
            </a:endParaRPr>
          </a:p>
        </p:txBody>
      </p:sp>
      <p:sp>
        <p:nvSpPr>
          <p:cNvPr id="39" name="Freeform 138" descr="60%"/>
          <p:cNvSpPr>
            <a:spLocks/>
          </p:cNvSpPr>
          <p:nvPr/>
        </p:nvSpPr>
        <p:spPr bwMode="auto">
          <a:xfrm>
            <a:off x="5407050" y="1672773"/>
            <a:ext cx="1219306" cy="778196"/>
          </a:xfrm>
          <a:custGeom>
            <a:avLst/>
            <a:gdLst>
              <a:gd name="connsiteX0" fmla="*/ 1032 w 9095"/>
              <a:gd name="connsiteY0" fmla="*/ 3546 h 9969"/>
              <a:gd name="connsiteX1" fmla="*/ 346 w 9095"/>
              <a:gd name="connsiteY1" fmla="*/ 387 h 9969"/>
              <a:gd name="connsiteX2" fmla="*/ 3106 w 9095"/>
              <a:gd name="connsiteY2" fmla="*/ 1223 h 9969"/>
              <a:gd name="connsiteX3" fmla="*/ 6635 w 9095"/>
              <a:gd name="connsiteY3" fmla="*/ 1062 h 9969"/>
              <a:gd name="connsiteX4" fmla="*/ 8913 w 9095"/>
              <a:gd name="connsiteY4" fmla="*/ 2734 h 9969"/>
              <a:gd name="connsiteX5" fmla="*/ 8368 w 9095"/>
              <a:gd name="connsiteY5" fmla="*/ 8458 h 9969"/>
              <a:gd name="connsiteX6" fmla="*/ 4550 w 9095"/>
              <a:gd name="connsiteY6" fmla="*/ 9744 h 9969"/>
              <a:gd name="connsiteX7" fmla="*/ 2945 w 9095"/>
              <a:gd name="connsiteY7" fmla="*/ 4053 h 9969"/>
              <a:gd name="connsiteX8" fmla="*/ 1032 w 9095"/>
              <a:gd name="connsiteY8" fmla="*/ 3546 h 9969"/>
              <a:gd name="connsiteX0" fmla="*/ 1135 w 10000"/>
              <a:gd name="connsiteY0" fmla="*/ 3557 h 10000"/>
              <a:gd name="connsiteX1" fmla="*/ 380 w 10000"/>
              <a:gd name="connsiteY1" fmla="*/ 388 h 10000"/>
              <a:gd name="connsiteX2" fmla="*/ 3415 w 10000"/>
              <a:gd name="connsiteY2" fmla="*/ 1227 h 10000"/>
              <a:gd name="connsiteX3" fmla="*/ 7295 w 10000"/>
              <a:gd name="connsiteY3" fmla="*/ 1065 h 10000"/>
              <a:gd name="connsiteX4" fmla="*/ 9800 w 10000"/>
              <a:gd name="connsiteY4" fmla="*/ 2743 h 10000"/>
              <a:gd name="connsiteX5" fmla="*/ 9201 w 10000"/>
              <a:gd name="connsiteY5" fmla="*/ 8484 h 10000"/>
              <a:gd name="connsiteX6" fmla="*/ 5003 w 10000"/>
              <a:gd name="connsiteY6" fmla="*/ 9774 h 10000"/>
              <a:gd name="connsiteX7" fmla="*/ 3238 w 10000"/>
              <a:gd name="connsiteY7" fmla="*/ 4066 h 10000"/>
              <a:gd name="connsiteX8" fmla="*/ 1135 w 10000"/>
              <a:gd name="connsiteY8" fmla="*/ 3557 h 10000"/>
              <a:gd name="connsiteX0" fmla="*/ 1013 w 9878"/>
              <a:gd name="connsiteY0" fmla="*/ 3693 h 10136"/>
              <a:gd name="connsiteX1" fmla="*/ 407 w 9878"/>
              <a:gd name="connsiteY1" fmla="*/ 388 h 10136"/>
              <a:gd name="connsiteX2" fmla="*/ 3293 w 9878"/>
              <a:gd name="connsiteY2" fmla="*/ 1363 h 10136"/>
              <a:gd name="connsiteX3" fmla="*/ 7173 w 9878"/>
              <a:gd name="connsiteY3" fmla="*/ 1201 h 10136"/>
              <a:gd name="connsiteX4" fmla="*/ 9678 w 9878"/>
              <a:gd name="connsiteY4" fmla="*/ 2879 h 10136"/>
              <a:gd name="connsiteX5" fmla="*/ 9079 w 9878"/>
              <a:gd name="connsiteY5" fmla="*/ 8620 h 10136"/>
              <a:gd name="connsiteX6" fmla="*/ 4881 w 9878"/>
              <a:gd name="connsiteY6" fmla="*/ 9910 h 10136"/>
              <a:gd name="connsiteX7" fmla="*/ 3116 w 9878"/>
              <a:gd name="connsiteY7" fmla="*/ 4202 h 10136"/>
              <a:gd name="connsiteX8" fmla="*/ 1013 w 9878"/>
              <a:gd name="connsiteY8" fmla="*/ 3693 h 10136"/>
              <a:gd name="connsiteX0" fmla="*/ 1026 w 10000"/>
              <a:gd name="connsiteY0" fmla="*/ 3643 h 10000"/>
              <a:gd name="connsiteX1" fmla="*/ 412 w 10000"/>
              <a:gd name="connsiteY1" fmla="*/ 383 h 10000"/>
              <a:gd name="connsiteX2" fmla="*/ 3334 w 10000"/>
              <a:gd name="connsiteY2" fmla="*/ 1345 h 10000"/>
              <a:gd name="connsiteX3" fmla="*/ 7262 w 10000"/>
              <a:gd name="connsiteY3" fmla="*/ 1185 h 10000"/>
              <a:gd name="connsiteX4" fmla="*/ 9798 w 10000"/>
              <a:gd name="connsiteY4" fmla="*/ 2840 h 10000"/>
              <a:gd name="connsiteX5" fmla="*/ 9191 w 10000"/>
              <a:gd name="connsiteY5" fmla="*/ 8504 h 10000"/>
              <a:gd name="connsiteX6" fmla="*/ 4941 w 10000"/>
              <a:gd name="connsiteY6" fmla="*/ 9777 h 10000"/>
              <a:gd name="connsiteX7" fmla="*/ 3154 w 10000"/>
              <a:gd name="connsiteY7" fmla="*/ 4146 h 10000"/>
              <a:gd name="connsiteX8" fmla="*/ 1026 w 10000"/>
              <a:gd name="connsiteY8" fmla="*/ 3643 h 10000"/>
              <a:gd name="connsiteX0" fmla="*/ 1026 w 10000"/>
              <a:gd name="connsiteY0" fmla="*/ 3671 h 10028"/>
              <a:gd name="connsiteX1" fmla="*/ 412 w 10000"/>
              <a:gd name="connsiteY1" fmla="*/ 411 h 10028"/>
              <a:gd name="connsiteX2" fmla="*/ 3334 w 10000"/>
              <a:gd name="connsiteY2" fmla="*/ 1205 h 10028"/>
              <a:gd name="connsiteX3" fmla="*/ 7262 w 10000"/>
              <a:gd name="connsiteY3" fmla="*/ 1213 h 10028"/>
              <a:gd name="connsiteX4" fmla="*/ 9798 w 10000"/>
              <a:gd name="connsiteY4" fmla="*/ 2868 h 10028"/>
              <a:gd name="connsiteX5" fmla="*/ 9191 w 10000"/>
              <a:gd name="connsiteY5" fmla="*/ 8532 h 10028"/>
              <a:gd name="connsiteX6" fmla="*/ 4941 w 10000"/>
              <a:gd name="connsiteY6" fmla="*/ 9805 h 10028"/>
              <a:gd name="connsiteX7" fmla="*/ 3154 w 10000"/>
              <a:gd name="connsiteY7" fmla="*/ 4174 h 10028"/>
              <a:gd name="connsiteX8" fmla="*/ 1026 w 10000"/>
              <a:gd name="connsiteY8" fmla="*/ 3671 h 10028"/>
              <a:gd name="connsiteX0" fmla="*/ 1026 w 10000"/>
              <a:gd name="connsiteY0" fmla="*/ 3671 h 10028"/>
              <a:gd name="connsiteX1" fmla="*/ 412 w 10000"/>
              <a:gd name="connsiteY1" fmla="*/ 411 h 10028"/>
              <a:gd name="connsiteX2" fmla="*/ 3334 w 10000"/>
              <a:gd name="connsiteY2" fmla="*/ 1205 h 10028"/>
              <a:gd name="connsiteX3" fmla="*/ 7262 w 10000"/>
              <a:gd name="connsiteY3" fmla="*/ 1213 h 10028"/>
              <a:gd name="connsiteX4" fmla="*/ 9798 w 10000"/>
              <a:gd name="connsiteY4" fmla="*/ 2868 h 10028"/>
              <a:gd name="connsiteX5" fmla="*/ 9191 w 10000"/>
              <a:gd name="connsiteY5" fmla="*/ 8532 h 10028"/>
              <a:gd name="connsiteX6" fmla="*/ 4941 w 10000"/>
              <a:gd name="connsiteY6" fmla="*/ 9805 h 10028"/>
              <a:gd name="connsiteX7" fmla="*/ 3154 w 10000"/>
              <a:gd name="connsiteY7" fmla="*/ 4174 h 10028"/>
              <a:gd name="connsiteX8" fmla="*/ 1026 w 10000"/>
              <a:gd name="connsiteY8" fmla="*/ 3671 h 10028"/>
              <a:gd name="connsiteX0" fmla="*/ 1026 w 10000"/>
              <a:gd name="connsiteY0" fmla="*/ 3671 h 10028"/>
              <a:gd name="connsiteX1" fmla="*/ 412 w 10000"/>
              <a:gd name="connsiteY1" fmla="*/ 411 h 10028"/>
              <a:gd name="connsiteX2" fmla="*/ 3334 w 10000"/>
              <a:gd name="connsiteY2" fmla="*/ 1205 h 10028"/>
              <a:gd name="connsiteX3" fmla="*/ 7262 w 10000"/>
              <a:gd name="connsiteY3" fmla="*/ 1213 h 10028"/>
              <a:gd name="connsiteX4" fmla="*/ 9798 w 10000"/>
              <a:gd name="connsiteY4" fmla="*/ 2868 h 10028"/>
              <a:gd name="connsiteX5" fmla="*/ 9191 w 10000"/>
              <a:gd name="connsiteY5" fmla="*/ 8532 h 10028"/>
              <a:gd name="connsiteX6" fmla="*/ 4941 w 10000"/>
              <a:gd name="connsiteY6" fmla="*/ 9805 h 10028"/>
              <a:gd name="connsiteX7" fmla="*/ 3154 w 10000"/>
              <a:gd name="connsiteY7" fmla="*/ 4174 h 10028"/>
              <a:gd name="connsiteX8" fmla="*/ 1026 w 10000"/>
              <a:gd name="connsiteY8" fmla="*/ 3671 h 10028"/>
              <a:gd name="connsiteX0" fmla="*/ 1026 w 10000"/>
              <a:gd name="connsiteY0" fmla="*/ 3671 h 10028"/>
              <a:gd name="connsiteX1" fmla="*/ 412 w 10000"/>
              <a:gd name="connsiteY1" fmla="*/ 411 h 10028"/>
              <a:gd name="connsiteX2" fmla="*/ 3334 w 10000"/>
              <a:gd name="connsiteY2" fmla="*/ 1205 h 10028"/>
              <a:gd name="connsiteX3" fmla="*/ 7262 w 10000"/>
              <a:gd name="connsiteY3" fmla="*/ 1213 h 10028"/>
              <a:gd name="connsiteX4" fmla="*/ 9798 w 10000"/>
              <a:gd name="connsiteY4" fmla="*/ 2868 h 10028"/>
              <a:gd name="connsiteX5" fmla="*/ 9191 w 10000"/>
              <a:gd name="connsiteY5" fmla="*/ 8532 h 10028"/>
              <a:gd name="connsiteX6" fmla="*/ 4941 w 10000"/>
              <a:gd name="connsiteY6" fmla="*/ 9805 h 10028"/>
              <a:gd name="connsiteX7" fmla="*/ 3568 w 10000"/>
              <a:gd name="connsiteY7" fmla="*/ 4375 h 10028"/>
              <a:gd name="connsiteX8" fmla="*/ 1026 w 10000"/>
              <a:gd name="connsiteY8" fmla="*/ 3671 h 10028"/>
              <a:gd name="connsiteX0" fmla="*/ 1026 w 10000"/>
              <a:gd name="connsiteY0" fmla="*/ 3671 h 10028"/>
              <a:gd name="connsiteX1" fmla="*/ 412 w 10000"/>
              <a:gd name="connsiteY1" fmla="*/ 411 h 10028"/>
              <a:gd name="connsiteX2" fmla="*/ 3334 w 10000"/>
              <a:gd name="connsiteY2" fmla="*/ 1205 h 10028"/>
              <a:gd name="connsiteX3" fmla="*/ 7262 w 10000"/>
              <a:gd name="connsiteY3" fmla="*/ 1213 h 10028"/>
              <a:gd name="connsiteX4" fmla="*/ 9798 w 10000"/>
              <a:gd name="connsiteY4" fmla="*/ 2868 h 10028"/>
              <a:gd name="connsiteX5" fmla="*/ 8701 w 10000"/>
              <a:gd name="connsiteY5" fmla="*/ 8633 h 10028"/>
              <a:gd name="connsiteX6" fmla="*/ 4941 w 10000"/>
              <a:gd name="connsiteY6" fmla="*/ 9805 h 10028"/>
              <a:gd name="connsiteX7" fmla="*/ 3568 w 10000"/>
              <a:gd name="connsiteY7" fmla="*/ 4375 h 10028"/>
              <a:gd name="connsiteX8" fmla="*/ 1026 w 10000"/>
              <a:gd name="connsiteY8" fmla="*/ 3671 h 10028"/>
              <a:gd name="connsiteX0" fmla="*/ 1026 w 10000"/>
              <a:gd name="connsiteY0" fmla="*/ 3671 h 10028"/>
              <a:gd name="connsiteX1" fmla="*/ 412 w 10000"/>
              <a:gd name="connsiteY1" fmla="*/ 411 h 10028"/>
              <a:gd name="connsiteX2" fmla="*/ 3334 w 10000"/>
              <a:gd name="connsiteY2" fmla="*/ 1205 h 10028"/>
              <a:gd name="connsiteX3" fmla="*/ 7262 w 10000"/>
              <a:gd name="connsiteY3" fmla="*/ 1213 h 10028"/>
              <a:gd name="connsiteX4" fmla="*/ 9798 w 10000"/>
              <a:gd name="connsiteY4" fmla="*/ 2868 h 10028"/>
              <a:gd name="connsiteX5" fmla="*/ 8701 w 10000"/>
              <a:gd name="connsiteY5" fmla="*/ 8633 h 10028"/>
              <a:gd name="connsiteX6" fmla="*/ 4941 w 10000"/>
              <a:gd name="connsiteY6" fmla="*/ 9805 h 10028"/>
              <a:gd name="connsiteX7" fmla="*/ 3568 w 10000"/>
              <a:gd name="connsiteY7" fmla="*/ 4375 h 10028"/>
              <a:gd name="connsiteX8" fmla="*/ 1026 w 10000"/>
              <a:gd name="connsiteY8" fmla="*/ 3671 h 10028"/>
              <a:gd name="connsiteX0" fmla="*/ 1026 w 10000"/>
              <a:gd name="connsiteY0" fmla="*/ 3671 h 17885"/>
              <a:gd name="connsiteX1" fmla="*/ 412 w 10000"/>
              <a:gd name="connsiteY1" fmla="*/ 411 h 17885"/>
              <a:gd name="connsiteX2" fmla="*/ 3334 w 10000"/>
              <a:gd name="connsiteY2" fmla="*/ 1205 h 17885"/>
              <a:gd name="connsiteX3" fmla="*/ 7262 w 10000"/>
              <a:gd name="connsiteY3" fmla="*/ 1213 h 17885"/>
              <a:gd name="connsiteX4" fmla="*/ 9798 w 10000"/>
              <a:gd name="connsiteY4" fmla="*/ 2868 h 17885"/>
              <a:gd name="connsiteX5" fmla="*/ 8701 w 10000"/>
              <a:gd name="connsiteY5" fmla="*/ 8633 h 17885"/>
              <a:gd name="connsiteX6" fmla="*/ 5006 w 10000"/>
              <a:gd name="connsiteY6" fmla="*/ 17662 h 17885"/>
              <a:gd name="connsiteX7" fmla="*/ 3568 w 10000"/>
              <a:gd name="connsiteY7" fmla="*/ 4375 h 17885"/>
              <a:gd name="connsiteX8" fmla="*/ 1026 w 10000"/>
              <a:gd name="connsiteY8" fmla="*/ 3671 h 17885"/>
              <a:gd name="connsiteX0" fmla="*/ 1026 w 10000"/>
              <a:gd name="connsiteY0" fmla="*/ 3671 h 17885"/>
              <a:gd name="connsiteX1" fmla="*/ 412 w 10000"/>
              <a:gd name="connsiteY1" fmla="*/ 411 h 17885"/>
              <a:gd name="connsiteX2" fmla="*/ 3334 w 10000"/>
              <a:gd name="connsiteY2" fmla="*/ 1205 h 17885"/>
              <a:gd name="connsiteX3" fmla="*/ 7262 w 10000"/>
              <a:gd name="connsiteY3" fmla="*/ 1213 h 17885"/>
              <a:gd name="connsiteX4" fmla="*/ 9798 w 10000"/>
              <a:gd name="connsiteY4" fmla="*/ 2868 h 17885"/>
              <a:gd name="connsiteX5" fmla="*/ 8701 w 10000"/>
              <a:gd name="connsiteY5" fmla="*/ 8633 h 17885"/>
              <a:gd name="connsiteX6" fmla="*/ 5006 w 10000"/>
              <a:gd name="connsiteY6" fmla="*/ 17662 h 17885"/>
              <a:gd name="connsiteX7" fmla="*/ 1350 w 10000"/>
              <a:gd name="connsiteY7" fmla="*/ 13542 h 17885"/>
              <a:gd name="connsiteX8" fmla="*/ 1026 w 10000"/>
              <a:gd name="connsiteY8" fmla="*/ 3671 h 17885"/>
              <a:gd name="connsiteX0" fmla="*/ 1379 w 9896"/>
              <a:gd name="connsiteY0" fmla="*/ 10393 h 18845"/>
              <a:gd name="connsiteX1" fmla="*/ 308 w 9896"/>
              <a:gd name="connsiteY1" fmla="*/ 1371 h 18845"/>
              <a:gd name="connsiteX2" fmla="*/ 3230 w 9896"/>
              <a:gd name="connsiteY2" fmla="*/ 2165 h 18845"/>
              <a:gd name="connsiteX3" fmla="*/ 7158 w 9896"/>
              <a:gd name="connsiteY3" fmla="*/ 2173 h 18845"/>
              <a:gd name="connsiteX4" fmla="*/ 9694 w 9896"/>
              <a:gd name="connsiteY4" fmla="*/ 3828 h 18845"/>
              <a:gd name="connsiteX5" fmla="*/ 8597 w 9896"/>
              <a:gd name="connsiteY5" fmla="*/ 9593 h 18845"/>
              <a:gd name="connsiteX6" fmla="*/ 4902 w 9896"/>
              <a:gd name="connsiteY6" fmla="*/ 18622 h 18845"/>
              <a:gd name="connsiteX7" fmla="*/ 1246 w 9896"/>
              <a:gd name="connsiteY7" fmla="*/ 14502 h 18845"/>
              <a:gd name="connsiteX8" fmla="*/ 1379 w 9896"/>
              <a:gd name="connsiteY8" fmla="*/ 10393 h 18845"/>
              <a:gd name="connsiteX0" fmla="*/ 1036 w 9643"/>
              <a:gd name="connsiteY0" fmla="*/ 4509 h 8994"/>
              <a:gd name="connsiteX1" fmla="*/ 1405 w 9643"/>
              <a:gd name="connsiteY1" fmla="*/ 1807 h 8994"/>
              <a:gd name="connsiteX2" fmla="*/ 2907 w 9643"/>
              <a:gd name="connsiteY2" fmla="*/ 143 h 8994"/>
              <a:gd name="connsiteX3" fmla="*/ 6876 w 9643"/>
              <a:gd name="connsiteY3" fmla="*/ 147 h 8994"/>
              <a:gd name="connsiteX4" fmla="*/ 9439 w 9643"/>
              <a:gd name="connsiteY4" fmla="*/ 1025 h 8994"/>
              <a:gd name="connsiteX5" fmla="*/ 8330 w 9643"/>
              <a:gd name="connsiteY5" fmla="*/ 4084 h 8994"/>
              <a:gd name="connsiteX6" fmla="*/ 4597 w 9643"/>
              <a:gd name="connsiteY6" fmla="*/ 8876 h 8994"/>
              <a:gd name="connsiteX7" fmla="*/ 902 w 9643"/>
              <a:gd name="connsiteY7" fmla="*/ 6689 h 8994"/>
              <a:gd name="connsiteX8" fmla="*/ 1036 w 9643"/>
              <a:gd name="connsiteY8" fmla="*/ 4509 h 8994"/>
              <a:gd name="connsiteX0" fmla="*/ 1074 w 10000"/>
              <a:gd name="connsiteY0" fmla="*/ 5477 h 10464"/>
              <a:gd name="connsiteX1" fmla="*/ 1457 w 10000"/>
              <a:gd name="connsiteY1" fmla="*/ 2473 h 10464"/>
              <a:gd name="connsiteX2" fmla="*/ 4246 w 10000"/>
              <a:gd name="connsiteY2" fmla="*/ 159 h 10464"/>
              <a:gd name="connsiteX3" fmla="*/ 7131 w 10000"/>
              <a:gd name="connsiteY3" fmla="*/ 627 h 10464"/>
              <a:gd name="connsiteX4" fmla="*/ 9788 w 10000"/>
              <a:gd name="connsiteY4" fmla="*/ 1604 h 10464"/>
              <a:gd name="connsiteX5" fmla="*/ 8638 w 10000"/>
              <a:gd name="connsiteY5" fmla="*/ 5005 h 10464"/>
              <a:gd name="connsiteX6" fmla="*/ 4767 w 10000"/>
              <a:gd name="connsiteY6" fmla="*/ 10333 h 10464"/>
              <a:gd name="connsiteX7" fmla="*/ 935 w 10000"/>
              <a:gd name="connsiteY7" fmla="*/ 7901 h 10464"/>
              <a:gd name="connsiteX8" fmla="*/ 1074 w 10000"/>
              <a:gd name="connsiteY8" fmla="*/ 5477 h 10464"/>
              <a:gd name="connsiteX0" fmla="*/ 1074 w 10000"/>
              <a:gd name="connsiteY0" fmla="*/ 5477 h 10464"/>
              <a:gd name="connsiteX1" fmla="*/ 1457 w 10000"/>
              <a:gd name="connsiteY1" fmla="*/ 2473 h 10464"/>
              <a:gd name="connsiteX2" fmla="*/ 4246 w 10000"/>
              <a:gd name="connsiteY2" fmla="*/ 159 h 10464"/>
              <a:gd name="connsiteX3" fmla="*/ 6857 w 10000"/>
              <a:gd name="connsiteY3" fmla="*/ 782 h 10464"/>
              <a:gd name="connsiteX4" fmla="*/ 9788 w 10000"/>
              <a:gd name="connsiteY4" fmla="*/ 1604 h 10464"/>
              <a:gd name="connsiteX5" fmla="*/ 8638 w 10000"/>
              <a:gd name="connsiteY5" fmla="*/ 5005 h 10464"/>
              <a:gd name="connsiteX6" fmla="*/ 4767 w 10000"/>
              <a:gd name="connsiteY6" fmla="*/ 10333 h 10464"/>
              <a:gd name="connsiteX7" fmla="*/ 935 w 10000"/>
              <a:gd name="connsiteY7" fmla="*/ 7901 h 10464"/>
              <a:gd name="connsiteX8" fmla="*/ 1074 w 10000"/>
              <a:gd name="connsiteY8" fmla="*/ 5477 h 10464"/>
              <a:gd name="connsiteX0" fmla="*/ 1074 w 9349"/>
              <a:gd name="connsiteY0" fmla="*/ 5477 h 10464"/>
              <a:gd name="connsiteX1" fmla="*/ 1457 w 9349"/>
              <a:gd name="connsiteY1" fmla="*/ 2473 h 10464"/>
              <a:gd name="connsiteX2" fmla="*/ 4246 w 9349"/>
              <a:gd name="connsiteY2" fmla="*/ 159 h 10464"/>
              <a:gd name="connsiteX3" fmla="*/ 6857 w 9349"/>
              <a:gd name="connsiteY3" fmla="*/ 782 h 10464"/>
              <a:gd name="connsiteX4" fmla="*/ 9036 w 9349"/>
              <a:gd name="connsiteY4" fmla="*/ 4076 h 10464"/>
              <a:gd name="connsiteX5" fmla="*/ 8638 w 9349"/>
              <a:gd name="connsiteY5" fmla="*/ 5005 h 10464"/>
              <a:gd name="connsiteX6" fmla="*/ 4767 w 9349"/>
              <a:gd name="connsiteY6" fmla="*/ 10333 h 10464"/>
              <a:gd name="connsiteX7" fmla="*/ 935 w 9349"/>
              <a:gd name="connsiteY7" fmla="*/ 7901 h 10464"/>
              <a:gd name="connsiteX8" fmla="*/ 1074 w 9349"/>
              <a:gd name="connsiteY8" fmla="*/ 5477 h 10464"/>
              <a:gd name="connsiteX0" fmla="*/ 1149 w 10000"/>
              <a:gd name="connsiteY0" fmla="*/ 5234 h 12215"/>
              <a:gd name="connsiteX1" fmla="*/ 1558 w 10000"/>
              <a:gd name="connsiteY1" fmla="*/ 2363 h 12215"/>
              <a:gd name="connsiteX2" fmla="*/ 4542 w 10000"/>
              <a:gd name="connsiteY2" fmla="*/ 152 h 12215"/>
              <a:gd name="connsiteX3" fmla="*/ 7334 w 10000"/>
              <a:gd name="connsiteY3" fmla="*/ 747 h 12215"/>
              <a:gd name="connsiteX4" fmla="*/ 9665 w 10000"/>
              <a:gd name="connsiteY4" fmla="*/ 3895 h 12215"/>
              <a:gd name="connsiteX5" fmla="*/ 9239 w 10000"/>
              <a:gd name="connsiteY5" fmla="*/ 4783 h 12215"/>
              <a:gd name="connsiteX6" fmla="*/ 5099 w 10000"/>
              <a:gd name="connsiteY6" fmla="*/ 12090 h 12215"/>
              <a:gd name="connsiteX7" fmla="*/ 1000 w 10000"/>
              <a:gd name="connsiteY7" fmla="*/ 7551 h 12215"/>
              <a:gd name="connsiteX8" fmla="*/ 1149 w 10000"/>
              <a:gd name="connsiteY8" fmla="*/ 5234 h 12215"/>
              <a:gd name="connsiteX0" fmla="*/ 1149 w 10000"/>
              <a:gd name="connsiteY0" fmla="*/ 5234 h 12215"/>
              <a:gd name="connsiteX1" fmla="*/ 1558 w 10000"/>
              <a:gd name="connsiteY1" fmla="*/ 2363 h 12215"/>
              <a:gd name="connsiteX2" fmla="*/ 4542 w 10000"/>
              <a:gd name="connsiteY2" fmla="*/ 152 h 12215"/>
              <a:gd name="connsiteX3" fmla="*/ 7334 w 10000"/>
              <a:gd name="connsiteY3" fmla="*/ 747 h 12215"/>
              <a:gd name="connsiteX4" fmla="*/ 9665 w 10000"/>
              <a:gd name="connsiteY4" fmla="*/ 3895 h 12215"/>
              <a:gd name="connsiteX5" fmla="*/ 9239 w 10000"/>
              <a:gd name="connsiteY5" fmla="*/ 4783 h 12215"/>
              <a:gd name="connsiteX6" fmla="*/ 5099 w 10000"/>
              <a:gd name="connsiteY6" fmla="*/ 12090 h 12215"/>
              <a:gd name="connsiteX7" fmla="*/ 1512 w 10000"/>
              <a:gd name="connsiteY7" fmla="*/ 8732 h 12215"/>
              <a:gd name="connsiteX8" fmla="*/ 1149 w 10000"/>
              <a:gd name="connsiteY8" fmla="*/ 5234 h 12215"/>
              <a:gd name="connsiteX0" fmla="*/ 1149 w 10073"/>
              <a:gd name="connsiteY0" fmla="*/ 5234 h 12067"/>
              <a:gd name="connsiteX1" fmla="*/ 1558 w 10073"/>
              <a:gd name="connsiteY1" fmla="*/ 2363 h 12067"/>
              <a:gd name="connsiteX2" fmla="*/ 4542 w 10073"/>
              <a:gd name="connsiteY2" fmla="*/ 152 h 12067"/>
              <a:gd name="connsiteX3" fmla="*/ 7334 w 10073"/>
              <a:gd name="connsiteY3" fmla="*/ 747 h 12067"/>
              <a:gd name="connsiteX4" fmla="*/ 9665 w 10073"/>
              <a:gd name="connsiteY4" fmla="*/ 3895 h 12067"/>
              <a:gd name="connsiteX5" fmla="*/ 9239 w 10073"/>
              <a:gd name="connsiteY5" fmla="*/ 4783 h 12067"/>
              <a:gd name="connsiteX6" fmla="*/ 4660 w 10073"/>
              <a:gd name="connsiteY6" fmla="*/ 11942 h 12067"/>
              <a:gd name="connsiteX7" fmla="*/ 1512 w 10073"/>
              <a:gd name="connsiteY7" fmla="*/ 8732 h 12067"/>
              <a:gd name="connsiteX8" fmla="*/ 1149 w 10073"/>
              <a:gd name="connsiteY8" fmla="*/ 5234 h 12067"/>
              <a:gd name="connsiteX0" fmla="*/ 1149 w 9892"/>
              <a:gd name="connsiteY0" fmla="*/ 5234 h 12067"/>
              <a:gd name="connsiteX1" fmla="*/ 1558 w 9892"/>
              <a:gd name="connsiteY1" fmla="*/ 2363 h 12067"/>
              <a:gd name="connsiteX2" fmla="*/ 4542 w 9892"/>
              <a:gd name="connsiteY2" fmla="*/ 152 h 12067"/>
              <a:gd name="connsiteX3" fmla="*/ 7334 w 9892"/>
              <a:gd name="connsiteY3" fmla="*/ 747 h 12067"/>
              <a:gd name="connsiteX4" fmla="*/ 9665 w 9892"/>
              <a:gd name="connsiteY4" fmla="*/ 3895 h 12067"/>
              <a:gd name="connsiteX5" fmla="*/ 8361 w 9892"/>
              <a:gd name="connsiteY5" fmla="*/ 8327 h 12067"/>
              <a:gd name="connsiteX6" fmla="*/ 4660 w 9892"/>
              <a:gd name="connsiteY6" fmla="*/ 11942 h 12067"/>
              <a:gd name="connsiteX7" fmla="*/ 1512 w 9892"/>
              <a:gd name="connsiteY7" fmla="*/ 8732 h 12067"/>
              <a:gd name="connsiteX8" fmla="*/ 1149 w 9892"/>
              <a:gd name="connsiteY8" fmla="*/ 5234 h 12067"/>
              <a:gd name="connsiteX0" fmla="*/ 1162 w 10000"/>
              <a:gd name="connsiteY0" fmla="*/ 4337 h 10000"/>
              <a:gd name="connsiteX1" fmla="*/ 1575 w 10000"/>
              <a:gd name="connsiteY1" fmla="*/ 1958 h 10000"/>
              <a:gd name="connsiteX2" fmla="*/ 4592 w 10000"/>
              <a:gd name="connsiteY2" fmla="*/ 126 h 10000"/>
              <a:gd name="connsiteX3" fmla="*/ 7414 w 10000"/>
              <a:gd name="connsiteY3" fmla="*/ 619 h 10000"/>
              <a:gd name="connsiteX4" fmla="*/ 8637 w 10000"/>
              <a:gd name="connsiteY4" fmla="*/ 1955 h 10000"/>
              <a:gd name="connsiteX5" fmla="*/ 9771 w 10000"/>
              <a:gd name="connsiteY5" fmla="*/ 3228 h 10000"/>
              <a:gd name="connsiteX6" fmla="*/ 8452 w 10000"/>
              <a:gd name="connsiteY6" fmla="*/ 6901 h 10000"/>
              <a:gd name="connsiteX7" fmla="*/ 4711 w 10000"/>
              <a:gd name="connsiteY7" fmla="*/ 9896 h 10000"/>
              <a:gd name="connsiteX8" fmla="*/ 1529 w 10000"/>
              <a:gd name="connsiteY8" fmla="*/ 7236 h 10000"/>
              <a:gd name="connsiteX9" fmla="*/ 1162 w 10000"/>
              <a:gd name="connsiteY9" fmla="*/ 4337 h 10000"/>
              <a:gd name="connsiteX0" fmla="*/ 1162 w 9649"/>
              <a:gd name="connsiteY0" fmla="*/ 4337 h 10000"/>
              <a:gd name="connsiteX1" fmla="*/ 1575 w 9649"/>
              <a:gd name="connsiteY1" fmla="*/ 1958 h 10000"/>
              <a:gd name="connsiteX2" fmla="*/ 4592 w 9649"/>
              <a:gd name="connsiteY2" fmla="*/ 126 h 10000"/>
              <a:gd name="connsiteX3" fmla="*/ 7414 w 9649"/>
              <a:gd name="connsiteY3" fmla="*/ 619 h 10000"/>
              <a:gd name="connsiteX4" fmla="*/ 8637 w 9649"/>
              <a:gd name="connsiteY4" fmla="*/ 1955 h 10000"/>
              <a:gd name="connsiteX5" fmla="*/ 9420 w 9649"/>
              <a:gd name="connsiteY5" fmla="*/ 3394 h 10000"/>
              <a:gd name="connsiteX6" fmla="*/ 8452 w 9649"/>
              <a:gd name="connsiteY6" fmla="*/ 6901 h 10000"/>
              <a:gd name="connsiteX7" fmla="*/ 4711 w 9649"/>
              <a:gd name="connsiteY7" fmla="*/ 9896 h 10000"/>
              <a:gd name="connsiteX8" fmla="*/ 1529 w 9649"/>
              <a:gd name="connsiteY8" fmla="*/ 7236 h 10000"/>
              <a:gd name="connsiteX9" fmla="*/ 1162 w 9649"/>
              <a:gd name="connsiteY9" fmla="*/ 4337 h 10000"/>
              <a:gd name="connsiteX0" fmla="*/ 1204 w 10000"/>
              <a:gd name="connsiteY0" fmla="*/ 4337 h 10000"/>
              <a:gd name="connsiteX1" fmla="*/ 1632 w 10000"/>
              <a:gd name="connsiteY1" fmla="*/ 1958 h 10000"/>
              <a:gd name="connsiteX2" fmla="*/ 4759 w 10000"/>
              <a:gd name="connsiteY2" fmla="*/ 126 h 10000"/>
              <a:gd name="connsiteX3" fmla="*/ 7684 w 10000"/>
              <a:gd name="connsiteY3" fmla="*/ 619 h 10000"/>
              <a:gd name="connsiteX4" fmla="*/ 9211 w 10000"/>
              <a:gd name="connsiteY4" fmla="*/ 1789 h 10000"/>
              <a:gd name="connsiteX5" fmla="*/ 9763 w 10000"/>
              <a:gd name="connsiteY5" fmla="*/ 3394 h 10000"/>
              <a:gd name="connsiteX6" fmla="*/ 8759 w 10000"/>
              <a:gd name="connsiteY6" fmla="*/ 6901 h 10000"/>
              <a:gd name="connsiteX7" fmla="*/ 4882 w 10000"/>
              <a:gd name="connsiteY7" fmla="*/ 9896 h 10000"/>
              <a:gd name="connsiteX8" fmla="*/ 1585 w 10000"/>
              <a:gd name="connsiteY8" fmla="*/ 7236 h 10000"/>
              <a:gd name="connsiteX9" fmla="*/ 1204 w 10000"/>
              <a:gd name="connsiteY9" fmla="*/ 4337 h 10000"/>
              <a:gd name="connsiteX0" fmla="*/ 1204 w 10000"/>
              <a:gd name="connsiteY0" fmla="*/ 4337 h 10000"/>
              <a:gd name="connsiteX1" fmla="*/ 1632 w 10000"/>
              <a:gd name="connsiteY1" fmla="*/ 1958 h 10000"/>
              <a:gd name="connsiteX2" fmla="*/ 4759 w 10000"/>
              <a:gd name="connsiteY2" fmla="*/ 126 h 10000"/>
              <a:gd name="connsiteX3" fmla="*/ 7684 w 10000"/>
              <a:gd name="connsiteY3" fmla="*/ 619 h 10000"/>
              <a:gd name="connsiteX4" fmla="*/ 9211 w 10000"/>
              <a:gd name="connsiteY4" fmla="*/ 1789 h 10000"/>
              <a:gd name="connsiteX5" fmla="*/ 9763 w 10000"/>
              <a:gd name="connsiteY5" fmla="*/ 3394 h 10000"/>
              <a:gd name="connsiteX6" fmla="*/ 8603 w 10000"/>
              <a:gd name="connsiteY6" fmla="*/ 6901 h 10000"/>
              <a:gd name="connsiteX7" fmla="*/ 4882 w 10000"/>
              <a:gd name="connsiteY7" fmla="*/ 9896 h 10000"/>
              <a:gd name="connsiteX8" fmla="*/ 1585 w 10000"/>
              <a:gd name="connsiteY8" fmla="*/ 7236 h 10000"/>
              <a:gd name="connsiteX9" fmla="*/ 1204 w 10000"/>
              <a:gd name="connsiteY9" fmla="*/ 4337 h 10000"/>
              <a:gd name="connsiteX0" fmla="*/ 1204 w 10000"/>
              <a:gd name="connsiteY0" fmla="*/ 4337 h 10000"/>
              <a:gd name="connsiteX1" fmla="*/ 1632 w 10000"/>
              <a:gd name="connsiteY1" fmla="*/ 1958 h 10000"/>
              <a:gd name="connsiteX2" fmla="*/ 4759 w 10000"/>
              <a:gd name="connsiteY2" fmla="*/ 126 h 10000"/>
              <a:gd name="connsiteX3" fmla="*/ 7684 w 10000"/>
              <a:gd name="connsiteY3" fmla="*/ 619 h 10000"/>
              <a:gd name="connsiteX4" fmla="*/ 9211 w 10000"/>
              <a:gd name="connsiteY4" fmla="*/ 1789 h 10000"/>
              <a:gd name="connsiteX5" fmla="*/ 9763 w 10000"/>
              <a:gd name="connsiteY5" fmla="*/ 3394 h 10000"/>
              <a:gd name="connsiteX6" fmla="*/ 8603 w 10000"/>
              <a:gd name="connsiteY6" fmla="*/ 6901 h 10000"/>
              <a:gd name="connsiteX7" fmla="*/ 4882 w 10000"/>
              <a:gd name="connsiteY7" fmla="*/ 9896 h 10000"/>
              <a:gd name="connsiteX8" fmla="*/ 1585 w 10000"/>
              <a:gd name="connsiteY8" fmla="*/ 7236 h 10000"/>
              <a:gd name="connsiteX9" fmla="*/ 1204 w 10000"/>
              <a:gd name="connsiteY9" fmla="*/ 4337 h 10000"/>
              <a:gd name="connsiteX0" fmla="*/ 1204 w 10000"/>
              <a:gd name="connsiteY0" fmla="*/ 4337 h 10000"/>
              <a:gd name="connsiteX1" fmla="*/ 1632 w 10000"/>
              <a:gd name="connsiteY1" fmla="*/ 1958 h 10000"/>
              <a:gd name="connsiteX2" fmla="*/ 4759 w 10000"/>
              <a:gd name="connsiteY2" fmla="*/ 126 h 10000"/>
              <a:gd name="connsiteX3" fmla="*/ 7684 w 10000"/>
              <a:gd name="connsiteY3" fmla="*/ 619 h 10000"/>
              <a:gd name="connsiteX4" fmla="*/ 9211 w 10000"/>
              <a:gd name="connsiteY4" fmla="*/ 1789 h 10000"/>
              <a:gd name="connsiteX5" fmla="*/ 9763 w 10000"/>
              <a:gd name="connsiteY5" fmla="*/ 3394 h 10000"/>
              <a:gd name="connsiteX6" fmla="*/ 8603 w 10000"/>
              <a:gd name="connsiteY6" fmla="*/ 6901 h 10000"/>
              <a:gd name="connsiteX7" fmla="*/ 4882 w 10000"/>
              <a:gd name="connsiteY7" fmla="*/ 9896 h 10000"/>
              <a:gd name="connsiteX8" fmla="*/ 1585 w 10000"/>
              <a:gd name="connsiteY8" fmla="*/ 7236 h 10000"/>
              <a:gd name="connsiteX9" fmla="*/ 1204 w 10000"/>
              <a:gd name="connsiteY9" fmla="*/ 4337 h 10000"/>
              <a:gd name="connsiteX0" fmla="*/ 1204 w 9763"/>
              <a:gd name="connsiteY0" fmla="*/ 4337 h 10000"/>
              <a:gd name="connsiteX1" fmla="*/ 1632 w 9763"/>
              <a:gd name="connsiteY1" fmla="*/ 1958 h 10000"/>
              <a:gd name="connsiteX2" fmla="*/ 4759 w 9763"/>
              <a:gd name="connsiteY2" fmla="*/ 126 h 10000"/>
              <a:gd name="connsiteX3" fmla="*/ 7684 w 9763"/>
              <a:gd name="connsiteY3" fmla="*/ 619 h 10000"/>
              <a:gd name="connsiteX4" fmla="*/ 9211 w 9763"/>
              <a:gd name="connsiteY4" fmla="*/ 1789 h 10000"/>
              <a:gd name="connsiteX5" fmla="*/ 9763 w 9763"/>
              <a:gd name="connsiteY5" fmla="*/ 3394 h 10000"/>
              <a:gd name="connsiteX6" fmla="*/ 8603 w 9763"/>
              <a:gd name="connsiteY6" fmla="*/ 6901 h 10000"/>
              <a:gd name="connsiteX7" fmla="*/ 4882 w 9763"/>
              <a:gd name="connsiteY7" fmla="*/ 9896 h 10000"/>
              <a:gd name="connsiteX8" fmla="*/ 1585 w 9763"/>
              <a:gd name="connsiteY8" fmla="*/ 7236 h 10000"/>
              <a:gd name="connsiteX9" fmla="*/ 1204 w 9763"/>
              <a:gd name="connsiteY9" fmla="*/ 43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3" h="10000">
                <a:moveTo>
                  <a:pt x="1204" y="4337"/>
                </a:moveTo>
                <a:cubicBezTo>
                  <a:pt x="0" y="4052"/>
                  <a:pt x="1041" y="2660"/>
                  <a:pt x="1632" y="1958"/>
                </a:cubicBezTo>
                <a:cubicBezTo>
                  <a:pt x="2225" y="1257"/>
                  <a:pt x="3418" y="63"/>
                  <a:pt x="4759" y="126"/>
                </a:cubicBezTo>
                <a:cubicBezTo>
                  <a:pt x="6362" y="0"/>
                  <a:pt x="6790" y="102"/>
                  <a:pt x="7684" y="619"/>
                </a:cubicBezTo>
                <a:cubicBezTo>
                  <a:pt x="8382" y="924"/>
                  <a:pt x="8865" y="1327"/>
                  <a:pt x="9211" y="1789"/>
                </a:cubicBezTo>
                <a:cubicBezTo>
                  <a:pt x="9557" y="2251"/>
                  <a:pt x="9665" y="2317"/>
                  <a:pt x="9763" y="3394"/>
                </a:cubicBezTo>
                <a:cubicBezTo>
                  <a:pt x="9721" y="5540"/>
                  <a:pt x="9417" y="5817"/>
                  <a:pt x="8603" y="6901"/>
                </a:cubicBezTo>
                <a:cubicBezTo>
                  <a:pt x="7790" y="7985"/>
                  <a:pt x="6602" y="10000"/>
                  <a:pt x="4882" y="9896"/>
                </a:cubicBezTo>
                <a:cubicBezTo>
                  <a:pt x="3603" y="9509"/>
                  <a:pt x="2197" y="8163"/>
                  <a:pt x="1585" y="7236"/>
                </a:cubicBezTo>
                <a:cubicBezTo>
                  <a:pt x="971" y="6310"/>
                  <a:pt x="1832" y="4545"/>
                  <a:pt x="1204" y="4337"/>
                </a:cubicBezTo>
                <a:close/>
              </a:path>
            </a:pathLst>
          </a:custGeom>
          <a:pattFill prst="pct60">
            <a:fgClr>
              <a:srgbClr val="FFFF00">
                <a:alpha val="39999"/>
              </a:srgbClr>
            </a:fgClr>
            <a:bgClr>
              <a:srgbClr val="FF9900">
                <a:alpha val="39999"/>
              </a:srgbClr>
            </a:bgClr>
          </a:pattFill>
          <a:ln w="12700" cap="flat" cmpd="sng">
            <a:solidFill>
              <a:srgbClr val="FF9900"/>
            </a:solidFill>
            <a:prstDash val="solid"/>
            <a:round/>
            <a:headEnd type="none" w="med" len="med"/>
            <a:tailEnd type="none" w="med" len="med"/>
          </a:ln>
          <a:effectLst/>
        </p:spPr>
        <p:txBody>
          <a:bodyPr wrap="square" lIns="86486" tIns="43243" rIns="86486" bIns="43243">
            <a:noAutofit/>
          </a:bodyPr>
          <a:lstStyle/>
          <a:p>
            <a:pPr defTabSz="864931" fontAlgn="base">
              <a:spcBef>
                <a:spcPct val="0"/>
              </a:spcBef>
              <a:spcAft>
                <a:spcPct val="0"/>
              </a:spcAft>
            </a:pPr>
            <a:endParaRPr lang="en-US" dirty="0">
              <a:solidFill>
                <a:srgbClr val="000000"/>
              </a:solidFill>
              <a:latin typeface="Arial" charset="0"/>
            </a:endParaRPr>
          </a:p>
        </p:txBody>
      </p:sp>
      <p:sp>
        <p:nvSpPr>
          <p:cNvPr id="40" name="TextBox 39"/>
          <p:cNvSpPr txBox="1"/>
          <p:nvPr/>
        </p:nvSpPr>
        <p:spPr>
          <a:xfrm>
            <a:off x="425039" y="3226186"/>
            <a:ext cx="1296370" cy="432811"/>
          </a:xfrm>
          <a:prstGeom prst="rect">
            <a:avLst/>
          </a:prstGeom>
          <a:noFill/>
        </p:spPr>
        <p:txBody>
          <a:bodyPr wrap="square" lIns="86486" tIns="43243" rIns="86486" bIns="43243" rtlCol="0" anchor="ctr" anchorCtr="0">
            <a:spAutoFit/>
          </a:bodyPr>
          <a:lstStyle/>
          <a:p>
            <a:pPr algn="ctr" defTabSz="914403" fontAlgn="base">
              <a:spcBef>
                <a:spcPct val="20000"/>
              </a:spcBef>
              <a:spcAft>
                <a:spcPct val="0"/>
              </a:spcAft>
            </a:pPr>
            <a:r>
              <a:rPr lang="en-US" sz="1100" b="1" i="1" dirty="0">
                <a:solidFill>
                  <a:srgbClr val="FF0000"/>
                </a:solidFill>
              </a:rPr>
              <a:t>Drug Trafficking Influence Zone</a:t>
            </a:r>
          </a:p>
        </p:txBody>
      </p:sp>
      <p:sp>
        <p:nvSpPr>
          <p:cNvPr id="41" name="TextBox 40"/>
          <p:cNvSpPr txBox="1"/>
          <p:nvPr/>
        </p:nvSpPr>
        <p:spPr>
          <a:xfrm>
            <a:off x="3716078" y="2312731"/>
            <a:ext cx="1613730" cy="687495"/>
          </a:xfrm>
          <a:prstGeom prst="rect">
            <a:avLst/>
          </a:prstGeom>
          <a:noFill/>
        </p:spPr>
        <p:txBody>
          <a:bodyPr wrap="square" lIns="86486" tIns="43243" rIns="86486" bIns="43243" rtlCol="0" anchor="ctr" anchorCtr="0">
            <a:spAutoFit/>
          </a:bodyPr>
          <a:lstStyle/>
          <a:p>
            <a:pPr algn="ctr" defTabSz="914403" fontAlgn="base">
              <a:spcAft>
                <a:spcPct val="0"/>
              </a:spcAft>
            </a:pPr>
            <a:r>
              <a:rPr lang="en-US" sz="1300" b="1" i="1" dirty="0">
                <a:solidFill>
                  <a:srgbClr val="FF0000"/>
                </a:solidFill>
              </a:rPr>
              <a:t>Middle East</a:t>
            </a:r>
          </a:p>
          <a:p>
            <a:pPr algn="ctr" defTabSz="914403" fontAlgn="base">
              <a:spcAft>
                <a:spcPct val="0"/>
              </a:spcAft>
            </a:pPr>
            <a:r>
              <a:rPr lang="en-US" sz="1300" b="1" i="1" dirty="0">
                <a:solidFill>
                  <a:srgbClr val="FF0000"/>
                </a:solidFill>
              </a:rPr>
              <a:t>Multiple </a:t>
            </a:r>
            <a:r>
              <a:rPr lang="en-US" sz="1300" b="1" i="1" dirty="0" smtClean="0">
                <a:solidFill>
                  <a:srgbClr val="FF0000"/>
                </a:solidFill>
              </a:rPr>
              <a:t>Internal &amp; External Fault </a:t>
            </a:r>
            <a:r>
              <a:rPr lang="en-US" sz="1300" b="1" i="1" dirty="0">
                <a:solidFill>
                  <a:srgbClr val="FF0000"/>
                </a:solidFill>
              </a:rPr>
              <a:t>Lines</a:t>
            </a:r>
          </a:p>
        </p:txBody>
      </p:sp>
      <p:sp>
        <p:nvSpPr>
          <p:cNvPr id="34" name="TextBox 33"/>
          <p:cNvSpPr txBox="1"/>
          <p:nvPr/>
        </p:nvSpPr>
        <p:spPr>
          <a:xfrm>
            <a:off x="6679973" y="1206572"/>
            <a:ext cx="1858817" cy="727506"/>
          </a:xfrm>
          <a:prstGeom prst="rect">
            <a:avLst/>
          </a:prstGeom>
          <a:noFill/>
        </p:spPr>
        <p:txBody>
          <a:bodyPr wrap="square" lIns="86486" tIns="43243" rIns="86486" bIns="43243" rtlCol="0" anchor="ctr" anchorCtr="0">
            <a:spAutoFit/>
          </a:bodyPr>
          <a:lstStyle/>
          <a:p>
            <a:pPr algn="ctr" defTabSz="914403" fontAlgn="base">
              <a:spcBef>
                <a:spcPct val="20000"/>
              </a:spcBef>
              <a:spcAft>
                <a:spcPct val="0"/>
              </a:spcAft>
            </a:pPr>
            <a:r>
              <a:rPr lang="en-US" sz="1300" b="1" i="1" dirty="0">
                <a:solidFill>
                  <a:srgbClr val="FF0000"/>
                </a:solidFill>
              </a:rPr>
              <a:t>Asia-Pacific</a:t>
            </a:r>
          </a:p>
          <a:p>
            <a:pPr algn="ctr" defTabSz="914403" fontAlgn="base">
              <a:spcBef>
                <a:spcPct val="20000"/>
              </a:spcBef>
              <a:spcAft>
                <a:spcPct val="0"/>
              </a:spcAft>
            </a:pPr>
            <a:r>
              <a:rPr lang="en-US" sz="1300" b="1" i="1" dirty="0">
                <a:solidFill>
                  <a:srgbClr val="FF0000"/>
                </a:solidFill>
              </a:rPr>
              <a:t>Enduring and Emerging Challenges</a:t>
            </a:r>
          </a:p>
        </p:txBody>
      </p:sp>
      <p:sp>
        <p:nvSpPr>
          <p:cNvPr id="36" name="TextBox 35"/>
          <p:cNvSpPr txBox="1"/>
          <p:nvPr/>
        </p:nvSpPr>
        <p:spPr>
          <a:xfrm>
            <a:off x="6324600" y="3589838"/>
            <a:ext cx="1093227" cy="425885"/>
          </a:xfrm>
          <a:prstGeom prst="rect">
            <a:avLst/>
          </a:prstGeom>
          <a:noFill/>
        </p:spPr>
        <p:txBody>
          <a:bodyPr wrap="square" lIns="86486" tIns="43243" rIns="86486" bIns="43243" rtlCol="0" anchor="ctr" anchorCtr="0">
            <a:spAutoFit/>
          </a:bodyPr>
          <a:lstStyle/>
          <a:p>
            <a:pPr algn="ctr" defTabSz="914403" fontAlgn="base">
              <a:spcAft>
                <a:spcPct val="0"/>
              </a:spcAft>
            </a:pPr>
            <a:r>
              <a:rPr lang="en-US" sz="1100" b="1" i="1" dirty="0">
                <a:solidFill>
                  <a:srgbClr val="FF0000"/>
                </a:solidFill>
              </a:rPr>
              <a:t>Afghanistan-</a:t>
            </a:r>
          </a:p>
          <a:p>
            <a:pPr algn="ctr" defTabSz="914403" fontAlgn="base">
              <a:spcAft>
                <a:spcPct val="0"/>
              </a:spcAft>
            </a:pPr>
            <a:r>
              <a:rPr lang="en-US" sz="1100" b="1" i="1" dirty="0" smtClean="0">
                <a:solidFill>
                  <a:srgbClr val="FF0000"/>
                </a:solidFill>
              </a:rPr>
              <a:t>Pakistan</a:t>
            </a:r>
            <a:endParaRPr lang="en-US" sz="1100" b="1" i="1" dirty="0">
              <a:solidFill>
                <a:srgbClr val="FF0000"/>
              </a:solidFill>
            </a:endParaRPr>
          </a:p>
        </p:txBody>
      </p:sp>
      <p:sp>
        <p:nvSpPr>
          <p:cNvPr id="50" name="TextBox 49"/>
          <p:cNvSpPr txBox="1"/>
          <p:nvPr/>
        </p:nvSpPr>
        <p:spPr>
          <a:xfrm>
            <a:off x="5486400" y="1826260"/>
            <a:ext cx="1093227" cy="459740"/>
          </a:xfrm>
          <a:prstGeom prst="rect">
            <a:avLst/>
          </a:prstGeom>
          <a:noFill/>
        </p:spPr>
        <p:txBody>
          <a:bodyPr wrap="square" lIns="86486" tIns="43243" rIns="86486" bIns="43243" rtlCol="0" anchor="ctr" anchorCtr="0">
            <a:spAutoFit/>
          </a:bodyPr>
          <a:lstStyle/>
          <a:p>
            <a:pPr algn="ctr" defTabSz="914403" fontAlgn="base">
              <a:spcBef>
                <a:spcPct val="20000"/>
              </a:spcBef>
              <a:spcAft>
                <a:spcPct val="0"/>
              </a:spcAft>
            </a:pPr>
            <a:r>
              <a:rPr lang="en-US" sz="1100" b="1" i="1" dirty="0">
                <a:solidFill>
                  <a:srgbClr val="FF0000"/>
                </a:solidFill>
              </a:rPr>
              <a:t>Central Asia</a:t>
            </a:r>
          </a:p>
          <a:p>
            <a:pPr algn="ctr" defTabSz="914403" fontAlgn="base">
              <a:spcBef>
                <a:spcPct val="20000"/>
              </a:spcBef>
              <a:spcAft>
                <a:spcPct val="0"/>
              </a:spcAft>
            </a:pPr>
            <a:r>
              <a:rPr lang="en-US" sz="1100" b="1" i="1" dirty="0" smtClean="0">
                <a:solidFill>
                  <a:srgbClr val="FF0000"/>
                </a:solidFill>
              </a:rPr>
              <a:t>Zone</a:t>
            </a:r>
            <a:endParaRPr lang="en-US" sz="1100" b="1" i="1" dirty="0">
              <a:solidFill>
                <a:srgbClr val="FF0000"/>
              </a:solidFill>
            </a:endParaRPr>
          </a:p>
        </p:txBody>
      </p:sp>
      <p:sp>
        <p:nvSpPr>
          <p:cNvPr id="57" name="Text Box 127"/>
          <p:cNvSpPr txBox="1">
            <a:spLocks noChangeArrowheads="1"/>
          </p:cNvSpPr>
          <p:nvPr/>
        </p:nvSpPr>
        <p:spPr bwMode="auto">
          <a:xfrm>
            <a:off x="1820031" y="4383256"/>
            <a:ext cx="999369" cy="380082"/>
          </a:xfrm>
          <a:prstGeom prst="rect">
            <a:avLst/>
          </a:prstGeom>
          <a:noFill/>
          <a:ln w="9525" algn="ctr">
            <a:noFill/>
            <a:miter lim="800000"/>
            <a:headEnd/>
            <a:tailEnd/>
          </a:ln>
          <a:effectLst/>
        </p:spPr>
        <p:txBody>
          <a:bodyPr lIns="91417" tIns="45709" rIns="91417" bIns="45709">
            <a:spAutoFit/>
          </a:bodyPr>
          <a:lstStyle/>
          <a:p>
            <a:pPr algn="ctr" defTabSz="914403" fontAlgn="base">
              <a:lnSpc>
                <a:spcPct val="85000"/>
              </a:lnSpc>
              <a:spcBef>
                <a:spcPct val="0"/>
              </a:spcBef>
              <a:spcAft>
                <a:spcPct val="0"/>
              </a:spcAft>
            </a:pPr>
            <a:r>
              <a:rPr lang="en-US" sz="1100" b="1" i="1" dirty="0">
                <a:solidFill>
                  <a:srgbClr val="00CC99"/>
                </a:solidFill>
              </a:rPr>
              <a:t>Brazil</a:t>
            </a:r>
          </a:p>
          <a:p>
            <a:pPr algn="ctr" defTabSz="914403" fontAlgn="base">
              <a:lnSpc>
                <a:spcPct val="85000"/>
              </a:lnSpc>
              <a:spcBef>
                <a:spcPct val="0"/>
              </a:spcBef>
              <a:spcAft>
                <a:spcPct val="0"/>
              </a:spcAft>
            </a:pPr>
            <a:r>
              <a:rPr lang="en-US" sz="1100" b="1" i="1" dirty="0">
                <a:solidFill>
                  <a:srgbClr val="00CC99"/>
                </a:solidFill>
              </a:rPr>
              <a:t>Rising Power</a:t>
            </a:r>
          </a:p>
        </p:txBody>
      </p:sp>
      <p:sp>
        <p:nvSpPr>
          <p:cNvPr id="58" name="Text Box 127"/>
          <p:cNvSpPr txBox="1">
            <a:spLocks noChangeArrowheads="1"/>
          </p:cNvSpPr>
          <p:nvPr/>
        </p:nvSpPr>
        <p:spPr bwMode="auto">
          <a:xfrm>
            <a:off x="7275729" y="4246324"/>
            <a:ext cx="999369" cy="380082"/>
          </a:xfrm>
          <a:prstGeom prst="rect">
            <a:avLst/>
          </a:prstGeom>
          <a:noFill/>
          <a:ln w="9525" algn="ctr">
            <a:noFill/>
            <a:miter lim="800000"/>
            <a:headEnd/>
            <a:tailEnd/>
          </a:ln>
          <a:effectLst/>
        </p:spPr>
        <p:txBody>
          <a:bodyPr lIns="91417" tIns="45709" rIns="91417" bIns="45709">
            <a:spAutoFit/>
          </a:bodyPr>
          <a:lstStyle/>
          <a:p>
            <a:pPr algn="ctr" defTabSz="914403" fontAlgn="base">
              <a:lnSpc>
                <a:spcPct val="85000"/>
              </a:lnSpc>
              <a:spcBef>
                <a:spcPct val="0"/>
              </a:spcBef>
              <a:spcAft>
                <a:spcPct val="0"/>
              </a:spcAft>
            </a:pPr>
            <a:r>
              <a:rPr lang="en-US" sz="1100" b="1" i="1" dirty="0">
                <a:solidFill>
                  <a:srgbClr val="00CC99"/>
                </a:solidFill>
              </a:rPr>
              <a:t>Indonesia</a:t>
            </a:r>
          </a:p>
          <a:p>
            <a:pPr algn="ctr" defTabSz="914403" fontAlgn="base">
              <a:lnSpc>
                <a:spcPct val="85000"/>
              </a:lnSpc>
              <a:spcBef>
                <a:spcPct val="0"/>
              </a:spcBef>
              <a:spcAft>
                <a:spcPct val="0"/>
              </a:spcAft>
            </a:pPr>
            <a:r>
              <a:rPr lang="en-US" sz="1100" b="1" i="1" dirty="0">
                <a:solidFill>
                  <a:srgbClr val="00CC99"/>
                </a:solidFill>
              </a:rPr>
              <a:t>Rising Power</a:t>
            </a:r>
          </a:p>
        </p:txBody>
      </p:sp>
      <p:sp>
        <p:nvSpPr>
          <p:cNvPr id="60" name="Text Box 127"/>
          <p:cNvSpPr txBox="1">
            <a:spLocks noChangeArrowheads="1"/>
          </p:cNvSpPr>
          <p:nvPr/>
        </p:nvSpPr>
        <p:spPr bwMode="auto">
          <a:xfrm>
            <a:off x="6400800" y="2895600"/>
            <a:ext cx="974442" cy="380082"/>
          </a:xfrm>
          <a:prstGeom prst="rect">
            <a:avLst/>
          </a:prstGeom>
          <a:noFill/>
          <a:ln w="9525" algn="ctr">
            <a:noFill/>
            <a:miter lim="800000"/>
            <a:headEnd/>
            <a:tailEnd/>
          </a:ln>
          <a:effectLst/>
        </p:spPr>
        <p:txBody>
          <a:bodyPr wrap="square" lIns="91417" tIns="45709" rIns="91417" bIns="45709">
            <a:spAutoFit/>
          </a:bodyPr>
          <a:lstStyle/>
          <a:p>
            <a:pPr algn="ctr" defTabSz="914403" fontAlgn="base">
              <a:lnSpc>
                <a:spcPct val="85000"/>
              </a:lnSpc>
              <a:spcBef>
                <a:spcPct val="0"/>
              </a:spcBef>
              <a:spcAft>
                <a:spcPct val="0"/>
              </a:spcAft>
            </a:pPr>
            <a:r>
              <a:rPr lang="en-US" sz="1100" b="1" i="1" dirty="0">
                <a:solidFill>
                  <a:srgbClr val="00CC99"/>
                </a:solidFill>
              </a:rPr>
              <a:t>India</a:t>
            </a:r>
          </a:p>
          <a:p>
            <a:pPr algn="ctr" defTabSz="914403" fontAlgn="base">
              <a:lnSpc>
                <a:spcPct val="85000"/>
              </a:lnSpc>
              <a:spcBef>
                <a:spcPct val="0"/>
              </a:spcBef>
              <a:spcAft>
                <a:spcPct val="0"/>
              </a:spcAft>
            </a:pPr>
            <a:r>
              <a:rPr lang="en-US" sz="1100" b="1" i="1" dirty="0">
                <a:solidFill>
                  <a:srgbClr val="00CC99"/>
                </a:solidFill>
              </a:rPr>
              <a:t>Rising Power</a:t>
            </a:r>
          </a:p>
        </p:txBody>
      </p:sp>
      <p:sp>
        <p:nvSpPr>
          <p:cNvPr id="42" name="TextBox 41"/>
          <p:cNvSpPr txBox="1"/>
          <p:nvPr/>
        </p:nvSpPr>
        <p:spPr>
          <a:xfrm>
            <a:off x="4063110" y="3636170"/>
            <a:ext cx="1543590" cy="727506"/>
          </a:xfrm>
          <a:prstGeom prst="rect">
            <a:avLst/>
          </a:prstGeom>
          <a:noFill/>
        </p:spPr>
        <p:txBody>
          <a:bodyPr wrap="square" lIns="86486" tIns="43243" rIns="86486" bIns="43243" rtlCol="0" anchor="ctr" anchorCtr="0">
            <a:spAutoFit/>
          </a:bodyPr>
          <a:lstStyle/>
          <a:p>
            <a:pPr algn="ctr" defTabSz="914403" fontAlgn="base">
              <a:spcBef>
                <a:spcPct val="20000"/>
              </a:spcBef>
              <a:spcAft>
                <a:spcPct val="0"/>
              </a:spcAft>
            </a:pPr>
            <a:r>
              <a:rPr lang="en-US" sz="1300" b="1" i="1" dirty="0">
                <a:solidFill>
                  <a:srgbClr val="FF0000"/>
                </a:solidFill>
              </a:rPr>
              <a:t>Sub-Saharan Africa</a:t>
            </a:r>
          </a:p>
          <a:p>
            <a:pPr algn="ctr" defTabSz="914403" fontAlgn="base">
              <a:spcBef>
                <a:spcPct val="20000"/>
              </a:spcBef>
              <a:spcAft>
                <a:spcPct val="0"/>
              </a:spcAft>
            </a:pPr>
            <a:r>
              <a:rPr lang="en-US" sz="1300" b="1" i="1" dirty="0">
                <a:solidFill>
                  <a:srgbClr val="FF0000"/>
                </a:solidFill>
              </a:rPr>
              <a:t>Enduring Governance </a:t>
            </a:r>
            <a:r>
              <a:rPr lang="en-US" sz="1300" b="1" i="1" dirty="0" smtClean="0">
                <a:solidFill>
                  <a:srgbClr val="FF0000"/>
                </a:solidFill>
              </a:rPr>
              <a:t>Crises</a:t>
            </a:r>
            <a:endParaRPr lang="en-US" sz="1300" b="1" i="1" dirty="0">
              <a:solidFill>
                <a:srgbClr val="FF0000"/>
              </a:solidFill>
            </a:endParaRPr>
          </a:p>
        </p:txBody>
      </p:sp>
      <p:sp>
        <p:nvSpPr>
          <p:cNvPr id="2192" name="Freeform 144" descr="60%"/>
          <p:cNvSpPr>
            <a:spLocks/>
          </p:cNvSpPr>
          <p:nvPr/>
        </p:nvSpPr>
        <p:spPr bwMode="auto">
          <a:xfrm>
            <a:off x="6003776" y="2357438"/>
            <a:ext cx="571500" cy="635143"/>
          </a:xfrm>
          <a:custGeom>
            <a:avLst/>
            <a:gdLst/>
            <a:ahLst/>
            <a:cxnLst>
              <a:cxn ang="0">
                <a:pos x="61" y="48"/>
              </a:cxn>
              <a:cxn ang="0">
                <a:pos x="319" y="24"/>
              </a:cxn>
              <a:cxn ang="0">
                <a:pos x="325" y="234"/>
              </a:cxn>
              <a:cxn ang="0">
                <a:pos x="211" y="426"/>
              </a:cxn>
              <a:cxn ang="0">
                <a:pos x="25" y="258"/>
              </a:cxn>
              <a:cxn ang="0">
                <a:pos x="61" y="48"/>
              </a:cxn>
            </a:cxnLst>
            <a:rect l="0" t="0" r="r" b="b"/>
            <a:pathLst>
              <a:path w="378" h="437">
                <a:moveTo>
                  <a:pt x="61" y="48"/>
                </a:moveTo>
                <a:cubicBezTo>
                  <a:pt x="110" y="9"/>
                  <a:pt x="260" y="0"/>
                  <a:pt x="319" y="24"/>
                </a:cubicBezTo>
                <a:cubicBezTo>
                  <a:pt x="378" y="48"/>
                  <a:pt x="343" y="167"/>
                  <a:pt x="325" y="234"/>
                </a:cubicBezTo>
                <a:cubicBezTo>
                  <a:pt x="307" y="301"/>
                  <a:pt x="276" y="415"/>
                  <a:pt x="211" y="426"/>
                </a:cubicBezTo>
                <a:cubicBezTo>
                  <a:pt x="146" y="437"/>
                  <a:pt x="50" y="321"/>
                  <a:pt x="25" y="258"/>
                </a:cubicBezTo>
                <a:cubicBezTo>
                  <a:pt x="0" y="195"/>
                  <a:pt x="12" y="87"/>
                  <a:pt x="61" y="48"/>
                </a:cubicBezTo>
                <a:close/>
              </a:path>
            </a:pathLst>
          </a:custGeom>
          <a:pattFill prst="pct60">
            <a:fgClr>
              <a:srgbClr val="FFFF00">
                <a:alpha val="39999"/>
              </a:srgbClr>
            </a:fgClr>
            <a:bgClr>
              <a:srgbClr val="FF9900">
                <a:alpha val="39999"/>
              </a:srgbClr>
            </a:bgClr>
          </a:pattFill>
          <a:ln w="12700" cap="flat" cmpd="sng">
            <a:solidFill>
              <a:srgbClr val="FF0000"/>
            </a:solidFill>
            <a:prstDash val="solid"/>
            <a:round/>
            <a:headEnd type="none" w="med" len="med"/>
            <a:tailEnd type="none" w="med" len="med"/>
          </a:ln>
          <a:effectLst/>
        </p:spPr>
        <p:txBody>
          <a:bodyPr lIns="86486" tIns="43243" rIns="86486" bIns="43243">
            <a:noAutofit/>
          </a:bodyPr>
          <a:lstStyle/>
          <a:p>
            <a:pPr defTabSz="864931" fontAlgn="base">
              <a:spcBef>
                <a:spcPct val="0"/>
              </a:spcBef>
              <a:spcAft>
                <a:spcPct val="0"/>
              </a:spcAft>
            </a:pPr>
            <a:endParaRPr lang="en-US" dirty="0">
              <a:solidFill>
                <a:srgbClr val="000000"/>
              </a:solidFill>
              <a:latin typeface="Arial" charset="0"/>
            </a:endParaRPr>
          </a:p>
        </p:txBody>
      </p:sp>
      <p:cxnSp>
        <p:nvCxnSpPr>
          <p:cNvPr id="37" name="Straight Connector 36"/>
          <p:cNvCxnSpPr/>
          <p:nvPr/>
        </p:nvCxnSpPr>
        <p:spPr>
          <a:xfrm>
            <a:off x="6277828" y="2896035"/>
            <a:ext cx="351572" cy="685365"/>
          </a:xfrm>
          <a:prstGeom prst="line">
            <a:avLst/>
          </a:prstGeom>
          <a:ln w="158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195" name="Freeform 147"/>
          <p:cNvSpPr>
            <a:spLocks/>
          </p:cNvSpPr>
          <p:nvPr/>
        </p:nvSpPr>
        <p:spPr bwMode="auto">
          <a:xfrm>
            <a:off x="8027476" y="2185200"/>
            <a:ext cx="133993" cy="364338"/>
          </a:xfrm>
          <a:custGeom>
            <a:avLst/>
            <a:gdLst>
              <a:gd name="connsiteX0" fmla="*/ 39 w 8409"/>
              <a:gd name="connsiteY0" fmla="*/ 6051 h 10900"/>
              <a:gd name="connsiteX1" fmla="*/ 5965 w 8409"/>
              <a:gd name="connsiteY1" fmla="*/ 828 h 10900"/>
              <a:gd name="connsiteX2" fmla="*/ 6198 w 8409"/>
              <a:gd name="connsiteY2" fmla="*/ 9881 h 10900"/>
              <a:gd name="connsiteX3" fmla="*/ 39 w 8409"/>
              <a:gd name="connsiteY3" fmla="*/ 6051 h 10900"/>
              <a:gd name="connsiteX0" fmla="*/ 46 w 8341"/>
              <a:gd name="connsiteY0" fmla="*/ 5734 h 9894"/>
              <a:gd name="connsiteX1" fmla="*/ 5435 w 8341"/>
              <a:gd name="connsiteY1" fmla="*/ 760 h 9894"/>
              <a:gd name="connsiteX2" fmla="*/ 5712 w 8341"/>
              <a:gd name="connsiteY2" fmla="*/ 9065 h 9894"/>
              <a:gd name="connsiteX3" fmla="*/ 46 w 8341"/>
              <a:gd name="connsiteY3" fmla="*/ 5734 h 9894"/>
              <a:gd name="connsiteX0" fmla="*/ 55 w 10000"/>
              <a:gd name="connsiteY0" fmla="*/ 4775 h 8810"/>
              <a:gd name="connsiteX1" fmla="*/ 6516 w 10000"/>
              <a:gd name="connsiteY1" fmla="*/ 768 h 8810"/>
              <a:gd name="connsiteX2" fmla="*/ 6848 w 10000"/>
              <a:gd name="connsiteY2" fmla="*/ 8142 h 8810"/>
              <a:gd name="connsiteX3" fmla="*/ 55 w 10000"/>
              <a:gd name="connsiteY3" fmla="*/ 4775 h 8810"/>
              <a:gd name="connsiteX0" fmla="*/ 562 w 10507"/>
              <a:gd name="connsiteY0" fmla="*/ 5420 h 10455"/>
              <a:gd name="connsiteX1" fmla="*/ 7023 w 10507"/>
              <a:gd name="connsiteY1" fmla="*/ 872 h 10455"/>
              <a:gd name="connsiteX2" fmla="*/ 7355 w 10507"/>
              <a:gd name="connsiteY2" fmla="*/ 9242 h 10455"/>
              <a:gd name="connsiteX3" fmla="*/ 3651 w 10507"/>
              <a:gd name="connsiteY3" fmla="*/ 8153 h 10455"/>
              <a:gd name="connsiteX4" fmla="*/ 562 w 10507"/>
              <a:gd name="connsiteY4" fmla="*/ 5420 h 10455"/>
              <a:gd name="connsiteX0" fmla="*/ 562 w 10507"/>
              <a:gd name="connsiteY0" fmla="*/ 5420 h 11000"/>
              <a:gd name="connsiteX1" fmla="*/ 7023 w 10507"/>
              <a:gd name="connsiteY1" fmla="*/ 872 h 11000"/>
              <a:gd name="connsiteX2" fmla="*/ 7355 w 10507"/>
              <a:gd name="connsiteY2" fmla="*/ 9242 h 11000"/>
              <a:gd name="connsiteX3" fmla="*/ 5640 w 10507"/>
              <a:gd name="connsiteY3" fmla="*/ 10363 h 11000"/>
              <a:gd name="connsiteX4" fmla="*/ 562 w 10507"/>
              <a:gd name="connsiteY4" fmla="*/ 5420 h 11000"/>
              <a:gd name="connsiteX0" fmla="*/ 562 w 10507"/>
              <a:gd name="connsiteY0" fmla="*/ 5420 h 10965"/>
              <a:gd name="connsiteX1" fmla="*/ 7023 w 10507"/>
              <a:gd name="connsiteY1" fmla="*/ 872 h 10965"/>
              <a:gd name="connsiteX2" fmla="*/ 8515 w 10507"/>
              <a:gd name="connsiteY2" fmla="*/ 9032 h 10965"/>
              <a:gd name="connsiteX3" fmla="*/ 5640 w 10507"/>
              <a:gd name="connsiteY3" fmla="*/ 10363 h 10965"/>
              <a:gd name="connsiteX4" fmla="*/ 562 w 10507"/>
              <a:gd name="connsiteY4" fmla="*/ 5420 h 10965"/>
              <a:gd name="connsiteX0" fmla="*/ 562 w 9370"/>
              <a:gd name="connsiteY0" fmla="*/ 5420 h 10965"/>
              <a:gd name="connsiteX1" fmla="*/ 7023 w 9370"/>
              <a:gd name="connsiteY1" fmla="*/ 872 h 10965"/>
              <a:gd name="connsiteX2" fmla="*/ 9121 w 9370"/>
              <a:gd name="connsiteY2" fmla="*/ 3944 h 10965"/>
              <a:gd name="connsiteX3" fmla="*/ 8515 w 9370"/>
              <a:gd name="connsiteY3" fmla="*/ 9032 h 10965"/>
              <a:gd name="connsiteX4" fmla="*/ 5640 w 9370"/>
              <a:gd name="connsiteY4" fmla="*/ 10363 h 10965"/>
              <a:gd name="connsiteX5" fmla="*/ 562 w 9370"/>
              <a:gd name="connsiteY5" fmla="*/ 5420 h 10965"/>
              <a:gd name="connsiteX0" fmla="*/ 600 w 9989"/>
              <a:gd name="connsiteY0" fmla="*/ 4943 h 10000"/>
              <a:gd name="connsiteX1" fmla="*/ 7495 w 9989"/>
              <a:gd name="connsiteY1" fmla="*/ 795 h 10000"/>
              <a:gd name="connsiteX2" fmla="*/ 9734 w 9989"/>
              <a:gd name="connsiteY2" fmla="*/ 3597 h 10000"/>
              <a:gd name="connsiteX3" fmla="*/ 9027 w 9989"/>
              <a:gd name="connsiteY3" fmla="*/ 6668 h 10000"/>
              <a:gd name="connsiteX4" fmla="*/ 9088 w 9989"/>
              <a:gd name="connsiteY4" fmla="*/ 8237 h 10000"/>
              <a:gd name="connsiteX5" fmla="*/ 6019 w 9989"/>
              <a:gd name="connsiteY5" fmla="*/ 9451 h 10000"/>
              <a:gd name="connsiteX6" fmla="*/ 600 w 9989"/>
              <a:gd name="connsiteY6" fmla="*/ 4943 h 10000"/>
              <a:gd name="connsiteX0" fmla="*/ 601 w 10000"/>
              <a:gd name="connsiteY0" fmla="*/ 4943 h 10000"/>
              <a:gd name="connsiteX1" fmla="*/ 7503 w 10000"/>
              <a:gd name="connsiteY1" fmla="*/ 795 h 10000"/>
              <a:gd name="connsiteX2" fmla="*/ 9745 w 10000"/>
              <a:gd name="connsiteY2" fmla="*/ 3597 h 10000"/>
              <a:gd name="connsiteX3" fmla="*/ 7443 w 10000"/>
              <a:gd name="connsiteY3" fmla="*/ 6476 h 10000"/>
              <a:gd name="connsiteX4" fmla="*/ 9098 w 10000"/>
              <a:gd name="connsiteY4" fmla="*/ 8237 h 10000"/>
              <a:gd name="connsiteX5" fmla="*/ 6026 w 10000"/>
              <a:gd name="connsiteY5" fmla="*/ 9451 h 10000"/>
              <a:gd name="connsiteX6" fmla="*/ 601 w 10000"/>
              <a:gd name="connsiteY6" fmla="*/ 4943 h 10000"/>
              <a:gd name="connsiteX0" fmla="*/ 601 w 10000"/>
              <a:gd name="connsiteY0" fmla="*/ 4943 h 9424"/>
              <a:gd name="connsiteX1" fmla="*/ 7503 w 10000"/>
              <a:gd name="connsiteY1" fmla="*/ 795 h 9424"/>
              <a:gd name="connsiteX2" fmla="*/ 9745 w 10000"/>
              <a:gd name="connsiteY2" fmla="*/ 3597 h 9424"/>
              <a:gd name="connsiteX3" fmla="*/ 7443 w 10000"/>
              <a:gd name="connsiteY3" fmla="*/ 6476 h 9424"/>
              <a:gd name="connsiteX4" fmla="*/ 9098 w 10000"/>
              <a:gd name="connsiteY4" fmla="*/ 8237 h 9424"/>
              <a:gd name="connsiteX5" fmla="*/ 5318 w 10000"/>
              <a:gd name="connsiteY5" fmla="*/ 8875 h 9424"/>
              <a:gd name="connsiteX6" fmla="*/ 601 w 10000"/>
              <a:gd name="connsiteY6" fmla="*/ 4943 h 9424"/>
              <a:gd name="connsiteX0" fmla="*/ 601 w 10000"/>
              <a:gd name="connsiteY0" fmla="*/ 5245 h 10509"/>
              <a:gd name="connsiteX1" fmla="*/ 7503 w 10000"/>
              <a:gd name="connsiteY1" fmla="*/ 844 h 10509"/>
              <a:gd name="connsiteX2" fmla="*/ 9745 w 10000"/>
              <a:gd name="connsiteY2" fmla="*/ 3817 h 10509"/>
              <a:gd name="connsiteX3" fmla="*/ 7443 w 10000"/>
              <a:gd name="connsiteY3" fmla="*/ 6872 h 10509"/>
              <a:gd name="connsiteX4" fmla="*/ 9098 w 10000"/>
              <a:gd name="connsiteY4" fmla="*/ 8740 h 10509"/>
              <a:gd name="connsiteX5" fmla="*/ 5318 w 10000"/>
              <a:gd name="connsiteY5" fmla="*/ 9926 h 10509"/>
              <a:gd name="connsiteX6" fmla="*/ 601 w 10000"/>
              <a:gd name="connsiteY6" fmla="*/ 5245 h 1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509">
                <a:moveTo>
                  <a:pt x="601" y="5245"/>
                </a:moveTo>
                <a:cubicBezTo>
                  <a:pt x="542" y="3710"/>
                  <a:pt x="3779" y="0"/>
                  <a:pt x="7503" y="844"/>
                </a:cubicBezTo>
                <a:cubicBezTo>
                  <a:pt x="9027" y="606"/>
                  <a:pt x="9479" y="2501"/>
                  <a:pt x="9745" y="3817"/>
                </a:cubicBezTo>
                <a:cubicBezTo>
                  <a:pt x="10000" y="4856"/>
                  <a:pt x="7551" y="6052"/>
                  <a:pt x="7443" y="6872"/>
                </a:cubicBezTo>
                <a:cubicBezTo>
                  <a:pt x="7335" y="7692"/>
                  <a:pt x="9600" y="8248"/>
                  <a:pt x="9098" y="8740"/>
                </a:cubicBezTo>
                <a:cubicBezTo>
                  <a:pt x="8497" y="9914"/>
                  <a:pt x="6733" y="10509"/>
                  <a:pt x="5318" y="9926"/>
                </a:cubicBezTo>
                <a:cubicBezTo>
                  <a:pt x="3902" y="9344"/>
                  <a:pt x="0" y="6419"/>
                  <a:pt x="601" y="5245"/>
                </a:cubicBezTo>
                <a:close/>
              </a:path>
            </a:pathLst>
          </a:custGeom>
          <a:solidFill>
            <a:srgbClr val="FF0000">
              <a:alpha val="40000"/>
            </a:srgbClr>
          </a:solidFill>
          <a:ln w="9525" cap="flat" cmpd="sng">
            <a:solidFill>
              <a:srgbClr val="FF0000"/>
            </a:solidFill>
            <a:prstDash val="solid"/>
            <a:round/>
            <a:headEnd/>
            <a:tailEnd/>
          </a:ln>
          <a:effectLst/>
        </p:spPr>
        <p:txBody>
          <a:bodyPr lIns="86486" tIns="43243" rIns="86486" bIns="43243">
            <a:spAutoFit/>
          </a:bodyPr>
          <a:lstStyle/>
          <a:p>
            <a:pPr defTabSz="864931" fontAlgn="base">
              <a:spcBef>
                <a:spcPct val="0"/>
              </a:spcBef>
              <a:spcAft>
                <a:spcPct val="0"/>
              </a:spcAft>
            </a:pPr>
            <a:endParaRPr lang="en-US" dirty="0">
              <a:solidFill>
                <a:srgbClr val="000000"/>
              </a:solidFill>
              <a:latin typeface="Arial" charset="0"/>
            </a:endParaRPr>
          </a:p>
        </p:txBody>
      </p:sp>
      <p:sp>
        <p:nvSpPr>
          <p:cNvPr id="2194" name="Freeform 146"/>
          <p:cNvSpPr>
            <a:spLocks/>
          </p:cNvSpPr>
          <p:nvPr/>
        </p:nvSpPr>
        <p:spPr bwMode="auto">
          <a:xfrm>
            <a:off x="5405061" y="2272607"/>
            <a:ext cx="772583" cy="865448"/>
          </a:xfrm>
          <a:custGeom>
            <a:avLst/>
            <a:gdLst/>
            <a:ahLst/>
            <a:cxnLst>
              <a:cxn ang="0">
                <a:pos x="49" y="39"/>
              </a:cxn>
              <a:cxn ang="0">
                <a:pos x="343" y="87"/>
              </a:cxn>
              <a:cxn ang="0">
                <a:pos x="403" y="267"/>
              </a:cxn>
              <a:cxn ang="0">
                <a:pos x="451" y="423"/>
              </a:cxn>
              <a:cxn ang="0">
                <a:pos x="127" y="297"/>
              </a:cxn>
              <a:cxn ang="0">
                <a:pos x="49" y="39"/>
              </a:cxn>
            </a:cxnLst>
            <a:rect l="0" t="0" r="r" b="b"/>
            <a:pathLst>
              <a:path w="511" h="465">
                <a:moveTo>
                  <a:pt x="49" y="39"/>
                </a:moveTo>
                <a:cubicBezTo>
                  <a:pt x="98" y="0"/>
                  <a:pt x="284" y="63"/>
                  <a:pt x="343" y="87"/>
                </a:cubicBezTo>
                <a:cubicBezTo>
                  <a:pt x="402" y="111"/>
                  <a:pt x="421" y="200"/>
                  <a:pt x="403" y="267"/>
                </a:cubicBezTo>
                <a:cubicBezTo>
                  <a:pt x="385" y="334"/>
                  <a:pt x="511" y="381"/>
                  <a:pt x="451" y="423"/>
                </a:cubicBezTo>
                <a:cubicBezTo>
                  <a:pt x="391" y="465"/>
                  <a:pt x="152" y="360"/>
                  <a:pt x="127" y="297"/>
                </a:cubicBezTo>
                <a:cubicBezTo>
                  <a:pt x="102" y="234"/>
                  <a:pt x="0" y="78"/>
                  <a:pt x="49" y="39"/>
                </a:cubicBezTo>
                <a:close/>
              </a:path>
            </a:pathLst>
          </a:custGeom>
          <a:solidFill>
            <a:srgbClr val="FF0000">
              <a:alpha val="40000"/>
            </a:srgbClr>
          </a:solidFill>
          <a:ln w="12700" cap="flat" cmpd="sng">
            <a:solidFill>
              <a:srgbClr val="FF0000"/>
            </a:solidFill>
            <a:prstDash val="solid"/>
            <a:round/>
            <a:headEnd/>
            <a:tailEnd/>
          </a:ln>
          <a:effectLst/>
        </p:spPr>
        <p:txBody>
          <a:bodyPr lIns="86486" tIns="43243" rIns="86486" bIns="43243">
            <a:noAutofit/>
          </a:bodyPr>
          <a:lstStyle/>
          <a:p>
            <a:pPr defTabSz="864931" fontAlgn="base">
              <a:spcBef>
                <a:spcPct val="0"/>
              </a:spcBef>
              <a:spcAft>
                <a:spcPct val="0"/>
              </a:spcAft>
            </a:pPr>
            <a:endParaRPr lang="en-US" dirty="0">
              <a:solidFill>
                <a:srgbClr val="000000"/>
              </a:solidFill>
              <a:latin typeface="Arial" charset="0"/>
            </a:endParaRPr>
          </a:p>
        </p:txBody>
      </p:sp>
      <p:sp>
        <p:nvSpPr>
          <p:cNvPr id="56" name="TextBox 55"/>
          <p:cNvSpPr txBox="1"/>
          <p:nvPr/>
        </p:nvSpPr>
        <p:spPr>
          <a:xfrm>
            <a:off x="5322448" y="4592214"/>
            <a:ext cx="2196076" cy="1885950"/>
          </a:xfrm>
          <a:prstGeom prst="rect">
            <a:avLst/>
          </a:prstGeom>
          <a:solidFill>
            <a:schemeClr val="bg2"/>
          </a:solidFill>
          <a:ln>
            <a:solidFill>
              <a:schemeClr val="tx1"/>
            </a:solidFill>
          </a:ln>
        </p:spPr>
        <p:txBody>
          <a:bodyPr wrap="square" lIns="86486" tIns="43243" rIns="86486" bIns="43243" rtlCol="0" anchor="ctr" anchorCtr="0">
            <a:noAutofit/>
          </a:bodyPr>
          <a:lstStyle/>
          <a:p>
            <a:pPr algn="ctr" defTabSz="864931" fontAlgn="base">
              <a:spcBef>
                <a:spcPts val="851"/>
              </a:spcBef>
              <a:spcAft>
                <a:spcPct val="0"/>
              </a:spcAft>
            </a:pPr>
            <a:r>
              <a:rPr lang="en-US" sz="900" dirty="0">
                <a:solidFill>
                  <a:srgbClr val="000000"/>
                </a:solidFill>
                <a:latin typeface="Arial" charset="0"/>
              </a:rPr>
              <a:t>Legend</a:t>
            </a:r>
          </a:p>
          <a:p>
            <a:pPr marL="539033" defTabSz="864931" fontAlgn="base">
              <a:spcBef>
                <a:spcPts val="851"/>
              </a:spcBef>
              <a:spcAft>
                <a:spcPct val="0"/>
              </a:spcAft>
            </a:pPr>
            <a:r>
              <a:rPr lang="en-US" sz="900" dirty="0" smtClean="0">
                <a:solidFill>
                  <a:srgbClr val="000000"/>
                </a:solidFill>
                <a:latin typeface="Arial" charset="0"/>
              </a:rPr>
              <a:t>“Rejectionist” </a:t>
            </a:r>
            <a:r>
              <a:rPr lang="en-US" sz="900" dirty="0">
                <a:solidFill>
                  <a:srgbClr val="000000"/>
                </a:solidFill>
                <a:latin typeface="Arial" charset="0"/>
              </a:rPr>
              <a:t>State</a:t>
            </a:r>
          </a:p>
          <a:p>
            <a:pPr marL="539033" defTabSz="864931" fontAlgn="base">
              <a:spcBef>
                <a:spcPts val="851"/>
              </a:spcBef>
              <a:spcAft>
                <a:spcPct val="0"/>
              </a:spcAft>
            </a:pPr>
            <a:r>
              <a:rPr lang="en-US" sz="900" dirty="0">
                <a:solidFill>
                  <a:srgbClr val="000000"/>
                </a:solidFill>
                <a:latin typeface="Arial" charset="0"/>
              </a:rPr>
              <a:t>Primary Strategic </a:t>
            </a:r>
            <a:r>
              <a:rPr lang="en-US" sz="900" dirty="0" smtClean="0">
                <a:solidFill>
                  <a:srgbClr val="000000"/>
                </a:solidFill>
                <a:latin typeface="Arial" charset="0"/>
              </a:rPr>
              <a:t>Region</a:t>
            </a:r>
            <a:endParaRPr lang="en-US" sz="900" dirty="0">
              <a:solidFill>
                <a:srgbClr val="000000"/>
              </a:solidFill>
              <a:latin typeface="Arial" charset="0"/>
            </a:endParaRPr>
          </a:p>
          <a:p>
            <a:pPr marL="539033" defTabSz="864931" fontAlgn="base">
              <a:spcBef>
                <a:spcPts val="851"/>
              </a:spcBef>
              <a:spcAft>
                <a:spcPct val="0"/>
              </a:spcAft>
            </a:pPr>
            <a:r>
              <a:rPr lang="en-US" sz="900" dirty="0">
                <a:solidFill>
                  <a:srgbClr val="000000"/>
                </a:solidFill>
                <a:latin typeface="Arial" charset="0"/>
              </a:rPr>
              <a:t>Secondary Strategic </a:t>
            </a:r>
            <a:r>
              <a:rPr lang="en-US" sz="900" dirty="0" smtClean="0">
                <a:solidFill>
                  <a:srgbClr val="000000"/>
                </a:solidFill>
                <a:latin typeface="Arial" charset="0"/>
              </a:rPr>
              <a:t>Region</a:t>
            </a:r>
            <a:endParaRPr lang="en-US" sz="900" dirty="0">
              <a:solidFill>
                <a:srgbClr val="000000"/>
              </a:solidFill>
              <a:latin typeface="Arial" charset="0"/>
            </a:endParaRPr>
          </a:p>
          <a:p>
            <a:pPr marL="539033" defTabSz="864931" fontAlgn="base">
              <a:spcBef>
                <a:spcPts val="851"/>
              </a:spcBef>
              <a:spcAft>
                <a:spcPct val="0"/>
              </a:spcAft>
            </a:pPr>
            <a:r>
              <a:rPr lang="en-US" sz="900" dirty="0">
                <a:solidFill>
                  <a:srgbClr val="000000"/>
                </a:solidFill>
                <a:latin typeface="Arial" charset="0"/>
              </a:rPr>
              <a:t>Friction Zone</a:t>
            </a:r>
          </a:p>
          <a:p>
            <a:pPr marL="539033" defTabSz="864931" fontAlgn="base">
              <a:spcBef>
                <a:spcPts val="851"/>
              </a:spcBef>
              <a:spcAft>
                <a:spcPct val="0"/>
              </a:spcAft>
            </a:pPr>
            <a:r>
              <a:rPr lang="en-US" sz="900" dirty="0">
                <a:solidFill>
                  <a:srgbClr val="000000"/>
                </a:solidFill>
                <a:latin typeface="Arial" charset="0"/>
              </a:rPr>
              <a:t>Other Strategic Factor</a:t>
            </a:r>
          </a:p>
          <a:p>
            <a:pPr marL="539033" defTabSz="864931" fontAlgn="base">
              <a:spcBef>
                <a:spcPts val="851"/>
              </a:spcBef>
              <a:spcAft>
                <a:spcPct val="0"/>
              </a:spcAft>
            </a:pPr>
            <a:r>
              <a:rPr lang="en-US" sz="900" dirty="0" smtClean="0">
                <a:solidFill>
                  <a:srgbClr val="000000"/>
                </a:solidFill>
                <a:latin typeface="Arial" charset="0"/>
              </a:rPr>
              <a:t>Current Terrorist Presence</a:t>
            </a:r>
            <a:endParaRPr lang="en-US" sz="1000" dirty="0">
              <a:solidFill>
                <a:srgbClr val="000000"/>
              </a:solidFill>
              <a:latin typeface="Arial" charset="0"/>
            </a:endParaRPr>
          </a:p>
        </p:txBody>
      </p:sp>
      <p:sp>
        <p:nvSpPr>
          <p:cNvPr id="2100" name="Oval 52"/>
          <p:cNvSpPr>
            <a:spLocks noChangeArrowheads="1"/>
          </p:cNvSpPr>
          <p:nvPr/>
        </p:nvSpPr>
        <p:spPr bwMode="auto">
          <a:xfrm rot="5400000">
            <a:off x="5581720" y="4776603"/>
            <a:ext cx="149092" cy="515229"/>
          </a:xfrm>
          <a:prstGeom prst="ellipse">
            <a:avLst/>
          </a:prstGeom>
          <a:solidFill>
            <a:srgbClr val="FF0000">
              <a:alpha val="40000"/>
            </a:srgbClr>
          </a:solidFill>
          <a:ln w="12700" cap="flat" cmpd="sng">
            <a:solidFill>
              <a:srgbClr val="FF0000"/>
            </a:solidFill>
            <a:prstDash val="solid"/>
            <a:round/>
            <a:headEnd/>
            <a:tailEnd/>
          </a:ln>
          <a:effectLst/>
        </p:spPr>
        <p:txBody>
          <a:bodyPr wrap="square" lIns="86486" tIns="43243" rIns="86486" bIns="43243">
            <a:spAutoFit/>
          </a:bodyPr>
          <a:lstStyle/>
          <a:p>
            <a:pPr defTabSz="864931" fontAlgn="base">
              <a:spcBef>
                <a:spcPct val="0"/>
              </a:spcBef>
              <a:spcAft>
                <a:spcPct val="0"/>
              </a:spcAft>
            </a:pPr>
            <a:endParaRPr lang="en-US" dirty="0">
              <a:solidFill>
                <a:srgbClr val="000000"/>
              </a:solidFill>
              <a:latin typeface="Arial" charset="0"/>
            </a:endParaRPr>
          </a:p>
        </p:txBody>
      </p:sp>
      <p:sp>
        <p:nvSpPr>
          <p:cNvPr id="59" name="Oval 52"/>
          <p:cNvSpPr>
            <a:spLocks noChangeArrowheads="1"/>
          </p:cNvSpPr>
          <p:nvPr/>
        </p:nvSpPr>
        <p:spPr bwMode="auto">
          <a:xfrm rot="5400000">
            <a:off x="5581719" y="5031737"/>
            <a:ext cx="149091" cy="515229"/>
          </a:xfrm>
          <a:prstGeom prst="ellipse">
            <a:avLst/>
          </a:prstGeom>
          <a:pattFill prst="pct60">
            <a:fgClr>
              <a:srgbClr val="FFFF00">
                <a:alpha val="39999"/>
              </a:srgbClr>
            </a:fgClr>
            <a:bgClr>
              <a:srgbClr val="FF9900">
                <a:alpha val="39999"/>
              </a:srgbClr>
            </a:bgClr>
          </a:pattFill>
          <a:ln w="12700" cap="flat" cmpd="sng">
            <a:solidFill>
              <a:srgbClr val="FF0000"/>
            </a:solidFill>
            <a:prstDash val="solid"/>
            <a:round/>
            <a:headEnd type="none" w="med" len="med"/>
            <a:tailEnd type="none" w="med" len="med"/>
          </a:ln>
          <a:effectLst/>
        </p:spPr>
        <p:txBody>
          <a:bodyPr wrap="square" lIns="86486" tIns="43243" rIns="86486" bIns="43243">
            <a:spAutoFit/>
          </a:bodyPr>
          <a:lstStyle/>
          <a:p>
            <a:pPr defTabSz="864931" fontAlgn="base">
              <a:spcBef>
                <a:spcPct val="0"/>
              </a:spcBef>
              <a:spcAft>
                <a:spcPct val="0"/>
              </a:spcAft>
            </a:pPr>
            <a:endParaRPr lang="en-US" dirty="0">
              <a:solidFill>
                <a:srgbClr val="000000"/>
              </a:solidFill>
              <a:latin typeface="Arial" charset="0"/>
            </a:endParaRPr>
          </a:p>
        </p:txBody>
      </p:sp>
      <p:sp>
        <p:nvSpPr>
          <p:cNvPr id="62" name="Oval 52"/>
          <p:cNvSpPr>
            <a:spLocks noChangeArrowheads="1"/>
          </p:cNvSpPr>
          <p:nvPr/>
        </p:nvSpPr>
        <p:spPr bwMode="auto">
          <a:xfrm rot="5400000">
            <a:off x="5581719" y="5281607"/>
            <a:ext cx="149091" cy="515229"/>
          </a:xfrm>
          <a:prstGeom prst="ellipse">
            <a:avLst/>
          </a:prstGeom>
          <a:pattFill prst="pct60">
            <a:fgClr>
              <a:srgbClr val="FFFF00">
                <a:alpha val="39999"/>
              </a:srgbClr>
            </a:fgClr>
            <a:bgClr>
              <a:srgbClr val="FF9900">
                <a:alpha val="39999"/>
              </a:srgbClr>
            </a:bgClr>
          </a:pattFill>
          <a:ln w="12700" cap="flat" cmpd="sng">
            <a:solidFill>
              <a:srgbClr val="FF9900"/>
            </a:solidFill>
            <a:prstDash val="solid"/>
            <a:round/>
            <a:headEnd/>
            <a:tailEnd/>
          </a:ln>
          <a:effectLst/>
        </p:spPr>
        <p:txBody>
          <a:bodyPr wrap="square" lIns="86486" tIns="43243" rIns="86486" bIns="43243">
            <a:spAutoFit/>
          </a:bodyPr>
          <a:lstStyle/>
          <a:p>
            <a:pPr defTabSz="864931" fontAlgn="base">
              <a:spcBef>
                <a:spcPct val="0"/>
              </a:spcBef>
              <a:spcAft>
                <a:spcPct val="0"/>
              </a:spcAft>
            </a:pPr>
            <a:endParaRPr lang="en-US" dirty="0">
              <a:solidFill>
                <a:srgbClr val="000000"/>
              </a:solidFill>
              <a:latin typeface="Arial" charset="0"/>
            </a:endParaRPr>
          </a:p>
        </p:txBody>
      </p:sp>
      <p:sp>
        <p:nvSpPr>
          <p:cNvPr id="63" name="Freeform 159"/>
          <p:cNvSpPr>
            <a:spLocks/>
          </p:cNvSpPr>
          <p:nvPr/>
        </p:nvSpPr>
        <p:spPr bwMode="auto">
          <a:xfrm rot="18691666">
            <a:off x="5571247" y="5603643"/>
            <a:ext cx="170036" cy="366401"/>
          </a:xfrm>
          <a:custGeom>
            <a:avLst/>
            <a:gdLst/>
            <a:ahLst/>
            <a:cxnLst>
              <a:cxn ang="0">
                <a:pos x="0" y="0"/>
              </a:cxn>
              <a:cxn ang="0">
                <a:pos x="138" y="192"/>
              </a:cxn>
            </a:cxnLst>
            <a:rect l="0" t="0" r="r" b="b"/>
            <a:pathLst>
              <a:path w="138" h="192">
                <a:moveTo>
                  <a:pt x="0" y="0"/>
                </a:moveTo>
                <a:cubicBezTo>
                  <a:pt x="24" y="32"/>
                  <a:pt x="109" y="152"/>
                  <a:pt x="138" y="192"/>
                </a:cubicBezTo>
              </a:path>
            </a:pathLst>
          </a:custGeom>
          <a:noFill/>
          <a:ln w="127000" cap="flat" cmpd="sng">
            <a:pattFill prst="lgConfetti">
              <a:fgClr>
                <a:srgbClr val="FF6600"/>
              </a:fgClr>
              <a:bgClr>
                <a:srgbClr val="FFFF00"/>
              </a:bgClr>
            </a:pattFill>
            <a:prstDash val="solid"/>
            <a:round/>
            <a:headEnd type="none" w="med" len="med"/>
            <a:tailEnd type="none" w="med" len="med"/>
          </a:ln>
          <a:effectLst/>
        </p:spPr>
        <p:txBody>
          <a:bodyPr wrap="square" lIns="86486" tIns="43243" rIns="86486" bIns="43243">
            <a:spAutoFit/>
          </a:bodyPr>
          <a:lstStyle/>
          <a:p>
            <a:pPr defTabSz="864931" fontAlgn="base">
              <a:spcBef>
                <a:spcPct val="0"/>
              </a:spcBef>
              <a:spcAft>
                <a:spcPct val="0"/>
              </a:spcAft>
            </a:pPr>
            <a:endParaRPr lang="en-US" dirty="0">
              <a:solidFill>
                <a:srgbClr val="000000"/>
              </a:solidFill>
              <a:latin typeface="Arial" charset="0"/>
            </a:endParaRPr>
          </a:p>
        </p:txBody>
      </p:sp>
      <p:sp>
        <p:nvSpPr>
          <p:cNvPr id="65" name="Text Box 127"/>
          <p:cNvSpPr txBox="1">
            <a:spLocks noChangeArrowheads="1"/>
          </p:cNvSpPr>
          <p:nvPr/>
        </p:nvSpPr>
        <p:spPr bwMode="auto">
          <a:xfrm>
            <a:off x="5389885" y="5917341"/>
            <a:ext cx="588884" cy="236196"/>
          </a:xfrm>
          <a:prstGeom prst="rect">
            <a:avLst/>
          </a:prstGeom>
          <a:noFill/>
          <a:ln w="0" algn="ctr">
            <a:noFill/>
            <a:miter lim="800000"/>
            <a:headEnd/>
            <a:tailEnd/>
          </a:ln>
          <a:effectLst/>
        </p:spPr>
        <p:txBody>
          <a:bodyPr wrap="square" lIns="91417" tIns="45709" rIns="91417" bIns="45709">
            <a:spAutoFit/>
          </a:bodyPr>
          <a:lstStyle/>
          <a:p>
            <a:pPr algn="ctr" defTabSz="914403" fontAlgn="base">
              <a:lnSpc>
                <a:spcPct val="85000"/>
              </a:lnSpc>
              <a:spcBef>
                <a:spcPct val="0"/>
              </a:spcBef>
              <a:spcAft>
                <a:spcPct val="0"/>
              </a:spcAft>
            </a:pPr>
            <a:r>
              <a:rPr lang="en-US" sz="1100" b="1" i="1" dirty="0">
                <a:solidFill>
                  <a:srgbClr val="00CC99"/>
                </a:solidFill>
              </a:rPr>
              <a:t>Brazil</a:t>
            </a:r>
          </a:p>
        </p:txBody>
      </p:sp>
      <p:sp>
        <p:nvSpPr>
          <p:cNvPr id="64" name="Freeform 159"/>
          <p:cNvSpPr>
            <a:spLocks/>
          </p:cNvSpPr>
          <p:nvPr/>
        </p:nvSpPr>
        <p:spPr bwMode="auto">
          <a:xfrm rot="11147950">
            <a:off x="5547503" y="2771561"/>
            <a:ext cx="574710" cy="269392"/>
          </a:xfrm>
          <a:custGeom>
            <a:avLst/>
            <a:gdLst>
              <a:gd name="connsiteX0" fmla="*/ 0 w 14581"/>
              <a:gd name="connsiteY0" fmla="*/ 0 h 7394"/>
              <a:gd name="connsiteX1" fmla="*/ 14581 w 14581"/>
              <a:gd name="connsiteY1" fmla="*/ 7394 h 7394"/>
              <a:gd name="connsiteX0" fmla="*/ 0 w 10000"/>
              <a:gd name="connsiteY0" fmla="*/ 0 h 10000"/>
              <a:gd name="connsiteX1" fmla="*/ 5147 w 10000"/>
              <a:gd name="connsiteY1" fmla="*/ 4803 h 10000"/>
              <a:gd name="connsiteX2" fmla="*/ 10000 w 10000"/>
              <a:gd name="connsiteY2" fmla="*/ 10000 h 10000"/>
              <a:gd name="connsiteX0" fmla="*/ 0 w 10000"/>
              <a:gd name="connsiteY0" fmla="*/ 132 h 10132"/>
              <a:gd name="connsiteX1" fmla="*/ 5641 w 10000"/>
              <a:gd name="connsiteY1" fmla="*/ 2548 h 10132"/>
              <a:gd name="connsiteX2" fmla="*/ 10000 w 10000"/>
              <a:gd name="connsiteY2" fmla="*/ 10132 h 10132"/>
              <a:gd name="connsiteX0" fmla="*/ 0 w 10000"/>
              <a:gd name="connsiteY0" fmla="*/ 132 h 10132"/>
              <a:gd name="connsiteX1" fmla="*/ 5641 w 10000"/>
              <a:gd name="connsiteY1" fmla="*/ 2548 h 10132"/>
              <a:gd name="connsiteX2" fmla="*/ 10000 w 10000"/>
              <a:gd name="connsiteY2" fmla="*/ 10132 h 10132"/>
              <a:gd name="connsiteX0" fmla="*/ 0 w 10000"/>
              <a:gd name="connsiteY0" fmla="*/ 132 h 10132"/>
              <a:gd name="connsiteX1" fmla="*/ 5641 w 10000"/>
              <a:gd name="connsiteY1" fmla="*/ 2548 h 10132"/>
              <a:gd name="connsiteX2" fmla="*/ 10000 w 10000"/>
              <a:gd name="connsiteY2" fmla="*/ 10132 h 10132"/>
              <a:gd name="connsiteX0" fmla="*/ 0 w 10000"/>
              <a:gd name="connsiteY0" fmla="*/ 2607 h 12607"/>
              <a:gd name="connsiteX1" fmla="*/ 5641 w 10000"/>
              <a:gd name="connsiteY1" fmla="*/ 5023 h 12607"/>
              <a:gd name="connsiteX2" fmla="*/ 10000 w 10000"/>
              <a:gd name="connsiteY2" fmla="*/ 12607 h 12607"/>
              <a:gd name="connsiteX0" fmla="*/ 0 w 10000"/>
              <a:gd name="connsiteY0" fmla="*/ 132 h 10132"/>
              <a:gd name="connsiteX1" fmla="*/ 5641 w 10000"/>
              <a:gd name="connsiteY1" fmla="*/ 2548 h 10132"/>
              <a:gd name="connsiteX2" fmla="*/ 10000 w 10000"/>
              <a:gd name="connsiteY2" fmla="*/ 10132 h 10132"/>
              <a:gd name="connsiteX0" fmla="*/ 0 w 10000"/>
              <a:gd name="connsiteY0" fmla="*/ 0 h 10000"/>
              <a:gd name="connsiteX1" fmla="*/ 5641 w 10000"/>
              <a:gd name="connsiteY1" fmla="*/ 2416 h 10000"/>
              <a:gd name="connsiteX2" fmla="*/ 10000 w 10000"/>
              <a:gd name="connsiteY2" fmla="*/ 10000 h 10000"/>
              <a:gd name="connsiteX0" fmla="*/ 0 w 10000"/>
              <a:gd name="connsiteY0" fmla="*/ 0 h 10000"/>
              <a:gd name="connsiteX1" fmla="*/ 5641 w 10000"/>
              <a:gd name="connsiteY1" fmla="*/ 2416 h 10000"/>
              <a:gd name="connsiteX2" fmla="*/ 10000 w 10000"/>
              <a:gd name="connsiteY2" fmla="*/ 10000 h 10000"/>
              <a:gd name="connsiteX0" fmla="*/ 0 w 10000"/>
              <a:gd name="connsiteY0" fmla="*/ 0 h 10000"/>
              <a:gd name="connsiteX1" fmla="*/ 5641 w 10000"/>
              <a:gd name="connsiteY1" fmla="*/ 2416 h 10000"/>
              <a:gd name="connsiteX2" fmla="*/ 10000 w 10000"/>
              <a:gd name="connsiteY2" fmla="*/ 10000 h 10000"/>
              <a:gd name="connsiteX0" fmla="*/ 0 w 10000"/>
              <a:gd name="connsiteY0" fmla="*/ 0 h 10000"/>
              <a:gd name="connsiteX1" fmla="*/ 5641 w 10000"/>
              <a:gd name="connsiteY1" fmla="*/ 2416 h 10000"/>
              <a:gd name="connsiteX2" fmla="*/ 10000 w 10000"/>
              <a:gd name="connsiteY2" fmla="*/ 10000 h 10000"/>
              <a:gd name="connsiteX0" fmla="*/ 0 w 10000"/>
              <a:gd name="connsiteY0" fmla="*/ 0 h 10000"/>
              <a:gd name="connsiteX1" fmla="*/ 5641 w 10000"/>
              <a:gd name="connsiteY1" fmla="*/ 2416 h 10000"/>
              <a:gd name="connsiteX2" fmla="*/ 10000 w 10000"/>
              <a:gd name="connsiteY2" fmla="*/ 10000 h 10000"/>
              <a:gd name="connsiteX0" fmla="*/ 0 w 10000"/>
              <a:gd name="connsiteY0" fmla="*/ 0 h 10000"/>
              <a:gd name="connsiteX1" fmla="*/ 5641 w 10000"/>
              <a:gd name="connsiteY1" fmla="*/ 2416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0"/>
                </a:moveTo>
                <a:cubicBezTo>
                  <a:pt x="1880" y="805"/>
                  <a:pt x="3633" y="1694"/>
                  <a:pt x="5641" y="2416"/>
                </a:cubicBezTo>
                <a:cubicBezTo>
                  <a:pt x="7609" y="5622"/>
                  <a:pt x="8559" y="7183"/>
                  <a:pt x="10000" y="10000"/>
                </a:cubicBezTo>
              </a:path>
            </a:pathLst>
          </a:custGeom>
          <a:noFill/>
          <a:ln w="63500" cap="flat" cmpd="sng">
            <a:pattFill prst="lgConfetti">
              <a:fgClr>
                <a:srgbClr val="FF6600"/>
              </a:fgClr>
              <a:bgClr>
                <a:srgbClr val="FFFF00"/>
              </a:bgClr>
            </a:pattFill>
            <a:prstDash val="solid"/>
            <a:round/>
            <a:headEnd type="none" w="med" len="med"/>
            <a:tailEnd type="none" w="med" len="med"/>
          </a:ln>
          <a:effectLst/>
        </p:spPr>
        <p:txBody>
          <a:bodyPr wrap="square" lIns="86486" tIns="43243" rIns="86486" bIns="43243">
            <a:spAutoFit/>
          </a:bodyPr>
          <a:lstStyle/>
          <a:p>
            <a:pPr defTabSz="864931" fontAlgn="base">
              <a:spcBef>
                <a:spcPct val="0"/>
              </a:spcBef>
              <a:spcAft>
                <a:spcPct val="0"/>
              </a:spcAft>
            </a:pPr>
            <a:endParaRPr lang="en-US" dirty="0">
              <a:solidFill>
                <a:srgbClr val="000000"/>
              </a:solidFill>
              <a:latin typeface="Arial" charset="0"/>
            </a:endParaRPr>
          </a:p>
        </p:txBody>
      </p:sp>
      <p:sp>
        <p:nvSpPr>
          <p:cNvPr id="54" name="Oval 53"/>
          <p:cNvSpPr/>
          <p:nvPr/>
        </p:nvSpPr>
        <p:spPr>
          <a:xfrm rot="2503611">
            <a:off x="1274577" y="4273731"/>
            <a:ext cx="259495" cy="132806"/>
          </a:xfrm>
          <a:prstGeom prst="ellipse">
            <a:avLst/>
          </a:prstGeom>
          <a:solidFill>
            <a:srgbClr val="FF9900">
              <a:alpha val="69804"/>
            </a:srgbClr>
          </a:solidFill>
          <a:ln w="12700">
            <a:solidFill>
              <a:srgbClr val="FF9900"/>
            </a:solidFill>
          </a:ln>
          <a:effectLst/>
        </p:spPr>
        <p:style>
          <a:lnRef idx="2">
            <a:schemeClr val="accent1">
              <a:shade val="50000"/>
            </a:schemeClr>
          </a:lnRef>
          <a:fillRef idx="1">
            <a:schemeClr val="accent1"/>
          </a:fillRef>
          <a:effectRef idx="0">
            <a:schemeClr val="accent1"/>
          </a:effectRef>
          <a:fontRef idx="minor">
            <a:schemeClr val="lt1"/>
          </a:fontRef>
        </p:style>
        <p:txBody>
          <a:bodyPr lIns="86486" tIns="43243" rIns="86486" bIns="43243" rtlCol="0" anchor="ctr"/>
          <a:lstStyle/>
          <a:p>
            <a:pPr algn="ctr" defTabSz="864931" fontAlgn="base">
              <a:spcBef>
                <a:spcPct val="0"/>
              </a:spcBef>
              <a:spcAft>
                <a:spcPct val="0"/>
              </a:spcAft>
            </a:pPr>
            <a:endParaRPr lang="en-US" dirty="0">
              <a:solidFill>
                <a:srgbClr val="FFFFFF"/>
              </a:solidFill>
            </a:endParaRPr>
          </a:p>
        </p:txBody>
      </p:sp>
      <p:sp>
        <p:nvSpPr>
          <p:cNvPr id="66" name="Oval 65"/>
          <p:cNvSpPr/>
          <p:nvPr/>
        </p:nvSpPr>
        <p:spPr>
          <a:xfrm rot="2503611">
            <a:off x="1288446" y="3696668"/>
            <a:ext cx="362857" cy="142875"/>
          </a:xfrm>
          <a:prstGeom prst="ellipse">
            <a:avLst/>
          </a:prstGeom>
          <a:solidFill>
            <a:srgbClr val="FF9900">
              <a:alpha val="69804"/>
            </a:srgbClr>
          </a:solidFill>
          <a:ln w="12700">
            <a:solidFill>
              <a:srgbClr val="FF9900"/>
            </a:solidFill>
          </a:ln>
          <a:effectLst/>
        </p:spPr>
        <p:style>
          <a:lnRef idx="2">
            <a:schemeClr val="accent1">
              <a:shade val="50000"/>
            </a:schemeClr>
          </a:lnRef>
          <a:fillRef idx="1">
            <a:schemeClr val="accent1"/>
          </a:fillRef>
          <a:effectRef idx="0">
            <a:schemeClr val="accent1"/>
          </a:effectRef>
          <a:fontRef idx="minor">
            <a:schemeClr val="lt1"/>
          </a:fontRef>
        </p:style>
        <p:txBody>
          <a:bodyPr lIns="86486" tIns="43243" rIns="86486" bIns="43243" rtlCol="0" anchor="ctr"/>
          <a:lstStyle/>
          <a:p>
            <a:pPr algn="ctr" defTabSz="864931" fontAlgn="base">
              <a:spcBef>
                <a:spcPct val="0"/>
              </a:spcBef>
              <a:spcAft>
                <a:spcPct val="0"/>
              </a:spcAft>
            </a:pPr>
            <a:endParaRPr lang="en-US" dirty="0">
              <a:solidFill>
                <a:srgbClr val="FFFFFF"/>
              </a:solidFill>
            </a:endParaRPr>
          </a:p>
        </p:txBody>
      </p:sp>
      <p:sp>
        <p:nvSpPr>
          <p:cNvPr id="67" name="Oval 66"/>
          <p:cNvSpPr/>
          <p:nvPr/>
        </p:nvSpPr>
        <p:spPr>
          <a:xfrm>
            <a:off x="4116146" y="3465622"/>
            <a:ext cx="362857" cy="185003"/>
          </a:xfrm>
          <a:prstGeom prst="ellipse">
            <a:avLst/>
          </a:prstGeom>
          <a:solidFill>
            <a:srgbClr val="FF9900">
              <a:alpha val="69804"/>
            </a:srgbClr>
          </a:solidFill>
          <a:ln w="12700">
            <a:solidFill>
              <a:srgbClr val="FF9900"/>
            </a:solidFill>
          </a:ln>
          <a:effectLst/>
        </p:spPr>
        <p:style>
          <a:lnRef idx="2">
            <a:schemeClr val="accent1">
              <a:shade val="50000"/>
            </a:schemeClr>
          </a:lnRef>
          <a:fillRef idx="1">
            <a:schemeClr val="accent1"/>
          </a:fillRef>
          <a:effectRef idx="0">
            <a:schemeClr val="accent1"/>
          </a:effectRef>
          <a:fontRef idx="minor">
            <a:schemeClr val="lt1"/>
          </a:fontRef>
        </p:style>
        <p:txBody>
          <a:bodyPr lIns="86486" tIns="43243" rIns="86486" bIns="43243" rtlCol="0" anchor="ctr"/>
          <a:lstStyle/>
          <a:p>
            <a:pPr algn="ctr" defTabSz="864931" fontAlgn="base">
              <a:spcBef>
                <a:spcPct val="0"/>
              </a:spcBef>
              <a:spcAft>
                <a:spcPct val="0"/>
              </a:spcAft>
            </a:pPr>
            <a:endParaRPr lang="en-US" dirty="0">
              <a:solidFill>
                <a:srgbClr val="FFFFFF"/>
              </a:solidFill>
            </a:endParaRPr>
          </a:p>
        </p:txBody>
      </p:sp>
      <p:sp>
        <p:nvSpPr>
          <p:cNvPr id="68" name="Oval 67"/>
          <p:cNvSpPr/>
          <p:nvPr/>
        </p:nvSpPr>
        <p:spPr>
          <a:xfrm rot="2503611">
            <a:off x="3791828" y="3041573"/>
            <a:ext cx="362857" cy="216455"/>
          </a:xfrm>
          <a:prstGeom prst="ellipse">
            <a:avLst/>
          </a:prstGeom>
          <a:solidFill>
            <a:srgbClr val="FF9900">
              <a:alpha val="69804"/>
            </a:srgbClr>
          </a:solidFill>
          <a:ln w="12700">
            <a:solidFill>
              <a:srgbClr val="FF9900"/>
            </a:solidFill>
          </a:ln>
          <a:effectLst/>
        </p:spPr>
        <p:style>
          <a:lnRef idx="2">
            <a:schemeClr val="accent1">
              <a:shade val="50000"/>
            </a:schemeClr>
          </a:lnRef>
          <a:fillRef idx="1">
            <a:schemeClr val="accent1"/>
          </a:fillRef>
          <a:effectRef idx="0">
            <a:schemeClr val="accent1"/>
          </a:effectRef>
          <a:fontRef idx="minor">
            <a:schemeClr val="lt1"/>
          </a:fontRef>
        </p:style>
        <p:txBody>
          <a:bodyPr lIns="86486" tIns="43243" rIns="86486" bIns="43243" rtlCol="0" anchor="ctr"/>
          <a:lstStyle/>
          <a:p>
            <a:pPr algn="ctr" defTabSz="864931" fontAlgn="base">
              <a:spcBef>
                <a:spcPct val="0"/>
              </a:spcBef>
              <a:spcAft>
                <a:spcPct val="0"/>
              </a:spcAft>
            </a:pPr>
            <a:endParaRPr lang="en-US" dirty="0">
              <a:solidFill>
                <a:srgbClr val="FFFFFF"/>
              </a:solidFill>
            </a:endParaRPr>
          </a:p>
        </p:txBody>
      </p:sp>
      <p:sp>
        <p:nvSpPr>
          <p:cNvPr id="70" name="Oval 69"/>
          <p:cNvSpPr/>
          <p:nvPr/>
        </p:nvSpPr>
        <p:spPr>
          <a:xfrm rot="7362930">
            <a:off x="5351756" y="3875158"/>
            <a:ext cx="357188" cy="85091"/>
          </a:xfrm>
          <a:prstGeom prst="ellipse">
            <a:avLst/>
          </a:prstGeom>
          <a:solidFill>
            <a:srgbClr val="FF9900">
              <a:alpha val="69804"/>
            </a:srgbClr>
          </a:solidFill>
          <a:ln w="12700">
            <a:solidFill>
              <a:srgbClr val="FF9900"/>
            </a:solidFill>
          </a:ln>
          <a:effectLst/>
        </p:spPr>
        <p:style>
          <a:lnRef idx="2">
            <a:schemeClr val="accent1">
              <a:shade val="50000"/>
            </a:schemeClr>
          </a:lnRef>
          <a:fillRef idx="1">
            <a:schemeClr val="accent1"/>
          </a:fillRef>
          <a:effectRef idx="0">
            <a:schemeClr val="accent1"/>
          </a:effectRef>
          <a:fontRef idx="minor">
            <a:schemeClr val="lt1"/>
          </a:fontRef>
        </p:style>
        <p:txBody>
          <a:bodyPr lIns="86486" tIns="43243" rIns="86486" bIns="43243" rtlCol="0" anchor="ctr"/>
          <a:lstStyle/>
          <a:p>
            <a:pPr algn="ctr" defTabSz="864931" fontAlgn="base">
              <a:spcBef>
                <a:spcPct val="0"/>
              </a:spcBef>
              <a:spcAft>
                <a:spcPct val="0"/>
              </a:spcAft>
            </a:pPr>
            <a:endParaRPr lang="en-US" dirty="0">
              <a:solidFill>
                <a:srgbClr val="FFFFFF"/>
              </a:solidFill>
            </a:endParaRPr>
          </a:p>
        </p:txBody>
      </p:sp>
      <p:sp>
        <p:nvSpPr>
          <p:cNvPr id="71" name="Oval 70"/>
          <p:cNvSpPr/>
          <p:nvPr/>
        </p:nvSpPr>
        <p:spPr>
          <a:xfrm rot="2503611">
            <a:off x="5322173" y="2490017"/>
            <a:ext cx="192852" cy="216458"/>
          </a:xfrm>
          <a:prstGeom prst="ellipse">
            <a:avLst/>
          </a:prstGeom>
          <a:solidFill>
            <a:srgbClr val="FF9900">
              <a:alpha val="69804"/>
            </a:srgbClr>
          </a:solidFill>
          <a:ln w="12700">
            <a:solidFill>
              <a:srgbClr val="FF9900"/>
            </a:solidFill>
          </a:ln>
          <a:effectLst/>
        </p:spPr>
        <p:style>
          <a:lnRef idx="2">
            <a:schemeClr val="accent1">
              <a:shade val="50000"/>
            </a:schemeClr>
          </a:lnRef>
          <a:fillRef idx="1">
            <a:schemeClr val="accent1"/>
          </a:fillRef>
          <a:effectRef idx="0">
            <a:schemeClr val="accent1"/>
          </a:effectRef>
          <a:fontRef idx="minor">
            <a:schemeClr val="lt1"/>
          </a:fontRef>
        </p:style>
        <p:txBody>
          <a:bodyPr lIns="86486" tIns="43243" rIns="86486" bIns="43243" rtlCol="0" anchor="ctr"/>
          <a:lstStyle/>
          <a:p>
            <a:pPr algn="ctr" defTabSz="864931" fontAlgn="base">
              <a:spcBef>
                <a:spcPct val="0"/>
              </a:spcBef>
              <a:spcAft>
                <a:spcPct val="0"/>
              </a:spcAft>
            </a:pPr>
            <a:endParaRPr lang="en-US" dirty="0">
              <a:solidFill>
                <a:srgbClr val="FFFFFF"/>
              </a:solidFill>
            </a:endParaRPr>
          </a:p>
        </p:txBody>
      </p:sp>
      <p:sp>
        <p:nvSpPr>
          <p:cNvPr id="72" name="Oval 71"/>
          <p:cNvSpPr/>
          <p:nvPr/>
        </p:nvSpPr>
        <p:spPr>
          <a:xfrm rot="18623902">
            <a:off x="6121256" y="2592352"/>
            <a:ext cx="357188" cy="145143"/>
          </a:xfrm>
          <a:prstGeom prst="ellipse">
            <a:avLst/>
          </a:prstGeom>
          <a:solidFill>
            <a:srgbClr val="FF9900">
              <a:alpha val="69804"/>
            </a:srgbClr>
          </a:solidFill>
          <a:ln w="12700">
            <a:solidFill>
              <a:srgbClr val="FF9900"/>
            </a:solidFill>
          </a:ln>
          <a:effectLst/>
        </p:spPr>
        <p:style>
          <a:lnRef idx="2">
            <a:schemeClr val="accent1">
              <a:shade val="50000"/>
            </a:schemeClr>
          </a:lnRef>
          <a:fillRef idx="1">
            <a:schemeClr val="accent1"/>
          </a:fillRef>
          <a:effectRef idx="0">
            <a:schemeClr val="accent1"/>
          </a:effectRef>
          <a:fontRef idx="minor">
            <a:schemeClr val="lt1"/>
          </a:fontRef>
        </p:style>
        <p:txBody>
          <a:bodyPr lIns="86486" tIns="43243" rIns="86486" bIns="43243" rtlCol="0" anchor="ctr"/>
          <a:lstStyle/>
          <a:p>
            <a:pPr algn="ctr" defTabSz="864931" fontAlgn="base">
              <a:spcBef>
                <a:spcPct val="0"/>
              </a:spcBef>
              <a:spcAft>
                <a:spcPct val="0"/>
              </a:spcAft>
            </a:pPr>
            <a:endParaRPr lang="en-US" dirty="0">
              <a:solidFill>
                <a:srgbClr val="FFFFFF"/>
              </a:solidFill>
            </a:endParaRPr>
          </a:p>
        </p:txBody>
      </p:sp>
      <p:sp>
        <p:nvSpPr>
          <p:cNvPr id="74" name="Oval 73"/>
          <p:cNvSpPr/>
          <p:nvPr/>
        </p:nvSpPr>
        <p:spPr>
          <a:xfrm>
            <a:off x="8229600" y="3650477"/>
            <a:ext cx="159022" cy="159523"/>
          </a:xfrm>
          <a:prstGeom prst="ellipse">
            <a:avLst/>
          </a:prstGeom>
          <a:solidFill>
            <a:srgbClr val="FF9900">
              <a:alpha val="69804"/>
            </a:srgbClr>
          </a:solidFill>
          <a:ln w="12700">
            <a:solidFill>
              <a:srgbClr val="FF9900"/>
            </a:solidFill>
          </a:ln>
          <a:effectLst/>
        </p:spPr>
        <p:style>
          <a:lnRef idx="2">
            <a:schemeClr val="accent1">
              <a:shade val="50000"/>
            </a:schemeClr>
          </a:lnRef>
          <a:fillRef idx="1">
            <a:schemeClr val="accent1"/>
          </a:fillRef>
          <a:effectRef idx="0">
            <a:schemeClr val="accent1"/>
          </a:effectRef>
          <a:fontRef idx="minor">
            <a:schemeClr val="lt1"/>
          </a:fontRef>
        </p:style>
        <p:txBody>
          <a:bodyPr lIns="86486" tIns="43243" rIns="86486" bIns="43243" rtlCol="0" anchor="ctr"/>
          <a:lstStyle/>
          <a:p>
            <a:pPr algn="ctr" defTabSz="864931" fontAlgn="base">
              <a:spcBef>
                <a:spcPct val="0"/>
              </a:spcBef>
              <a:spcAft>
                <a:spcPct val="0"/>
              </a:spcAft>
            </a:pPr>
            <a:endParaRPr lang="en-US" dirty="0">
              <a:solidFill>
                <a:srgbClr val="FFFFFF"/>
              </a:solidFill>
            </a:endParaRPr>
          </a:p>
        </p:txBody>
      </p:sp>
      <p:sp>
        <p:nvSpPr>
          <p:cNvPr id="75" name="Oval 74"/>
          <p:cNvSpPr/>
          <p:nvPr/>
        </p:nvSpPr>
        <p:spPr>
          <a:xfrm rot="19449155">
            <a:off x="5561088" y="3307866"/>
            <a:ext cx="233145" cy="104209"/>
          </a:xfrm>
          <a:prstGeom prst="ellipse">
            <a:avLst/>
          </a:prstGeom>
          <a:solidFill>
            <a:srgbClr val="FF9900">
              <a:alpha val="69804"/>
            </a:srgbClr>
          </a:solidFill>
          <a:ln w="12700">
            <a:solidFill>
              <a:srgbClr val="FF9900"/>
            </a:solidFill>
          </a:ln>
          <a:effectLst/>
        </p:spPr>
        <p:style>
          <a:lnRef idx="2">
            <a:schemeClr val="accent1">
              <a:shade val="50000"/>
            </a:schemeClr>
          </a:lnRef>
          <a:fillRef idx="1">
            <a:schemeClr val="accent1"/>
          </a:fillRef>
          <a:effectRef idx="0">
            <a:schemeClr val="accent1"/>
          </a:effectRef>
          <a:fontRef idx="minor">
            <a:schemeClr val="lt1"/>
          </a:fontRef>
        </p:style>
        <p:txBody>
          <a:bodyPr lIns="86486" tIns="43243" rIns="86486" bIns="43243" rtlCol="0" anchor="ctr"/>
          <a:lstStyle/>
          <a:p>
            <a:pPr algn="ctr" defTabSz="864931" fontAlgn="base">
              <a:spcBef>
                <a:spcPct val="0"/>
              </a:spcBef>
              <a:spcAft>
                <a:spcPct val="0"/>
              </a:spcAft>
            </a:pPr>
            <a:endParaRPr lang="en-US" dirty="0">
              <a:solidFill>
                <a:srgbClr val="FFFFFF"/>
              </a:solidFill>
            </a:endParaRPr>
          </a:p>
        </p:txBody>
      </p:sp>
      <p:sp>
        <p:nvSpPr>
          <p:cNvPr id="47" name="Freeform 159"/>
          <p:cNvSpPr>
            <a:spLocks/>
          </p:cNvSpPr>
          <p:nvPr/>
        </p:nvSpPr>
        <p:spPr bwMode="auto">
          <a:xfrm rot="15296745">
            <a:off x="6309595" y="2606140"/>
            <a:ext cx="312644" cy="366401"/>
          </a:xfrm>
          <a:custGeom>
            <a:avLst/>
            <a:gdLst/>
            <a:ahLst/>
            <a:cxnLst>
              <a:cxn ang="0">
                <a:pos x="0" y="0"/>
              </a:cxn>
              <a:cxn ang="0">
                <a:pos x="138" y="192"/>
              </a:cxn>
            </a:cxnLst>
            <a:rect l="0" t="0" r="r" b="b"/>
            <a:pathLst>
              <a:path w="138" h="192">
                <a:moveTo>
                  <a:pt x="0" y="0"/>
                </a:moveTo>
                <a:cubicBezTo>
                  <a:pt x="24" y="32"/>
                  <a:pt x="109" y="152"/>
                  <a:pt x="138" y="192"/>
                </a:cubicBezTo>
              </a:path>
            </a:pathLst>
          </a:custGeom>
          <a:noFill/>
          <a:ln w="63500" cap="flat" cmpd="sng">
            <a:pattFill prst="lgConfetti">
              <a:fgClr>
                <a:srgbClr val="FF6600"/>
              </a:fgClr>
              <a:bgClr>
                <a:srgbClr val="FFFF00"/>
              </a:bgClr>
            </a:pattFill>
            <a:prstDash val="solid"/>
            <a:round/>
            <a:headEnd type="none" w="med" len="med"/>
            <a:tailEnd type="none" w="med" len="med"/>
          </a:ln>
          <a:effectLst/>
        </p:spPr>
        <p:txBody>
          <a:bodyPr wrap="square" lIns="86486" tIns="43243" rIns="86486" bIns="43243">
            <a:spAutoFit/>
          </a:bodyPr>
          <a:lstStyle/>
          <a:p>
            <a:pPr defTabSz="864931" fontAlgn="base">
              <a:spcBef>
                <a:spcPct val="0"/>
              </a:spcBef>
              <a:spcAft>
                <a:spcPct val="0"/>
              </a:spcAft>
            </a:pPr>
            <a:endParaRPr lang="en-US" dirty="0">
              <a:solidFill>
                <a:srgbClr val="000000"/>
              </a:solidFill>
              <a:latin typeface="Arial" charset="0"/>
            </a:endParaRPr>
          </a:p>
        </p:txBody>
      </p:sp>
      <p:sp>
        <p:nvSpPr>
          <p:cNvPr id="78" name="Oval 77"/>
          <p:cNvSpPr/>
          <p:nvPr/>
        </p:nvSpPr>
        <p:spPr>
          <a:xfrm rot="2503611">
            <a:off x="5345553" y="2397004"/>
            <a:ext cx="136008" cy="134204"/>
          </a:xfrm>
          <a:prstGeom prst="ellipse">
            <a:avLst/>
          </a:prstGeom>
          <a:solidFill>
            <a:srgbClr val="FF9900">
              <a:alpha val="69804"/>
            </a:srgbClr>
          </a:solidFill>
          <a:ln w="12700">
            <a:solidFill>
              <a:srgbClr val="FF9900"/>
            </a:solidFill>
          </a:ln>
          <a:effectLst/>
        </p:spPr>
        <p:style>
          <a:lnRef idx="2">
            <a:schemeClr val="accent1">
              <a:shade val="50000"/>
            </a:schemeClr>
          </a:lnRef>
          <a:fillRef idx="1">
            <a:schemeClr val="accent1"/>
          </a:fillRef>
          <a:effectRef idx="0">
            <a:schemeClr val="accent1"/>
          </a:effectRef>
          <a:fontRef idx="minor">
            <a:schemeClr val="lt1"/>
          </a:fontRef>
        </p:style>
        <p:txBody>
          <a:bodyPr lIns="86486" tIns="43243" rIns="86486" bIns="43243" rtlCol="0" anchor="ctr"/>
          <a:lstStyle/>
          <a:p>
            <a:pPr algn="ctr" defTabSz="864931" fontAlgn="base">
              <a:spcBef>
                <a:spcPct val="0"/>
              </a:spcBef>
              <a:spcAft>
                <a:spcPct val="0"/>
              </a:spcAft>
            </a:pPr>
            <a:endParaRPr lang="en-US" dirty="0">
              <a:solidFill>
                <a:srgbClr val="FFFFFF"/>
              </a:solidFill>
            </a:endParaRPr>
          </a:p>
        </p:txBody>
      </p:sp>
      <p:sp>
        <p:nvSpPr>
          <p:cNvPr id="79" name="Oval 78"/>
          <p:cNvSpPr/>
          <p:nvPr/>
        </p:nvSpPr>
        <p:spPr>
          <a:xfrm>
            <a:off x="5424004" y="6173568"/>
            <a:ext cx="464522" cy="183575"/>
          </a:xfrm>
          <a:prstGeom prst="ellipse">
            <a:avLst/>
          </a:prstGeom>
          <a:solidFill>
            <a:srgbClr val="FF9900">
              <a:alpha val="69804"/>
            </a:srgbClr>
          </a:solidFill>
          <a:ln w="12700">
            <a:solidFill>
              <a:srgbClr val="FF9900"/>
            </a:solidFill>
          </a:ln>
          <a:effectLst/>
        </p:spPr>
        <p:style>
          <a:lnRef idx="2">
            <a:schemeClr val="accent1">
              <a:shade val="50000"/>
            </a:schemeClr>
          </a:lnRef>
          <a:fillRef idx="1">
            <a:schemeClr val="accent1"/>
          </a:fillRef>
          <a:effectRef idx="0">
            <a:schemeClr val="accent1"/>
          </a:effectRef>
          <a:fontRef idx="minor">
            <a:schemeClr val="lt1"/>
          </a:fontRef>
        </p:style>
        <p:txBody>
          <a:bodyPr lIns="86486" tIns="43243" rIns="86486" bIns="43243" rtlCol="0" anchor="ctr"/>
          <a:lstStyle/>
          <a:p>
            <a:pPr algn="ctr" defTabSz="864931" fontAlgn="base">
              <a:spcBef>
                <a:spcPct val="0"/>
              </a:spcBef>
              <a:spcAft>
                <a:spcPct val="0"/>
              </a:spcAft>
            </a:pPr>
            <a:endParaRPr lang="en-US" dirty="0">
              <a:solidFill>
                <a:srgbClr val="FFFFFF"/>
              </a:solidFill>
            </a:endParaRPr>
          </a:p>
        </p:txBody>
      </p:sp>
      <p:sp>
        <p:nvSpPr>
          <p:cNvPr id="2151" name="Text Box 103"/>
          <p:cNvSpPr txBox="1">
            <a:spLocks noChangeArrowheads="1"/>
          </p:cNvSpPr>
          <p:nvPr/>
        </p:nvSpPr>
        <p:spPr bwMode="auto">
          <a:xfrm>
            <a:off x="7993440" y="2211608"/>
            <a:ext cx="1150560" cy="484726"/>
          </a:xfrm>
          <a:prstGeom prst="rect">
            <a:avLst/>
          </a:prstGeom>
          <a:noFill/>
          <a:ln w="9525" algn="ctr">
            <a:noFill/>
            <a:miter lim="800000"/>
            <a:headEnd/>
            <a:tailEnd/>
          </a:ln>
          <a:effectLst/>
        </p:spPr>
        <p:txBody>
          <a:bodyPr lIns="91417" tIns="45709" rIns="91417" bIns="45709">
            <a:spAutoFit/>
          </a:bodyPr>
          <a:lstStyle/>
          <a:p>
            <a:pPr algn="ctr" defTabSz="914403" fontAlgn="base">
              <a:lnSpc>
                <a:spcPct val="85000"/>
              </a:lnSpc>
              <a:spcBef>
                <a:spcPct val="0"/>
              </a:spcBef>
              <a:spcAft>
                <a:spcPct val="0"/>
              </a:spcAft>
            </a:pPr>
            <a:r>
              <a:rPr lang="en-US" sz="1000" b="1" i="1" dirty="0">
                <a:solidFill>
                  <a:srgbClr val="FF0000"/>
                </a:solidFill>
              </a:rPr>
              <a:t>North Korea-South Korea </a:t>
            </a:r>
            <a:r>
              <a:rPr lang="en-US" sz="1000" b="1" i="1" dirty="0" smtClean="0">
                <a:solidFill>
                  <a:srgbClr val="FF0000"/>
                </a:solidFill>
              </a:rPr>
              <a:t>Tensions</a:t>
            </a:r>
            <a:endParaRPr lang="en-US" sz="1000" b="1" i="1" dirty="0">
              <a:solidFill>
                <a:srgbClr val="FF0000"/>
              </a:solidFill>
            </a:endParaRPr>
          </a:p>
        </p:txBody>
      </p:sp>
      <p:sp>
        <p:nvSpPr>
          <p:cNvPr id="2154" name="Text Box 106"/>
          <p:cNvSpPr txBox="1">
            <a:spLocks noChangeArrowheads="1"/>
          </p:cNvSpPr>
          <p:nvPr/>
        </p:nvSpPr>
        <p:spPr bwMode="auto">
          <a:xfrm>
            <a:off x="7237489" y="3143251"/>
            <a:ext cx="1353154" cy="353921"/>
          </a:xfrm>
          <a:prstGeom prst="rect">
            <a:avLst/>
          </a:prstGeom>
          <a:noFill/>
          <a:ln w="9525" algn="ctr">
            <a:noFill/>
            <a:miter lim="800000"/>
            <a:headEnd/>
            <a:tailEnd/>
          </a:ln>
          <a:effectLst/>
        </p:spPr>
        <p:txBody>
          <a:bodyPr lIns="91417" tIns="45709" rIns="91417" bIns="45709">
            <a:spAutoFit/>
          </a:bodyPr>
          <a:lstStyle/>
          <a:p>
            <a:pPr algn="ctr" defTabSz="914403" fontAlgn="base">
              <a:lnSpc>
                <a:spcPct val="85000"/>
              </a:lnSpc>
              <a:spcBef>
                <a:spcPct val="0"/>
              </a:spcBef>
              <a:spcAft>
                <a:spcPct val="0"/>
              </a:spcAft>
            </a:pPr>
            <a:r>
              <a:rPr lang="en-US" sz="1000" b="1" i="1" dirty="0">
                <a:solidFill>
                  <a:srgbClr val="FF0000"/>
                </a:solidFill>
              </a:rPr>
              <a:t>South China Sea </a:t>
            </a:r>
            <a:r>
              <a:rPr lang="en-US" sz="1000" b="1" i="1" dirty="0" smtClean="0">
                <a:solidFill>
                  <a:srgbClr val="FF0000"/>
                </a:solidFill>
              </a:rPr>
              <a:t>Tensions</a:t>
            </a:r>
            <a:endParaRPr lang="en-US" sz="1000" b="1" i="1" dirty="0">
              <a:solidFill>
                <a:srgbClr val="FF0000"/>
              </a:solidFill>
            </a:endParaRPr>
          </a:p>
        </p:txBody>
      </p:sp>
      <p:sp>
        <p:nvSpPr>
          <p:cNvPr id="76" name="Text Box 127"/>
          <p:cNvSpPr txBox="1">
            <a:spLocks noChangeArrowheads="1"/>
          </p:cNvSpPr>
          <p:nvPr/>
        </p:nvSpPr>
        <p:spPr bwMode="auto">
          <a:xfrm>
            <a:off x="6781800" y="2209800"/>
            <a:ext cx="1007820" cy="430865"/>
          </a:xfrm>
          <a:prstGeom prst="rect">
            <a:avLst/>
          </a:prstGeom>
          <a:noFill/>
          <a:ln w="9525" algn="ctr">
            <a:noFill/>
            <a:miter lim="800000"/>
            <a:headEnd/>
            <a:tailEnd/>
          </a:ln>
          <a:effectLst/>
        </p:spPr>
        <p:txBody>
          <a:bodyPr wrap="square" lIns="91417" tIns="45709" rIns="91417" bIns="45709">
            <a:spAutoFit/>
          </a:bodyPr>
          <a:lstStyle/>
          <a:p>
            <a:pPr algn="ctr" defTabSz="914403" fontAlgn="base">
              <a:spcBef>
                <a:spcPct val="0"/>
              </a:spcBef>
              <a:spcAft>
                <a:spcPct val="0"/>
              </a:spcAft>
            </a:pPr>
            <a:r>
              <a:rPr lang="en-US" sz="1100" b="1" i="1" dirty="0" smtClean="0">
                <a:solidFill>
                  <a:srgbClr val="00CC99"/>
                </a:solidFill>
              </a:rPr>
              <a:t>China</a:t>
            </a:r>
            <a:endParaRPr lang="en-US" sz="1100" b="1" i="1" dirty="0">
              <a:solidFill>
                <a:srgbClr val="00CC99"/>
              </a:solidFill>
            </a:endParaRPr>
          </a:p>
          <a:p>
            <a:pPr algn="ctr" defTabSz="914403" fontAlgn="base">
              <a:spcBef>
                <a:spcPct val="0"/>
              </a:spcBef>
              <a:spcAft>
                <a:spcPct val="0"/>
              </a:spcAft>
            </a:pPr>
            <a:r>
              <a:rPr lang="en-US" sz="1100" b="1" i="1" dirty="0">
                <a:solidFill>
                  <a:srgbClr val="00CC99"/>
                </a:solidFill>
              </a:rPr>
              <a:t>Rising Power</a:t>
            </a:r>
          </a:p>
        </p:txBody>
      </p:sp>
      <p:sp>
        <p:nvSpPr>
          <p:cNvPr id="81" name="Text Box 13"/>
          <p:cNvSpPr txBox="1">
            <a:spLocks noChangeArrowheads="1"/>
          </p:cNvSpPr>
          <p:nvPr/>
        </p:nvSpPr>
        <p:spPr bwMode="auto">
          <a:xfrm>
            <a:off x="7696200" y="762000"/>
            <a:ext cx="1447800" cy="152349"/>
          </a:xfrm>
          <a:prstGeom prst="rect">
            <a:avLst/>
          </a:prstGeom>
          <a:noFill/>
          <a:ln w="9525">
            <a:noFill/>
            <a:miter lim="800000"/>
            <a:headEnd/>
            <a:tailEnd/>
          </a:ln>
        </p:spPr>
        <p:txBody>
          <a:bodyPr wrap="square" lIns="0" tIns="0" rIns="0" bIns="0" anchor="ctr" anchorCtr="0">
            <a:spAutoFit/>
          </a:bodyPr>
          <a:lstStyle/>
          <a:p>
            <a:pPr algn="ctr" defTabSz="457829">
              <a:lnSpc>
                <a:spcPct val="90000"/>
              </a:lnSpc>
              <a:spcBef>
                <a:spcPct val="50000"/>
              </a:spcBef>
              <a:buClr>
                <a:srgbClr val="000000"/>
              </a:buClr>
              <a:buSzPct val="100000"/>
            </a:pPr>
            <a:r>
              <a:rPr lang="en-US" sz="1100" b="1" dirty="0" smtClean="0">
                <a:solidFill>
                  <a:srgbClr val="008000"/>
                </a:solidFill>
                <a:latin typeface="Calibri" pitchFamily="34" charset="0"/>
              </a:rPr>
              <a:t>UNCLASSIFIED</a:t>
            </a:r>
            <a:endParaRPr lang="en-US" sz="1100" b="1" dirty="0">
              <a:solidFill>
                <a:srgbClr val="008000"/>
              </a:solidFill>
              <a:latin typeface="Calibri" pitchFamily="34" charset="0"/>
            </a:endParaRPr>
          </a:p>
        </p:txBody>
      </p:sp>
      <p:sp>
        <p:nvSpPr>
          <p:cNvPr id="82" name="Text Box 13"/>
          <p:cNvSpPr txBox="1">
            <a:spLocks noChangeArrowheads="1"/>
          </p:cNvSpPr>
          <p:nvPr/>
        </p:nvSpPr>
        <p:spPr bwMode="auto">
          <a:xfrm>
            <a:off x="-267292" y="6705651"/>
            <a:ext cx="1447800" cy="152349"/>
          </a:xfrm>
          <a:prstGeom prst="rect">
            <a:avLst/>
          </a:prstGeom>
          <a:noFill/>
          <a:ln w="9525">
            <a:noFill/>
            <a:miter lim="800000"/>
            <a:headEnd/>
            <a:tailEnd/>
          </a:ln>
        </p:spPr>
        <p:txBody>
          <a:bodyPr wrap="square" lIns="0" tIns="0" rIns="0" bIns="0" anchor="ctr" anchorCtr="0">
            <a:spAutoFit/>
          </a:bodyPr>
          <a:lstStyle/>
          <a:p>
            <a:pPr algn="ctr" defTabSz="457829">
              <a:lnSpc>
                <a:spcPct val="90000"/>
              </a:lnSpc>
              <a:spcBef>
                <a:spcPct val="50000"/>
              </a:spcBef>
              <a:buClr>
                <a:srgbClr val="000000"/>
              </a:buClr>
              <a:buSzPct val="100000"/>
            </a:pPr>
            <a:r>
              <a:rPr lang="en-US" sz="1100" b="1" dirty="0" smtClean="0">
                <a:solidFill>
                  <a:srgbClr val="008000"/>
                </a:solidFill>
                <a:latin typeface="Calibri" pitchFamily="34" charset="0"/>
              </a:rPr>
              <a:t>UNCLASSIFIED</a:t>
            </a:r>
            <a:endParaRPr lang="en-US" sz="1100" b="1" dirty="0">
              <a:solidFill>
                <a:srgbClr val="008000"/>
              </a:solidFill>
              <a:latin typeface="Calibri" pitchFamily="34" charset="0"/>
            </a:endParaRPr>
          </a:p>
        </p:txBody>
      </p:sp>
      <p:sp>
        <p:nvSpPr>
          <p:cNvPr id="83" name="Oval 82"/>
          <p:cNvSpPr/>
          <p:nvPr/>
        </p:nvSpPr>
        <p:spPr>
          <a:xfrm rot="2503611">
            <a:off x="5187152" y="2458632"/>
            <a:ext cx="107587" cy="158979"/>
          </a:xfrm>
          <a:prstGeom prst="ellipse">
            <a:avLst/>
          </a:prstGeom>
          <a:solidFill>
            <a:srgbClr val="FF9900">
              <a:alpha val="69804"/>
            </a:srgbClr>
          </a:solidFill>
          <a:ln w="12700">
            <a:solidFill>
              <a:srgbClr val="FF9900"/>
            </a:solidFill>
          </a:ln>
          <a:effectLst/>
        </p:spPr>
        <p:style>
          <a:lnRef idx="2">
            <a:schemeClr val="accent1">
              <a:shade val="50000"/>
            </a:schemeClr>
          </a:lnRef>
          <a:fillRef idx="1">
            <a:schemeClr val="accent1"/>
          </a:fillRef>
          <a:effectRef idx="0">
            <a:schemeClr val="accent1"/>
          </a:effectRef>
          <a:fontRef idx="minor">
            <a:schemeClr val="lt1"/>
          </a:fontRef>
        </p:style>
        <p:txBody>
          <a:bodyPr lIns="86486" tIns="43243" rIns="86486" bIns="43243" rtlCol="0" anchor="ctr"/>
          <a:lstStyle/>
          <a:p>
            <a:pPr algn="ctr" defTabSz="864931" fontAlgn="base">
              <a:spcBef>
                <a:spcPct val="0"/>
              </a:spcBef>
              <a:spcAft>
                <a:spcPct val="0"/>
              </a:spcAft>
            </a:pPr>
            <a:endParaRPr lang="en-US" dirty="0">
              <a:solidFill>
                <a:srgbClr val="FFFFFF"/>
              </a:solidFill>
            </a:endParaRPr>
          </a:p>
        </p:txBody>
      </p:sp>
      <p:sp>
        <p:nvSpPr>
          <p:cNvPr id="84" name="Freeform 138" descr="60%"/>
          <p:cNvSpPr>
            <a:spLocks/>
          </p:cNvSpPr>
          <p:nvPr/>
        </p:nvSpPr>
        <p:spPr bwMode="auto">
          <a:xfrm>
            <a:off x="3578081" y="1056989"/>
            <a:ext cx="2224017" cy="1548922"/>
          </a:xfrm>
          <a:custGeom>
            <a:avLst/>
            <a:gdLst>
              <a:gd name="connsiteX0" fmla="*/ 1032 w 9095"/>
              <a:gd name="connsiteY0" fmla="*/ 3546 h 9969"/>
              <a:gd name="connsiteX1" fmla="*/ 346 w 9095"/>
              <a:gd name="connsiteY1" fmla="*/ 387 h 9969"/>
              <a:gd name="connsiteX2" fmla="*/ 3106 w 9095"/>
              <a:gd name="connsiteY2" fmla="*/ 1223 h 9969"/>
              <a:gd name="connsiteX3" fmla="*/ 6635 w 9095"/>
              <a:gd name="connsiteY3" fmla="*/ 1062 h 9969"/>
              <a:gd name="connsiteX4" fmla="*/ 8913 w 9095"/>
              <a:gd name="connsiteY4" fmla="*/ 2734 h 9969"/>
              <a:gd name="connsiteX5" fmla="*/ 8368 w 9095"/>
              <a:gd name="connsiteY5" fmla="*/ 8458 h 9969"/>
              <a:gd name="connsiteX6" fmla="*/ 4550 w 9095"/>
              <a:gd name="connsiteY6" fmla="*/ 9744 h 9969"/>
              <a:gd name="connsiteX7" fmla="*/ 2945 w 9095"/>
              <a:gd name="connsiteY7" fmla="*/ 4053 h 9969"/>
              <a:gd name="connsiteX8" fmla="*/ 1032 w 9095"/>
              <a:gd name="connsiteY8" fmla="*/ 3546 h 9969"/>
              <a:gd name="connsiteX0" fmla="*/ 1135 w 10000"/>
              <a:gd name="connsiteY0" fmla="*/ 3557 h 10000"/>
              <a:gd name="connsiteX1" fmla="*/ 380 w 10000"/>
              <a:gd name="connsiteY1" fmla="*/ 388 h 10000"/>
              <a:gd name="connsiteX2" fmla="*/ 3415 w 10000"/>
              <a:gd name="connsiteY2" fmla="*/ 1227 h 10000"/>
              <a:gd name="connsiteX3" fmla="*/ 7295 w 10000"/>
              <a:gd name="connsiteY3" fmla="*/ 1065 h 10000"/>
              <a:gd name="connsiteX4" fmla="*/ 9800 w 10000"/>
              <a:gd name="connsiteY4" fmla="*/ 2743 h 10000"/>
              <a:gd name="connsiteX5" fmla="*/ 9201 w 10000"/>
              <a:gd name="connsiteY5" fmla="*/ 8484 h 10000"/>
              <a:gd name="connsiteX6" fmla="*/ 5003 w 10000"/>
              <a:gd name="connsiteY6" fmla="*/ 9774 h 10000"/>
              <a:gd name="connsiteX7" fmla="*/ 3238 w 10000"/>
              <a:gd name="connsiteY7" fmla="*/ 4066 h 10000"/>
              <a:gd name="connsiteX8" fmla="*/ 1135 w 10000"/>
              <a:gd name="connsiteY8" fmla="*/ 3557 h 10000"/>
              <a:gd name="connsiteX0" fmla="*/ 1013 w 9878"/>
              <a:gd name="connsiteY0" fmla="*/ 3693 h 10136"/>
              <a:gd name="connsiteX1" fmla="*/ 407 w 9878"/>
              <a:gd name="connsiteY1" fmla="*/ 388 h 10136"/>
              <a:gd name="connsiteX2" fmla="*/ 3293 w 9878"/>
              <a:gd name="connsiteY2" fmla="*/ 1363 h 10136"/>
              <a:gd name="connsiteX3" fmla="*/ 7173 w 9878"/>
              <a:gd name="connsiteY3" fmla="*/ 1201 h 10136"/>
              <a:gd name="connsiteX4" fmla="*/ 9678 w 9878"/>
              <a:gd name="connsiteY4" fmla="*/ 2879 h 10136"/>
              <a:gd name="connsiteX5" fmla="*/ 9079 w 9878"/>
              <a:gd name="connsiteY5" fmla="*/ 8620 h 10136"/>
              <a:gd name="connsiteX6" fmla="*/ 4881 w 9878"/>
              <a:gd name="connsiteY6" fmla="*/ 9910 h 10136"/>
              <a:gd name="connsiteX7" fmla="*/ 3116 w 9878"/>
              <a:gd name="connsiteY7" fmla="*/ 4202 h 10136"/>
              <a:gd name="connsiteX8" fmla="*/ 1013 w 9878"/>
              <a:gd name="connsiteY8" fmla="*/ 3693 h 10136"/>
              <a:gd name="connsiteX0" fmla="*/ 1026 w 10000"/>
              <a:gd name="connsiteY0" fmla="*/ 3643 h 10000"/>
              <a:gd name="connsiteX1" fmla="*/ 412 w 10000"/>
              <a:gd name="connsiteY1" fmla="*/ 383 h 10000"/>
              <a:gd name="connsiteX2" fmla="*/ 3334 w 10000"/>
              <a:gd name="connsiteY2" fmla="*/ 1345 h 10000"/>
              <a:gd name="connsiteX3" fmla="*/ 7262 w 10000"/>
              <a:gd name="connsiteY3" fmla="*/ 1185 h 10000"/>
              <a:gd name="connsiteX4" fmla="*/ 9798 w 10000"/>
              <a:gd name="connsiteY4" fmla="*/ 2840 h 10000"/>
              <a:gd name="connsiteX5" fmla="*/ 9191 w 10000"/>
              <a:gd name="connsiteY5" fmla="*/ 8504 h 10000"/>
              <a:gd name="connsiteX6" fmla="*/ 4941 w 10000"/>
              <a:gd name="connsiteY6" fmla="*/ 9777 h 10000"/>
              <a:gd name="connsiteX7" fmla="*/ 3154 w 10000"/>
              <a:gd name="connsiteY7" fmla="*/ 4146 h 10000"/>
              <a:gd name="connsiteX8" fmla="*/ 1026 w 10000"/>
              <a:gd name="connsiteY8" fmla="*/ 3643 h 10000"/>
              <a:gd name="connsiteX0" fmla="*/ 1026 w 10000"/>
              <a:gd name="connsiteY0" fmla="*/ 3671 h 10028"/>
              <a:gd name="connsiteX1" fmla="*/ 412 w 10000"/>
              <a:gd name="connsiteY1" fmla="*/ 411 h 10028"/>
              <a:gd name="connsiteX2" fmla="*/ 3334 w 10000"/>
              <a:gd name="connsiteY2" fmla="*/ 1205 h 10028"/>
              <a:gd name="connsiteX3" fmla="*/ 7262 w 10000"/>
              <a:gd name="connsiteY3" fmla="*/ 1213 h 10028"/>
              <a:gd name="connsiteX4" fmla="*/ 9798 w 10000"/>
              <a:gd name="connsiteY4" fmla="*/ 2868 h 10028"/>
              <a:gd name="connsiteX5" fmla="*/ 9191 w 10000"/>
              <a:gd name="connsiteY5" fmla="*/ 8532 h 10028"/>
              <a:gd name="connsiteX6" fmla="*/ 4941 w 10000"/>
              <a:gd name="connsiteY6" fmla="*/ 9805 h 10028"/>
              <a:gd name="connsiteX7" fmla="*/ 3154 w 10000"/>
              <a:gd name="connsiteY7" fmla="*/ 4174 h 10028"/>
              <a:gd name="connsiteX8" fmla="*/ 1026 w 10000"/>
              <a:gd name="connsiteY8" fmla="*/ 3671 h 10028"/>
              <a:gd name="connsiteX0" fmla="*/ 1026 w 10000"/>
              <a:gd name="connsiteY0" fmla="*/ 3671 h 10028"/>
              <a:gd name="connsiteX1" fmla="*/ 412 w 10000"/>
              <a:gd name="connsiteY1" fmla="*/ 411 h 10028"/>
              <a:gd name="connsiteX2" fmla="*/ 3334 w 10000"/>
              <a:gd name="connsiteY2" fmla="*/ 1205 h 10028"/>
              <a:gd name="connsiteX3" fmla="*/ 7262 w 10000"/>
              <a:gd name="connsiteY3" fmla="*/ 1213 h 10028"/>
              <a:gd name="connsiteX4" fmla="*/ 9798 w 10000"/>
              <a:gd name="connsiteY4" fmla="*/ 2868 h 10028"/>
              <a:gd name="connsiteX5" fmla="*/ 9191 w 10000"/>
              <a:gd name="connsiteY5" fmla="*/ 8532 h 10028"/>
              <a:gd name="connsiteX6" fmla="*/ 4941 w 10000"/>
              <a:gd name="connsiteY6" fmla="*/ 9805 h 10028"/>
              <a:gd name="connsiteX7" fmla="*/ 3154 w 10000"/>
              <a:gd name="connsiteY7" fmla="*/ 4174 h 10028"/>
              <a:gd name="connsiteX8" fmla="*/ 1026 w 10000"/>
              <a:gd name="connsiteY8" fmla="*/ 3671 h 10028"/>
              <a:gd name="connsiteX0" fmla="*/ 1026 w 10000"/>
              <a:gd name="connsiteY0" fmla="*/ 3671 h 10028"/>
              <a:gd name="connsiteX1" fmla="*/ 412 w 10000"/>
              <a:gd name="connsiteY1" fmla="*/ 411 h 10028"/>
              <a:gd name="connsiteX2" fmla="*/ 3334 w 10000"/>
              <a:gd name="connsiteY2" fmla="*/ 1205 h 10028"/>
              <a:gd name="connsiteX3" fmla="*/ 7262 w 10000"/>
              <a:gd name="connsiteY3" fmla="*/ 1213 h 10028"/>
              <a:gd name="connsiteX4" fmla="*/ 9798 w 10000"/>
              <a:gd name="connsiteY4" fmla="*/ 2868 h 10028"/>
              <a:gd name="connsiteX5" fmla="*/ 9191 w 10000"/>
              <a:gd name="connsiteY5" fmla="*/ 8532 h 10028"/>
              <a:gd name="connsiteX6" fmla="*/ 4941 w 10000"/>
              <a:gd name="connsiteY6" fmla="*/ 9805 h 10028"/>
              <a:gd name="connsiteX7" fmla="*/ 3154 w 10000"/>
              <a:gd name="connsiteY7" fmla="*/ 4174 h 10028"/>
              <a:gd name="connsiteX8" fmla="*/ 1026 w 10000"/>
              <a:gd name="connsiteY8" fmla="*/ 3671 h 10028"/>
              <a:gd name="connsiteX0" fmla="*/ 1026 w 10000"/>
              <a:gd name="connsiteY0" fmla="*/ 3671 h 10028"/>
              <a:gd name="connsiteX1" fmla="*/ 412 w 10000"/>
              <a:gd name="connsiteY1" fmla="*/ 411 h 10028"/>
              <a:gd name="connsiteX2" fmla="*/ 3334 w 10000"/>
              <a:gd name="connsiteY2" fmla="*/ 1205 h 10028"/>
              <a:gd name="connsiteX3" fmla="*/ 7262 w 10000"/>
              <a:gd name="connsiteY3" fmla="*/ 1213 h 10028"/>
              <a:gd name="connsiteX4" fmla="*/ 9798 w 10000"/>
              <a:gd name="connsiteY4" fmla="*/ 2868 h 10028"/>
              <a:gd name="connsiteX5" fmla="*/ 9191 w 10000"/>
              <a:gd name="connsiteY5" fmla="*/ 8532 h 10028"/>
              <a:gd name="connsiteX6" fmla="*/ 4941 w 10000"/>
              <a:gd name="connsiteY6" fmla="*/ 9805 h 10028"/>
              <a:gd name="connsiteX7" fmla="*/ 3568 w 10000"/>
              <a:gd name="connsiteY7" fmla="*/ 4375 h 10028"/>
              <a:gd name="connsiteX8" fmla="*/ 1026 w 10000"/>
              <a:gd name="connsiteY8" fmla="*/ 3671 h 10028"/>
              <a:gd name="connsiteX0" fmla="*/ 1026 w 10000"/>
              <a:gd name="connsiteY0" fmla="*/ 3671 h 10028"/>
              <a:gd name="connsiteX1" fmla="*/ 412 w 10000"/>
              <a:gd name="connsiteY1" fmla="*/ 411 h 10028"/>
              <a:gd name="connsiteX2" fmla="*/ 3334 w 10000"/>
              <a:gd name="connsiteY2" fmla="*/ 1205 h 10028"/>
              <a:gd name="connsiteX3" fmla="*/ 7262 w 10000"/>
              <a:gd name="connsiteY3" fmla="*/ 1213 h 10028"/>
              <a:gd name="connsiteX4" fmla="*/ 9798 w 10000"/>
              <a:gd name="connsiteY4" fmla="*/ 2868 h 10028"/>
              <a:gd name="connsiteX5" fmla="*/ 8701 w 10000"/>
              <a:gd name="connsiteY5" fmla="*/ 8633 h 10028"/>
              <a:gd name="connsiteX6" fmla="*/ 4941 w 10000"/>
              <a:gd name="connsiteY6" fmla="*/ 9805 h 10028"/>
              <a:gd name="connsiteX7" fmla="*/ 3568 w 10000"/>
              <a:gd name="connsiteY7" fmla="*/ 4375 h 10028"/>
              <a:gd name="connsiteX8" fmla="*/ 1026 w 10000"/>
              <a:gd name="connsiteY8" fmla="*/ 3671 h 10028"/>
              <a:gd name="connsiteX0" fmla="*/ 1026 w 10000"/>
              <a:gd name="connsiteY0" fmla="*/ 3671 h 10028"/>
              <a:gd name="connsiteX1" fmla="*/ 412 w 10000"/>
              <a:gd name="connsiteY1" fmla="*/ 411 h 10028"/>
              <a:gd name="connsiteX2" fmla="*/ 3334 w 10000"/>
              <a:gd name="connsiteY2" fmla="*/ 1205 h 10028"/>
              <a:gd name="connsiteX3" fmla="*/ 7262 w 10000"/>
              <a:gd name="connsiteY3" fmla="*/ 1213 h 10028"/>
              <a:gd name="connsiteX4" fmla="*/ 9798 w 10000"/>
              <a:gd name="connsiteY4" fmla="*/ 2868 h 10028"/>
              <a:gd name="connsiteX5" fmla="*/ 8701 w 10000"/>
              <a:gd name="connsiteY5" fmla="*/ 8633 h 10028"/>
              <a:gd name="connsiteX6" fmla="*/ 4941 w 10000"/>
              <a:gd name="connsiteY6" fmla="*/ 9805 h 10028"/>
              <a:gd name="connsiteX7" fmla="*/ 3568 w 10000"/>
              <a:gd name="connsiteY7" fmla="*/ 4375 h 10028"/>
              <a:gd name="connsiteX8" fmla="*/ 1026 w 10000"/>
              <a:gd name="connsiteY8" fmla="*/ 3671 h 10028"/>
              <a:gd name="connsiteX0" fmla="*/ 1026 w 10000"/>
              <a:gd name="connsiteY0" fmla="*/ 3671 h 17885"/>
              <a:gd name="connsiteX1" fmla="*/ 412 w 10000"/>
              <a:gd name="connsiteY1" fmla="*/ 411 h 17885"/>
              <a:gd name="connsiteX2" fmla="*/ 3334 w 10000"/>
              <a:gd name="connsiteY2" fmla="*/ 1205 h 17885"/>
              <a:gd name="connsiteX3" fmla="*/ 7262 w 10000"/>
              <a:gd name="connsiteY3" fmla="*/ 1213 h 17885"/>
              <a:gd name="connsiteX4" fmla="*/ 9798 w 10000"/>
              <a:gd name="connsiteY4" fmla="*/ 2868 h 17885"/>
              <a:gd name="connsiteX5" fmla="*/ 8701 w 10000"/>
              <a:gd name="connsiteY5" fmla="*/ 8633 h 17885"/>
              <a:gd name="connsiteX6" fmla="*/ 5006 w 10000"/>
              <a:gd name="connsiteY6" fmla="*/ 17662 h 17885"/>
              <a:gd name="connsiteX7" fmla="*/ 3568 w 10000"/>
              <a:gd name="connsiteY7" fmla="*/ 4375 h 17885"/>
              <a:gd name="connsiteX8" fmla="*/ 1026 w 10000"/>
              <a:gd name="connsiteY8" fmla="*/ 3671 h 17885"/>
              <a:gd name="connsiteX0" fmla="*/ 1026 w 10000"/>
              <a:gd name="connsiteY0" fmla="*/ 3671 h 17885"/>
              <a:gd name="connsiteX1" fmla="*/ 412 w 10000"/>
              <a:gd name="connsiteY1" fmla="*/ 411 h 17885"/>
              <a:gd name="connsiteX2" fmla="*/ 3334 w 10000"/>
              <a:gd name="connsiteY2" fmla="*/ 1205 h 17885"/>
              <a:gd name="connsiteX3" fmla="*/ 7262 w 10000"/>
              <a:gd name="connsiteY3" fmla="*/ 1213 h 17885"/>
              <a:gd name="connsiteX4" fmla="*/ 9798 w 10000"/>
              <a:gd name="connsiteY4" fmla="*/ 2868 h 17885"/>
              <a:gd name="connsiteX5" fmla="*/ 8701 w 10000"/>
              <a:gd name="connsiteY5" fmla="*/ 8633 h 17885"/>
              <a:gd name="connsiteX6" fmla="*/ 5006 w 10000"/>
              <a:gd name="connsiteY6" fmla="*/ 17662 h 17885"/>
              <a:gd name="connsiteX7" fmla="*/ 1350 w 10000"/>
              <a:gd name="connsiteY7" fmla="*/ 13542 h 17885"/>
              <a:gd name="connsiteX8" fmla="*/ 1026 w 10000"/>
              <a:gd name="connsiteY8" fmla="*/ 3671 h 17885"/>
              <a:gd name="connsiteX0" fmla="*/ 1379 w 9896"/>
              <a:gd name="connsiteY0" fmla="*/ 10393 h 18845"/>
              <a:gd name="connsiteX1" fmla="*/ 308 w 9896"/>
              <a:gd name="connsiteY1" fmla="*/ 1371 h 18845"/>
              <a:gd name="connsiteX2" fmla="*/ 3230 w 9896"/>
              <a:gd name="connsiteY2" fmla="*/ 2165 h 18845"/>
              <a:gd name="connsiteX3" fmla="*/ 7158 w 9896"/>
              <a:gd name="connsiteY3" fmla="*/ 2173 h 18845"/>
              <a:gd name="connsiteX4" fmla="*/ 9694 w 9896"/>
              <a:gd name="connsiteY4" fmla="*/ 3828 h 18845"/>
              <a:gd name="connsiteX5" fmla="*/ 8597 w 9896"/>
              <a:gd name="connsiteY5" fmla="*/ 9593 h 18845"/>
              <a:gd name="connsiteX6" fmla="*/ 4902 w 9896"/>
              <a:gd name="connsiteY6" fmla="*/ 18622 h 18845"/>
              <a:gd name="connsiteX7" fmla="*/ 1246 w 9896"/>
              <a:gd name="connsiteY7" fmla="*/ 14502 h 18845"/>
              <a:gd name="connsiteX8" fmla="*/ 1379 w 9896"/>
              <a:gd name="connsiteY8" fmla="*/ 10393 h 18845"/>
              <a:gd name="connsiteX0" fmla="*/ 1036 w 9643"/>
              <a:gd name="connsiteY0" fmla="*/ 4509 h 8994"/>
              <a:gd name="connsiteX1" fmla="*/ 1405 w 9643"/>
              <a:gd name="connsiteY1" fmla="*/ 1807 h 8994"/>
              <a:gd name="connsiteX2" fmla="*/ 2907 w 9643"/>
              <a:gd name="connsiteY2" fmla="*/ 143 h 8994"/>
              <a:gd name="connsiteX3" fmla="*/ 6876 w 9643"/>
              <a:gd name="connsiteY3" fmla="*/ 147 h 8994"/>
              <a:gd name="connsiteX4" fmla="*/ 9439 w 9643"/>
              <a:gd name="connsiteY4" fmla="*/ 1025 h 8994"/>
              <a:gd name="connsiteX5" fmla="*/ 8330 w 9643"/>
              <a:gd name="connsiteY5" fmla="*/ 4084 h 8994"/>
              <a:gd name="connsiteX6" fmla="*/ 4597 w 9643"/>
              <a:gd name="connsiteY6" fmla="*/ 8876 h 8994"/>
              <a:gd name="connsiteX7" fmla="*/ 902 w 9643"/>
              <a:gd name="connsiteY7" fmla="*/ 6689 h 8994"/>
              <a:gd name="connsiteX8" fmla="*/ 1036 w 9643"/>
              <a:gd name="connsiteY8" fmla="*/ 4509 h 8994"/>
              <a:gd name="connsiteX0" fmla="*/ 1074 w 10000"/>
              <a:gd name="connsiteY0" fmla="*/ 5477 h 10464"/>
              <a:gd name="connsiteX1" fmla="*/ 1457 w 10000"/>
              <a:gd name="connsiteY1" fmla="*/ 2473 h 10464"/>
              <a:gd name="connsiteX2" fmla="*/ 4246 w 10000"/>
              <a:gd name="connsiteY2" fmla="*/ 159 h 10464"/>
              <a:gd name="connsiteX3" fmla="*/ 7131 w 10000"/>
              <a:gd name="connsiteY3" fmla="*/ 627 h 10464"/>
              <a:gd name="connsiteX4" fmla="*/ 9788 w 10000"/>
              <a:gd name="connsiteY4" fmla="*/ 1604 h 10464"/>
              <a:gd name="connsiteX5" fmla="*/ 8638 w 10000"/>
              <a:gd name="connsiteY5" fmla="*/ 5005 h 10464"/>
              <a:gd name="connsiteX6" fmla="*/ 4767 w 10000"/>
              <a:gd name="connsiteY6" fmla="*/ 10333 h 10464"/>
              <a:gd name="connsiteX7" fmla="*/ 935 w 10000"/>
              <a:gd name="connsiteY7" fmla="*/ 7901 h 10464"/>
              <a:gd name="connsiteX8" fmla="*/ 1074 w 10000"/>
              <a:gd name="connsiteY8" fmla="*/ 5477 h 10464"/>
              <a:gd name="connsiteX0" fmla="*/ 1074 w 10000"/>
              <a:gd name="connsiteY0" fmla="*/ 5477 h 10464"/>
              <a:gd name="connsiteX1" fmla="*/ 1457 w 10000"/>
              <a:gd name="connsiteY1" fmla="*/ 2473 h 10464"/>
              <a:gd name="connsiteX2" fmla="*/ 4246 w 10000"/>
              <a:gd name="connsiteY2" fmla="*/ 159 h 10464"/>
              <a:gd name="connsiteX3" fmla="*/ 6857 w 10000"/>
              <a:gd name="connsiteY3" fmla="*/ 782 h 10464"/>
              <a:gd name="connsiteX4" fmla="*/ 9788 w 10000"/>
              <a:gd name="connsiteY4" fmla="*/ 1604 h 10464"/>
              <a:gd name="connsiteX5" fmla="*/ 8638 w 10000"/>
              <a:gd name="connsiteY5" fmla="*/ 5005 h 10464"/>
              <a:gd name="connsiteX6" fmla="*/ 4767 w 10000"/>
              <a:gd name="connsiteY6" fmla="*/ 10333 h 10464"/>
              <a:gd name="connsiteX7" fmla="*/ 935 w 10000"/>
              <a:gd name="connsiteY7" fmla="*/ 7901 h 10464"/>
              <a:gd name="connsiteX8" fmla="*/ 1074 w 10000"/>
              <a:gd name="connsiteY8" fmla="*/ 5477 h 10464"/>
              <a:gd name="connsiteX0" fmla="*/ 1074 w 9349"/>
              <a:gd name="connsiteY0" fmla="*/ 5477 h 10464"/>
              <a:gd name="connsiteX1" fmla="*/ 1457 w 9349"/>
              <a:gd name="connsiteY1" fmla="*/ 2473 h 10464"/>
              <a:gd name="connsiteX2" fmla="*/ 4246 w 9349"/>
              <a:gd name="connsiteY2" fmla="*/ 159 h 10464"/>
              <a:gd name="connsiteX3" fmla="*/ 6857 w 9349"/>
              <a:gd name="connsiteY3" fmla="*/ 782 h 10464"/>
              <a:gd name="connsiteX4" fmla="*/ 9036 w 9349"/>
              <a:gd name="connsiteY4" fmla="*/ 4076 h 10464"/>
              <a:gd name="connsiteX5" fmla="*/ 8638 w 9349"/>
              <a:gd name="connsiteY5" fmla="*/ 5005 h 10464"/>
              <a:gd name="connsiteX6" fmla="*/ 4767 w 9349"/>
              <a:gd name="connsiteY6" fmla="*/ 10333 h 10464"/>
              <a:gd name="connsiteX7" fmla="*/ 935 w 9349"/>
              <a:gd name="connsiteY7" fmla="*/ 7901 h 10464"/>
              <a:gd name="connsiteX8" fmla="*/ 1074 w 9349"/>
              <a:gd name="connsiteY8" fmla="*/ 5477 h 10464"/>
              <a:gd name="connsiteX0" fmla="*/ 1149 w 10000"/>
              <a:gd name="connsiteY0" fmla="*/ 5234 h 12215"/>
              <a:gd name="connsiteX1" fmla="*/ 1558 w 10000"/>
              <a:gd name="connsiteY1" fmla="*/ 2363 h 12215"/>
              <a:gd name="connsiteX2" fmla="*/ 4542 w 10000"/>
              <a:gd name="connsiteY2" fmla="*/ 152 h 12215"/>
              <a:gd name="connsiteX3" fmla="*/ 7334 w 10000"/>
              <a:gd name="connsiteY3" fmla="*/ 747 h 12215"/>
              <a:gd name="connsiteX4" fmla="*/ 9665 w 10000"/>
              <a:gd name="connsiteY4" fmla="*/ 3895 h 12215"/>
              <a:gd name="connsiteX5" fmla="*/ 9239 w 10000"/>
              <a:gd name="connsiteY5" fmla="*/ 4783 h 12215"/>
              <a:gd name="connsiteX6" fmla="*/ 5099 w 10000"/>
              <a:gd name="connsiteY6" fmla="*/ 12090 h 12215"/>
              <a:gd name="connsiteX7" fmla="*/ 1000 w 10000"/>
              <a:gd name="connsiteY7" fmla="*/ 7551 h 12215"/>
              <a:gd name="connsiteX8" fmla="*/ 1149 w 10000"/>
              <a:gd name="connsiteY8" fmla="*/ 5234 h 12215"/>
              <a:gd name="connsiteX0" fmla="*/ 1149 w 10000"/>
              <a:gd name="connsiteY0" fmla="*/ 5234 h 12215"/>
              <a:gd name="connsiteX1" fmla="*/ 1558 w 10000"/>
              <a:gd name="connsiteY1" fmla="*/ 2363 h 12215"/>
              <a:gd name="connsiteX2" fmla="*/ 4542 w 10000"/>
              <a:gd name="connsiteY2" fmla="*/ 152 h 12215"/>
              <a:gd name="connsiteX3" fmla="*/ 7334 w 10000"/>
              <a:gd name="connsiteY3" fmla="*/ 747 h 12215"/>
              <a:gd name="connsiteX4" fmla="*/ 9665 w 10000"/>
              <a:gd name="connsiteY4" fmla="*/ 3895 h 12215"/>
              <a:gd name="connsiteX5" fmla="*/ 9239 w 10000"/>
              <a:gd name="connsiteY5" fmla="*/ 4783 h 12215"/>
              <a:gd name="connsiteX6" fmla="*/ 5099 w 10000"/>
              <a:gd name="connsiteY6" fmla="*/ 12090 h 12215"/>
              <a:gd name="connsiteX7" fmla="*/ 1512 w 10000"/>
              <a:gd name="connsiteY7" fmla="*/ 8732 h 12215"/>
              <a:gd name="connsiteX8" fmla="*/ 1149 w 10000"/>
              <a:gd name="connsiteY8" fmla="*/ 5234 h 12215"/>
              <a:gd name="connsiteX0" fmla="*/ 1149 w 10073"/>
              <a:gd name="connsiteY0" fmla="*/ 5234 h 12067"/>
              <a:gd name="connsiteX1" fmla="*/ 1558 w 10073"/>
              <a:gd name="connsiteY1" fmla="*/ 2363 h 12067"/>
              <a:gd name="connsiteX2" fmla="*/ 4542 w 10073"/>
              <a:gd name="connsiteY2" fmla="*/ 152 h 12067"/>
              <a:gd name="connsiteX3" fmla="*/ 7334 w 10073"/>
              <a:gd name="connsiteY3" fmla="*/ 747 h 12067"/>
              <a:gd name="connsiteX4" fmla="*/ 9665 w 10073"/>
              <a:gd name="connsiteY4" fmla="*/ 3895 h 12067"/>
              <a:gd name="connsiteX5" fmla="*/ 9239 w 10073"/>
              <a:gd name="connsiteY5" fmla="*/ 4783 h 12067"/>
              <a:gd name="connsiteX6" fmla="*/ 4660 w 10073"/>
              <a:gd name="connsiteY6" fmla="*/ 11942 h 12067"/>
              <a:gd name="connsiteX7" fmla="*/ 1512 w 10073"/>
              <a:gd name="connsiteY7" fmla="*/ 8732 h 12067"/>
              <a:gd name="connsiteX8" fmla="*/ 1149 w 10073"/>
              <a:gd name="connsiteY8" fmla="*/ 5234 h 12067"/>
              <a:gd name="connsiteX0" fmla="*/ 1149 w 9892"/>
              <a:gd name="connsiteY0" fmla="*/ 5234 h 12067"/>
              <a:gd name="connsiteX1" fmla="*/ 1558 w 9892"/>
              <a:gd name="connsiteY1" fmla="*/ 2363 h 12067"/>
              <a:gd name="connsiteX2" fmla="*/ 4542 w 9892"/>
              <a:gd name="connsiteY2" fmla="*/ 152 h 12067"/>
              <a:gd name="connsiteX3" fmla="*/ 7334 w 9892"/>
              <a:gd name="connsiteY3" fmla="*/ 747 h 12067"/>
              <a:gd name="connsiteX4" fmla="*/ 9665 w 9892"/>
              <a:gd name="connsiteY4" fmla="*/ 3895 h 12067"/>
              <a:gd name="connsiteX5" fmla="*/ 8361 w 9892"/>
              <a:gd name="connsiteY5" fmla="*/ 8327 h 12067"/>
              <a:gd name="connsiteX6" fmla="*/ 4660 w 9892"/>
              <a:gd name="connsiteY6" fmla="*/ 11942 h 12067"/>
              <a:gd name="connsiteX7" fmla="*/ 1512 w 9892"/>
              <a:gd name="connsiteY7" fmla="*/ 8732 h 12067"/>
              <a:gd name="connsiteX8" fmla="*/ 1149 w 9892"/>
              <a:gd name="connsiteY8" fmla="*/ 5234 h 12067"/>
              <a:gd name="connsiteX0" fmla="*/ 1162 w 10000"/>
              <a:gd name="connsiteY0" fmla="*/ 4337 h 10000"/>
              <a:gd name="connsiteX1" fmla="*/ 1575 w 10000"/>
              <a:gd name="connsiteY1" fmla="*/ 1958 h 10000"/>
              <a:gd name="connsiteX2" fmla="*/ 4592 w 10000"/>
              <a:gd name="connsiteY2" fmla="*/ 126 h 10000"/>
              <a:gd name="connsiteX3" fmla="*/ 7414 w 10000"/>
              <a:gd name="connsiteY3" fmla="*/ 619 h 10000"/>
              <a:gd name="connsiteX4" fmla="*/ 8637 w 10000"/>
              <a:gd name="connsiteY4" fmla="*/ 1955 h 10000"/>
              <a:gd name="connsiteX5" fmla="*/ 9771 w 10000"/>
              <a:gd name="connsiteY5" fmla="*/ 3228 h 10000"/>
              <a:gd name="connsiteX6" fmla="*/ 8452 w 10000"/>
              <a:gd name="connsiteY6" fmla="*/ 6901 h 10000"/>
              <a:gd name="connsiteX7" fmla="*/ 4711 w 10000"/>
              <a:gd name="connsiteY7" fmla="*/ 9896 h 10000"/>
              <a:gd name="connsiteX8" fmla="*/ 1529 w 10000"/>
              <a:gd name="connsiteY8" fmla="*/ 7236 h 10000"/>
              <a:gd name="connsiteX9" fmla="*/ 1162 w 10000"/>
              <a:gd name="connsiteY9" fmla="*/ 4337 h 10000"/>
              <a:gd name="connsiteX0" fmla="*/ 1162 w 9649"/>
              <a:gd name="connsiteY0" fmla="*/ 4337 h 10000"/>
              <a:gd name="connsiteX1" fmla="*/ 1575 w 9649"/>
              <a:gd name="connsiteY1" fmla="*/ 1958 h 10000"/>
              <a:gd name="connsiteX2" fmla="*/ 4592 w 9649"/>
              <a:gd name="connsiteY2" fmla="*/ 126 h 10000"/>
              <a:gd name="connsiteX3" fmla="*/ 7414 w 9649"/>
              <a:gd name="connsiteY3" fmla="*/ 619 h 10000"/>
              <a:gd name="connsiteX4" fmla="*/ 8637 w 9649"/>
              <a:gd name="connsiteY4" fmla="*/ 1955 h 10000"/>
              <a:gd name="connsiteX5" fmla="*/ 9420 w 9649"/>
              <a:gd name="connsiteY5" fmla="*/ 3394 h 10000"/>
              <a:gd name="connsiteX6" fmla="*/ 8452 w 9649"/>
              <a:gd name="connsiteY6" fmla="*/ 6901 h 10000"/>
              <a:gd name="connsiteX7" fmla="*/ 4711 w 9649"/>
              <a:gd name="connsiteY7" fmla="*/ 9896 h 10000"/>
              <a:gd name="connsiteX8" fmla="*/ 1529 w 9649"/>
              <a:gd name="connsiteY8" fmla="*/ 7236 h 10000"/>
              <a:gd name="connsiteX9" fmla="*/ 1162 w 9649"/>
              <a:gd name="connsiteY9" fmla="*/ 4337 h 10000"/>
              <a:gd name="connsiteX0" fmla="*/ 1204 w 10000"/>
              <a:gd name="connsiteY0" fmla="*/ 4337 h 10000"/>
              <a:gd name="connsiteX1" fmla="*/ 1632 w 10000"/>
              <a:gd name="connsiteY1" fmla="*/ 1958 h 10000"/>
              <a:gd name="connsiteX2" fmla="*/ 4759 w 10000"/>
              <a:gd name="connsiteY2" fmla="*/ 126 h 10000"/>
              <a:gd name="connsiteX3" fmla="*/ 7684 w 10000"/>
              <a:gd name="connsiteY3" fmla="*/ 619 h 10000"/>
              <a:gd name="connsiteX4" fmla="*/ 9211 w 10000"/>
              <a:gd name="connsiteY4" fmla="*/ 1789 h 10000"/>
              <a:gd name="connsiteX5" fmla="*/ 9763 w 10000"/>
              <a:gd name="connsiteY5" fmla="*/ 3394 h 10000"/>
              <a:gd name="connsiteX6" fmla="*/ 8759 w 10000"/>
              <a:gd name="connsiteY6" fmla="*/ 6901 h 10000"/>
              <a:gd name="connsiteX7" fmla="*/ 4882 w 10000"/>
              <a:gd name="connsiteY7" fmla="*/ 9896 h 10000"/>
              <a:gd name="connsiteX8" fmla="*/ 1585 w 10000"/>
              <a:gd name="connsiteY8" fmla="*/ 7236 h 10000"/>
              <a:gd name="connsiteX9" fmla="*/ 1204 w 10000"/>
              <a:gd name="connsiteY9" fmla="*/ 4337 h 10000"/>
              <a:gd name="connsiteX0" fmla="*/ 1204 w 10000"/>
              <a:gd name="connsiteY0" fmla="*/ 4337 h 10000"/>
              <a:gd name="connsiteX1" fmla="*/ 1632 w 10000"/>
              <a:gd name="connsiteY1" fmla="*/ 1958 h 10000"/>
              <a:gd name="connsiteX2" fmla="*/ 4759 w 10000"/>
              <a:gd name="connsiteY2" fmla="*/ 126 h 10000"/>
              <a:gd name="connsiteX3" fmla="*/ 7684 w 10000"/>
              <a:gd name="connsiteY3" fmla="*/ 619 h 10000"/>
              <a:gd name="connsiteX4" fmla="*/ 9211 w 10000"/>
              <a:gd name="connsiteY4" fmla="*/ 1789 h 10000"/>
              <a:gd name="connsiteX5" fmla="*/ 9763 w 10000"/>
              <a:gd name="connsiteY5" fmla="*/ 3394 h 10000"/>
              <a:gd name="connsiteX6" fmla="*/ 8603 w 10000"/>
              <a:gd name="connsiteY6" fmla="*/ 6901 h 10000"/>
              <a:gd name="connsiteX7" fmla="*/ 4882 w 10000"/>
              <a:gd name="connsiteY7" fmla="*/ 9896 h 10000"/>
              <a:gd name="connsiteX8" fmla="*/ 1585 w 10000"/>
              <a:gd name="connsiteY8" fmla="*/ 7236 h 10000"/>
              <a:gd name="connsiteX9" fmla="*/ 1204 w 10000"/>
              <a:gd name="connsiteY9" fmla="*/ 4337 h 10000"/>
              <a:gd name="connsiteX0" fmla="*/ 1204 w 10000"/>
              <a:gd name="connsiteY0" fmla="*/ 4337 h 10000"/>
              <a:gd name="connsiteX1" fmla="*/ 1632 w 10000"/>
              <a:gd name="connsiteY1" fmla="*/ 1958 h 10000"/>
              <a:gd name="connsiteX2" fmla="*/ 4759 w 10000"/>
              <a:gd name="connsiteY2" fmla="*/ 126 h 10000"/>
              <a:gd name="connsiteX3" fmla="*/ 7684 w 10000"/>
              <a:gd name="connsiteY3" fmla="*/ 619 h 10000"/>
              <a:gd name="connsiteX4" fmla="*/ 9211 w 10000"/>
              <a:gd name="connsiteY4" fmla="*/ 1789 h 10000"/>
              <a:gd name="connsiteX5" fmla="*/ 9763 w 10000"/>
              <a:gd name="connsiteY5" fmla="*/ 3394 h 10000"/>
              <a:gd name="connsiteX6" fmla="*/ 8603 w 10000"/>
              <a:gd name="connsiteY6" fmla="*/ 6901 h 10000"/>
              <a:gd name="connsiteX7" fmla="*/ 4882 w 10000"/>
              <a:gd name="connsiteY7" fmla="*/ 9896 h 10000"/>
              <a:gd name="connsiteX8" fmla="*/ 1585 w 10000"/>
              <a:gd name="connsiteY8" fmla="*/ 7236 h 10000"/>
              <a:gd name="connsiteX9" fmla="*/ 1204 w 10000"/>
              <a:gd name="connsiteY9" fmla="*/ 4337 h 10000"/>
              <a:gd name="connsiteX0" fmla="*/ 1204 w 10000"/>
              <a:gd name="connsiteY0" fmla="*/ 4337 h 10000"/>
              <a:gd name="connsiteX1" fmla="*/ 1632 w 10000"/>
              <a:gd name="connsiteY1" fmla="*/ 1958 h 10000"/>
              <a:gd name="connsiteX2" fmla="*/ 4759 w 10000"/>
              <a:gd name="connsiteY2" fmla="*/ 126 h 10000"/>
              <a:gd name="connsiteX3" fmla="*/ 7684 w 10000"/>
              <a:gd name="connsiteY3" fmla="*/ 619 h 10000"/>
              <a:gd name="connsiteX4" fmla="*/ 9211 w 10000"/>
              <a:gd name="connsiteY4" fmla="*/ 1789 h 10000"/>
              <a:gd name="connsiteX5" fmla="*/ 9763 w 10000"/>
              <a:gd name="connsiteY5" fmla="*/ 3394 h 10000"/>
              <a:gd name="connsiteX6" fmla="*/ 8603 w 10000"/>
              <a:gd name="connsiteY6" fmla="*/ 6901 h 10000"/>
              <a:gd name="connsiteX7" fmla="*/ 4882 w 10000"/>
              <a:gd name="connsiteY7" fmla="*/ 9896 h 10000"/>
              <a:gd name="connsiteX8" fmla="*/ 1585 w 10000"/>
              <a:gd name="connsiteY8" fmla="*/ 7236 h 10000"/>
              <a:gd name="connsiteX9" fmla="*/ 1204 w 10000"/>
              <a:gd name="connsiteY9" fmla="*/ 4337 h 10000"/>
              <a:gd name="connsiteX0" fmla="*/ 1204 w 9763"/>
              <a:gd name="connsiteY0" fmla="*/ 4337 h 10000"/>
              <a:gd name="connsiteX1" fmla="*/ 1632 w 9763"/>
              <a:gd name="connsiteY1" fmla="*/ 1958 h 10000"/>
              <a:gd name="connsiteX2" fmla="*/ 4759 w 9763"/>
              <a:gd name="connsiteY2" fmla="*/ 126 h 10000"/>
              <a:gd name="connsiteX3" fmla="*/ 7684 w 9763"/>
              <a:gd name="connsiteY3" fmla="*/ 619 h 10000"/>
              <a:gd name="connsiteX4" fmla="*/ 9211 w 9763"/>
              <a:gd name="connsiteY4" fmla="*/ 1789 h 10000"/>
              <a:gd name="connsiteX5" fmla="*/ 9763 w 9763"/>
              <a:gd name="connsiteY5" fmla="*/ 3394 h 10000"/>
              <a:gd name="connsiteX6" fmla="*/ 8603 w 9763"/>
              <a:gd name="connsiteY6" fmla="*/ 6901 h 10000"/>
              <a:gd name="connsiteX7" fmla="*/ 4882 w 9763"/>
              <a:gd name="connsiteY7" fmla="*/ 9896 h 10000"/>
              <a:gd name="connsiteX8" fmla="*/ 1585 w 9763"/>
              <a:gd name="connsiteY8" fmla="*/ 7236 h 10000"/>
              <a:gd name="connsiteX9" fmla="*/ 1204 w 9763"/>
              <a:gd name="connsiteY9" fmla="*/ 4337 h 10000"/>
              <a:gd name="connsiteX0" fmla="*/ 3111 w 11878"/>
              <a:gd name="connsiteY0" fmla="*/ 4337 h 12677"/>
              <a:gd name="connsiteX1" fmla="*/ 3550 w 11878"/>
              <a:gd name="connsiteY1" fmla="*/ 1958 h 12677"/>
              <a:gd name="connsiteX2" fmla="*/ 6753 w 11878"/>
              <a:gd name="connsiteY2" fmla="*/ 126 h 12677"/>
              <a:gd name="connsiteX3" fmla="*/ 9749 w 11878"/>
              <a:gd name="connsiteY3" fmla="*/ 619 h 12677"/>
              <a:gd name="connsiteX4" fmla="*/ 11313 w 11878"/>
              <a:gd name="connsiteY4" fmla="*/ 1789 h 12677"/>
              <a:gd name="connsiteX5" fmla="*/ 11878 w 11878"/>
              <a:gd name="connsiteY5" fmla="*/ 3394 h 12677"/>
              <a:gd name="connsiteX6" fmla="*/ 10690 w 11878"/>
              <a:gd name="connsiteY6" fmla="*/ 6901 h 12677"/>
              <a:gd name="connsiteX7" fmla="*/ 6879 w 11878"/>
              <a:gd name="connsiteY7" fmla="*/ 9896 h 12677"/>
              <a:gd name="connsiteX8" fmla="*/ 628 w 11878"/>
              <a:gd name="connsiteY8" fmla="*/ 11750 h 12677"/>
              <a:gd name="connsiteX9" fmla="*/ 3111 w 11878"/>
              <a:gd name="connsiteY9" fmla="*/ 4337 h 12677"/>
              <a:gd name="connsiteX0" fmla="*/ 1233 w 12483"/>
              <a:gd name="connsiteY0" fmla="*/ 3917 h 12746"/>
              <a:gd name="connsiteX1" fmla="*/ 4155 w 12483"/>
              <a:gd name="connsiteY1" fmla="*/ 1958 h 12746"/>
              <a:gd name="connsiteX2" fmla="*/ 7358 w 12483"/>
              <a:gd name="connsiteY2" fmla="*/ 126 h 12746"/>
              <a:gd name="connsiteX3" fmla="*/ 10354 w 12483"/>
              <a:gd name="connsiteY3" fmla="*/ 619 h 12746"/>
              <a:gd name="connsiteX4" fmla="*/ 11918 w 12483"/>
              <a:gd name="connsiteY4" fmla="*/ 1789 h 12746"/>
              <a:gd name="connsiteX5" fmla="*/ 12483 w 12483"/>
              <a:gd name="connsiteY5" fmla="*/ 3394 h 12746"/>
              <a:gd name="connsiteX6" fmla="*/ 11295 w 12483"/>
              <a:gd name="connsiteY6" fmla="*/ 6901 h 12746"/>
              <a:gd name="connsiteX7" fmla="*/ 7484 w 12483"/>
              <a:gd name="connsiteY7" fmla="*/ 9896 h 12746"/>
              <a:gd name="connsiteX8" fmla="*/ 1233 w 12483"/>
              <a:gd name="connsiteY8" fmla="*/ 11750 h 12746"/>
              <a:gd name="connsiteX9" fmla="*/ 1233 w 12483"/>
              <a:gd name="connsiteY9" fmla="*/ 3917 h 12746"/>
              <a:gd name="connsiteX0" fmla="*/ 1233 w 12483"/>
              <a:gd name="connsiteY0" fmla="*/ 6507 h 15336"/>
              <a:gd name="connsiteX1" fmla="*/ 4983 w 12483"/>
              <a:gd name="connsiteY1" fmla="*/ 632 h 15336"/>
              <a:gd name="connsiteX2" fmla="*/ 7358 w 12483"/>
              <a:gd name="connsiteY2" fmla="*/ 2716 h 15336"/>
              <a:gd name="connsiteX3" fmla="*/ 10354 w 12483"/>
              <a:gd name="connsiteY3" fmla="*/ 3209 h 15336"/>
              <a:gd name="connsiteX4" fmla="*/ 11918 w 12483"/>
              <a:gd name="connsiteY4" fmla="*/ 4379 h 15336"/>
              <a:gd name="connsiteX5" fmla="*/ 12483 w 12483"/>
              <a:gd name="connsiteY5" fmla="*/ 5984 h 15336"/>
              <a:gd name="connsiteX6" fmla="*/ 11295 w 12483"/>
              <a:gd name="connsiteY6" fmla="*/ 9491 h 15336"/>
              <a:gd name="connsiteX7" fmla="*/ 7484 w 12483"/>
              <a:gd name="connsiteY7" fmla="*/ 12486 h 15336"/>
              <a:gd name="connsiteX8" fmla="*/ 1233 w 12483"/>
              <a:gd name="connsiteY8" fmla="*/ 14340 h 15336"/>
              <a:gd name="connsiteX9" fmla="*/ 1233 w 12483"/>
              <a:gd name="connsiteY9" fmla="*/ 6507 h 15336"/>
              <a:gd name="connsiteX0" fmla="*/ 1233 w 12483"/>
              <a:gd name="connsiteY0" fmla="*/ 8939 h 17768"/>
              <a:gd name="connsiteX1" fmla="*/ 4983 w 12483"/>
              <a:gd name="connsiteY1" fmla="*/ 3064 h 17768"/>
              <a:gd name="connsiteX2" fmla="*/ 9982 w 12483"/>
              <a:gd name="connsiteY2" fmla="*/ 126 h 17768"/>
              <a:gd name="connsiteX3" fmla="*/ 10354 w 12483"/>
              <a:gd name="connsiteY3" fmla="*/ 5641 h 17768"/>
              <a:gd name="connsiteX4" fmla="*/ 11918 w 12483"/>
              <a:gd name="connsiteY4" fmla="*/ 6811 h 17768"/>
              <a:gd name="connsiteX5" fmla="*/ 12483 w 12483"/>
              <a:gd name="connsiteY5" fmla="*/ 8416 h 17768"/>
              <a:gd name="connsiteX6" fmla="*/ 11295 w 12483"/>
              <a:gd name="connsiteY6" fmla="*/ 11923 h 17768"/>
              <a:gd name="connsiteX7" fmla="*/ 7484 w 12483"/>
              <a:gd name="connsiteY7" fmla="*/ 14918 h 17768"/>
              <a:gd name="connsiteX8" fmla="*/ 1233 w 12483"/>
              <a:gd name="connsiteY8" fmla="*/ 16772 h 17768"/>
              <a:gd name="connsiteX9" fmla="*/ 1233 w 12483"/>
              <a:gd name="connsiteY9" fmla="*/ 8939 h 17768"/>
              <a:gd name="connsiteX0" fmla="*/ 1233 w 17571"/>
              <a:gd name="connsiteY0" fmla="*/ 8939 h 17768"/>
              <a:gd name="connsiteX1" fmla="*/ 4983 w 17571"/>
              <a:gd name="connsiteY1" fmla="*/ 3064 h 17768"/>
              <a:gd name="connsiteX2" fmla="*/ 9982 w 17571"/>
              <a:gd name="connsiteY2" fmla="*/ 126 h 17768"/>
              <a:gd name="connsiteX3" fmla="*/ 16857 w 17571"/>
              <a:gd name="connsiteY3" fmla="*/ 2084 h 17768"/>
              <a:gd name="connsiteX4" fmla="*/ 11918 w 17571"/>
              <a:gd name="connsiteY4" fmla="*/ 6811 h 17768"/>
              <a:gd name="connsiteX5" fmla="*/ 12483 w 17571"/>
              <a:gd name="connsiteY5" fmla="*/ 8416 h 17768"/>
              <a:gd name="connsiteX6" fmla="*/ 11295 w 17571"/>
              <a:gd name="connsiteY6" fmla="*/ 11923 h 17768"/>
              <a:gd name="connsiteX7" fmla="*/ 7484 w 17571"/>
              <a:gd name="connsiteY7" fmla="*/ 14918 h 17768"/>
              <a:gd name="connsiteX8" fmla="*/ 1233 w 17571"/>
              <a:gd name="connsiteY8" fmla="*/ 16772 h 17768"/>
              <a:gd name="connsiteX9" fmla="*/ 1233 w 17571"/>
              <a:gd name="connsiteY9" fmla="*/ 8939 h 17768"/>
              <a:gd name="connsiteX0" fmla="*/ 1233 w 18211"/>
              <a:gd name="connsiteY0" fmla="*/ 8939 h 17768"/>
              <a:gd name="connsiteX1" fmla="*/ 4983 w 18211"/>
              <a:gd name="connsiteY1" fmla="*/ 3064 h 17768"/>
              <a:gd name="connsiteX2" fmla="*/ 9982 w 18211"/>
              <a:gd name="connsiteY2" fmla="*/ 126 h 17768"/>
              <a:gd name="connsiteX3" fmla="*/ 16857 w 18211"/>
              <a:gd name="connsiteY3" fmla="*/ 2084 h 17768"/>
              <a:gd name="connsiteX4" fmla="*/ 17482 w 18211"/>
              <a:gd name="connsiteY4" fmla="*/ 7960 h 17768"/>
              <a:gd name="connsiteX5" fmla="*/ 12483 w 18211"/>
              <a:gd name="connsiteY5" fmla="*/ 8416 h 17768"/>
              <a:gd name="connsiteX6" fmla="*/ 11295 w 18211"/>
              <a:gd name="connsiteY6" fmla="*/ 11923 h 17768"/>
              <a:gd name="connsiteX7" fmla="*/ 7484 w 18211"/>
              <a:gd name="connsiteY7" fmla="*/ 14918 h 17768"/>
              <a:gd name="connsiteX8" fmla="*/ 1233 w 18211"/>
              <a:gd name="connsiteY8" fmla="*/ 16772 h 17768"/>
              <a:gd name="connsiteX9" fmla="*/ 1233 w 18211"/>
              <a:gd name="connsiteY9" fmla="*/ 8939 h 17768"/>
              <a:gd name="connsiteX0" fmla="*/ 1233 w 17794"/>
              <a:gd name="connsiteY0" fmla="*/ 8939 h 17768"/>
              <a:gd name="connsiteX1" fmla="*/ 4983 w 17794"/>
              <a:gd name="connsiteY1" fmla="*/ 3064 h 17768"/>
              <a:gd name="connsiteX2" fmla="*/ 9982 w 17794"/>
              <a:gd name="connsiteY2" fmla="*/ 126 h 17768"/>
              <a:gd name="connsiteX3" fmla="*/ 16857 w 17794"/>
              <a:gd name="connsiteY3" fmla="*/ 2084 h 17768"/>
              <a:gd name="connsiteX4" fmla="*/ 17482 w 17794"/>
              <a:gd name="connsiteY4" fmla="*/ 7960 h 17768"/>
              <a:gd name="connsiteX5" fmla="*/ 14982 w 17794"/>
              <a:gd name="connsiteY5" fmla="*/ 12856 h 17768"/>
              <a:gd name="connsiteX6" fmla="*/ 11295 w 17794"/>
              <a:gd name="connsiteY6" fmla="*/ 11923 h 17768"/>
              <a:gd name="connsiteX7" fmla="*/ 7484 w 17794"/>
              <a:gd name="connsiteY7" fmla="*/ 14918 h 17768"/>
              <a:gd name="connsiteX8" fmla="*/ 1233 w 17794"/>
              <a:gd name="connsiteY8" fmla="*/ 16772 h 17768"/>
              <a:gd name="connsiteX9" fmla="*/ 1233 w 17794"/>
              <a:gd name="connsiteY9" fmla="*/ 8939 h 17768"/>
              <a:gd name="connsiteX0" fmla="*/ 1233 w 17794"/>
              <a:gd name="connsiteY0" fmla="*/ 8939 h 17768"/>
              <a:gd name="connsiteX1" fmla="*/ 4983 w 17794"/>
              <a:gd name="connsiteY1" fmla="*/ 3064 h 17768"/>
              <a:gd name="connsiteX2" fmla="*/ 9982 w 17794"/>
              <a:gd name="connsiteY2" fmla="*/ 126 h 17768"/>
              <a:gd name="connsiteX3" fmla="*/ 16857 w 17794"/>
              <a:gd name="connsiteY3" fmla="*/ 2084 h 17768"/>
              <a:gd name="connsiteX4" fmla="*/ 17482 w 17794"/>
              <a:gd name="connsiteY4" fmla="*/ 7960 h 17768"/>
              <a:gd name="connsiteX5" fmla="*/ 14982 w 17794"/>
              <a:gd name="connsiteY5" fmla="*/ 12856 h 17768"/>
              <a:gd name="connsiteX6" fmla="*/ 11232 w 17794"/>
              <a:gd name="connsiteY6" fmla="*/ 13835 h 17768"/>
              <a:gd name="connsiteX7" fmla="*/ 7484 w 17794"/>
              <a:gd name="connsiteY7" fmla="*/ 14918 h 17768"/>
              <a:gd name="connsiteX8" fmla="*/ 1233 w 17794"/>
              <a:gd name="connsiteY8" fmla="*/ 16772 h 17768"/>
              <a:gd name="connsiteX9" fmla="*/ 1233 w 17794"/>
              <a:gd name="connsiteY9" fmla="*/ 8939 h 17768"/>
              <a:gd name="connsiteX0" fmla="*/ 1233 w 17899"/>
              <a:gd name="connsiteY0" fmla="*/ 8939 h 17768"/>
              <a:gd name="connsiteX1" fmla="*/ 4983 w 17899"/>
              <a:gd name="connsiteY1" fmla="*/ 3064 h 17768"/>
              <a:gd name="connsiteX2" fmla="*/ 9982 w 17899"/>
              <a:gd name="connsiteY2" fmla="*/ 126 h 17768"/>
              <a:gd name="connsiteX3" fmla="*/ 16857 w 17899"/>
              <a:gd name="connsiteY3" fmla="*/ 2084 h 17768"/>
              <a:gd name="connsiteX4" fmla="*/ 17482 w 17899"/>
              <a:gd name="connsiteY4" fmla="*/ 7960 h 17768"/>
              <a:gd name="connsiteX5" fmla="*/ 14357 w 17899"/>
              <a:gd name="connsiteY5" fmla="*/ 11876 h 17768"/>
              <a:gd name="connsiteX6" fmla="*/ 11232 w 17899"/>
              <a:gd name="connsiteY6" fmla="*/ 13835 h 17768"/>
              <a:gd name="connsiteX7" fmla="*/ 7484 w 17899"/>
              <a:gd name="connsiteY7" fmla="*/ 14918 h 17768"/>
              <a:gd name="connsiteX8" fmla="*/ 1233 w 17899"/>
              <a:gd name="connsiteY8" fmla="*/ 16772 h 17768"/>
              <a:gd name="connsiteX9" fmla="*/ 1233 w 17899"/>
              <a:gd name="connsiteY9" fmla="*/ 8939 h 17768"/>
              <a:gd name="connsiteX0" fmla="*/ 1233 w 18003"/>
              <a:gd name="connsiteY0" fmla="*/ 8939 h 17768"/>
              <a:gd name="connsiteX1" fmla="*/ 4983 w 18003"/>
              <a:gd name="connsiteY1" fmla="*/ 3064 h 17768"/>
              <a:gd name="connsiteX2" fmla="*/ 9982 w 18003"/>
              <a:gd name="connsiteY2" fmla="*/ 126 h 17768"/>
              <a:gd name="connsiteX3" fmla="*/ 16857 w 18003"/>
              <a:gd name="connsiteY3" fmla="*/ 2084 h 17768"/>
              <a:gd name="connsiteX4" fmla="*/ 17482 w 18003"/>
              <a:gd name="connsiteY4" fmla="*/ 7960 h 17768"/>
              <a:gd name="connsiteX5" fmla="*/ 13732 w 18003"/>
              <a:gd name="connsiteY5" fmla="*/ 11876 h 17768"/>
              <a:gd name="connsiteX6" fmla="*/ 11232 w 18003"/>
              <a:gd name="connsiteY6" fmla="*/ 13835 h 17768"/>
              <a:gd name="connsiteX7" fmla="*/ 7484 w 18003"/>
              <a:gd name="connsiteY7" fmla="*/ 14918 h 17768"/>
              <a:gd name="connsiteX8" fmla="*/ 1233 w 18003"/>
              <a:gd name="connsiteY8" fmla="*/ 16772 h 17768"/>
              <a:gd name="connsiteX9" fmla="*/ 1233 w 18003"/>
              <a:gd name="connsiteY9" fmla="*/ 8939 h 17768"/>
              <a:gd name="connsiteX0" fmla="*/ 1233 w 18003"/>
              <a:gd name="connsiteY0" fmla="*/ 8939 h 17768"/>
              <a:gd name="connsiteX1" fmla="*/ 4983 w 18003"/>
              <a:gd name="connsiteY1" fmla="*/ 3064 h 17768"/>
              <a:gd name="connsiteX2" fmla="*/ 9982 w 18003"/>
              <a:gd name="connsiteY2" fmla="*/ 126 h 17768"/>
              <a:gd name="connsiteX3" fmla="*/ 16857 w 18003"/>
              <a:gd name="connsiteY3" fmla="*/ 2084 h 17768"/>
              <a:gd name="connsiteX4" fmla="*/ 17482 w 18003"/>
              <a:gd name="connsiteY4" fmla="*/ 7960 h 17768"/>
              <a:gd name="connsiteX5" fmla="*/ 13732 w 18003"/>
              <a:gd name="connsiteY5" fmla="*/ 12856 h 17768"/>
              <a:gd name="connsiteX6" fmla="*/ 11232 w 18003"/>
              <a:gd name="connsiteY6" fmla="*/ 13835 h 17768"/>
              <a:gd name="connsiteX7" fmla="*/ 7484 w 18003"/>
              <a:gd name="connsiteY7" fmla="*/ 14918 h 17768"/>
              <a:gd name="connsiteX8" fmla="*/ 1233 w 18003"/>
              <a:gd name="connsiteY8" fmla="*/ 16772 h 17768"/>
              <a:gd name="connsiteX9" fmla="*/ 1233 w 18003"/>
              <a:gd name="connsiteY9" fmla="*/ 8939 h 17768"/>
              <a:gd name="connsiteX0" fmla="*/ 1233 w 18003"/>
              <a:gd name="connsiteY0" fmla="*/ 8939 h 17768"/>
              <a:gd name="connsiteX1" fmla="*/ 4983 w 18003"/>
              <a:gd name="connsiteY1" fmla="*/ 3064 h 17768"/>
              <a:gd name="connsiteX2" fmla="*/ 9982 w 18003"/>
              <a:gd name="connsiteY2" fmla="*/ 126 h 17768"/>
              <a:gd name="connsiteX3" fmla="*/ 16857 w 18003"/>
              <a:gd name="connsiteY3" fmla="*/ 2084 h 17768"/>
              <a:gd name="connsiteX4" fmla="*/ 17482 w 18003"/>
              <a:gd name="connsiteY4" fmla="*/ 7960 h 17768"/>
              <a:gd name="connsiteX5" fmla="*/ 13732 w 18003"/>
              <a:gd name="connsiteY5" fmla="*/ 12856 h 17768"/>
              <a:gd name="connsiteX6" fmla="*/ 11232 w 18003"/>
              <a:gd name="connsiteY6" fmla="*/ 13835 h 17768"/>
              <a:gd name="connsiteX7" fmla="*/ 7484 w 18003"/>
              <a:gd name="connsiteY7" fmla="*/ 14918 h 17768"/>
              <a:gd name="connsiteX8" fmla="*/ 1233 w 18003"/>
              <a:gd name="connsiteY8" fmla="*/ 16772 h 17768"/>
              <a:gd name="connsiteX9" fmla="*/ 1233 w 18003"/>
              <a:gd name="connsiteY9" fmla="*/ 8939 h 17768"/>
              <a:gd name="connsiteX0" fmla="*/ 1233 w 18003"/>
              <a:gd name="connsiteY0" fmla="*/ 8939 h 17768"/>
              <a:gd name="connsiteX1" fmla="*/ 4983 w 18003"/>
              <a:gd name="connsiteY1" fmla="*/ 3064 h 17768"/>
              <a:gd name="connsiteX2" fmla="*/ 9982 w 18003"/>
              <a:gd name="connsiteY2" fmla="*/ 126 h 17768"/>
              <a:gd name="connsiteX3" fmla="*/ 16857 w 18003"/>
              <a:gd name="connsiteY3" fmla="*/ 2084 h 17768"/>
              <a:gd name="connsiteX4" fmla="*/ 17482 w 18003"/>
              <a:gd name="connsiteY4" fmla="*/ 7960 h 17768"/>
              <a:gd name="connsiteX5" fmla="*/ 13732 w 18003"/>
              <a:gd name="connsiteY5" fmla="*/ 12856 h 17768"/>
              <a:gd name="connsiteX6" fmla="*/ 11232 w 18003"/>
              <a:gd name="connsiteY6" fmla="*/ 13835 h 17768"/>
              <a:gd name="connsiteX7" fmla="*/ 7484 w 18003"/>
              <a:gd name="connsiteY7" fmla="*/ 14918 h 17768"/>
              <a:gd name="connsiteX8" fmla="*/ 1233 w 18003"/>
              <a:gd name="connsiteY8" fmla="*/ 16772 h 17768"/>
              <a:gd name="connsiteX9" fmla="*/ 1233 w 18003"/>
              <a:gd name="connsiteY9" fmla="*/ 8939 h 17768"/>
              <a:gd name="connsiteX0" fmla="*/ 1233 w 18003"/>
              <a:gd name="connsiteY0" fmla="*/ 8939 h 17768"/>
              <a:gd name="connsiteX1" fmla="*/ 4983 w 18003"/>
              <a:gd name="connsiteY1" fmla="*/ 3064 h 17768"/>
              <a:gd name="connsiteX2" fmla="*/ 9982 w 18003"/>
              <a:gd name="connsiteY2" fmla="*/ 126 h 17768"/>
              <a:gd name="connsiteX3" fmla="*/ 16857 w 18003"/>
              <a:gd name="connsiteY3" fmla="*/ 2084 h 17768"/>
              <a:gd name="connsiteX4" fmla="*/ 17482 w 18003"/>
              <a:gd name="connsiteY4" fmla="*/ 7960 h 17768"/>
              <a:gd name="connsiteX5" fmla="*/ 13732 w 18003"/>
              <a:gd name="connsiteY5" fmla="*/ 12856 h 17768"/>
              <a:gd name="connsiteX6" fmla="*/ 10607 w 18003"/>
              <a:gd name="connsiteY6" fmla="*/ 13835 h 17768"/>
              <a:gd name="connsiteX7" fmla="*/ 7484 w 18003"/>
              <a:gd name="connsiteY7" fmla="*/ 14918 h 17768"/>
              <a:gd name="connsiteX8" fmla="*/ 1233 w 18003"/>
              <a:gd name="connsiteY8" fmla="*/ 16772 h 17768"/>
              <a:gd name="connsiteX9" fmla="*/ 1233 w 18003"/>
              <a:gd name="connsiteY9" fmla="*/ 8939 h 17768"/>
              <a:gd name="connsiteX0" fmla="*/ 1233 w 18003"/>
              <a:gd name="connsiteY0" fmla="*/ 8939 h 17914"/>
              <a:gd name="connsiteX1" fmla="*/ 4983 w 18003"/>
              <a:gd name="connsiteY1" fmla="*/ 3064 h 17914"/>
              <a:gd name="connsiteX2" fmla="*/ 9982 w 18003"/>
              <a:gd name="connsiteY2" fmla="*/ 126 h 17914"/>
              <a:gd name="connsiteX3" fmla="*/ 16857 w 18003"/>
              <a:gd name="connsiteY3" fmla="*/ 2084 h 17914"/>
              <a:gd name="connsiteX4" fmla="*/ 17482 w 18003"/>
              <a:gd name="connsiteY4" fmla="*/ 7960 h 17914"/>
              <a:gd name="connsiteX5" fmla="*/ 13732 w 18003"/>
              <a:gd name="connsiteY5" fmla="*/ 12856 h 17914"/>
              <a:gd name="connsiteX6" fmla="*/ 10607 w 18003"/>
              <a:gd name="connsiteY6" fmla="*/ 13835 h 17914"/>
              <a:gd name="connsiteX7" fmla="*/ 6233 w 18003"/>
              <a:gd name="connsiteY7" fmla="*/ 15793 h 17914"/>
              <a:gd name="connsiteX8" fmla="*/ 1233 w 18003"/>
              <a:gd name="connsiteY8" fmla="*/ 16772 h 17914"/>
              <a:gd name="connsiteX9" fmla="*/ 1233 w 18003"/>
              <a:gd name="connsiteY9" fmla="*/ 8939 h 17914"/>
              <a:gd name="connsiteX0" fmla="*/ 1233 w 18003"/>
              <a:gd name="connsiteY0" fmla="*/ 8939 h 17914"/>
              <a:gd name="connsiteX1" fmla="*/ 4983 w 18003"/>
              <a:gd name="connsiteY1" fmla="*/ 3064 h 17914"/>
              <a:gd name="connsiteX2" fmla="*/ 9982 w 18003"/>
              <a:gd name="connsiteY2" fmla="*/ 126 h 17914"/>
              <a:gd name="connsiteX3" fmla="*/ 16857 w 18003"/>
              <a:gd name="connsiteY3" fmla="*/ 2084 h 17914"/>
              <a:gd name="connsiteX4" fmla="*/ 17482 w 18003"/>
              <a:gd name="connsiteY4" fmla="*/ 7960 h 17914"/>
              <a:gd name="connsiteX5" fmla="*/ 13732 w 18003"/>
              <a:gd name="connsiteY5" fmla="*/ 12856 h 17914"/>
              <a:gd name="connsiteX6" fmla="*/ 10607 w 18003"/>
              <a:gd name="connsiteY6" fmla="*/ 13835 h 17914"/>
              <a:gd name="connsiteX7" fmla="*/ 6233 w 18003"/>
              <a:gd name="connsiteY7" fmla="*/ 15793 h 17914"/>
              <a:gd name="connsiteX8" fmla="*/ 1233 w 18003"/>
              <a:gd name="connsiteY8" fmla="*/ 16772 h 17914"/>
              <a:gd name="connsiteX9" fmla="*/ 1233 w 18003"/>
              <a:gd name="connsiteY9" fmla="*/ 8939 h 17914"/>
              <a:gd name="connsiteX0" fmla="*/ 1233 w 18003"/>
              <a:gd name="connsiteY0" fmla="*/ 8939 h 17914"/>
              <a:gd name="connsiteX1" fmla="*/ 4983 w 18003"/>
              <a:gd name="connsiteY1" fmla="*/ 3064 h 17914"/>
              <a:gd name="connsiteX2" fmla="*/ 9982 w 18003"/>
              <a:gd name="connsiteY2" fmla="*/ 126 h 17914"/>
              <a:gd name="connsiteX3" fmla="*/ 16857 w 18003"/>
              <a:gd name="connsiteY3" fmla="*/ 2084 h 17914"/>
              <a:gd name="connsiteX4" fmla="*/ 17482 w 18003"/>
              <a:gd name="connsiteY4" fmla="*/ 7960 h 17914"/>
              <a:gd name="connsiteX5" fmla="*/ 13732 w 18003"/>
              <a:gd name="connsiteY5" fmla="*/ 12856 h 17914"/>
              <a:gd name="connsiteX6" fmla="*/ 10607 w 18003"/>
              <a:gd name="connsiteY6" fmla="*/ 13835 h 17914"/>
              <a:gd name="connsiteX7" fmla="*/ 6233 w 18003"/>
              <a:gd name="connsiteY7" fmla="*/ 15793 h 17914"/>
              <a:gd name="connsiteX8" fmla="*/ 1233 w 18003"/>
              <a:gd name="connsiteY8" fmla="*/ 16772 h 17914"/>
              <a:gd name="connsiteX9" fmla="*/ 1233 w 18003"/>
              <a:gd name="connsiteY9" fmla="*/ 8939 h 17914"/>
              <a:gd name="connsiteX0" fmla="*/ 1233 w 18003"/>
              <a:gd name="connsiteY0" fmla="*/ 8939 h 17914"/>
              <a:gd name="connsiteX1" fmla="*/ 4983 w 18003"/>
              <a:gd name="connsiteY1" fmla="*/ 3064 h 17914"/>
              <a:gd name="connsiteX2" fmla="*/ 9982 w 18003"/>
              <a:gd name="connsiteY2" fmla="*/ 126 h 17914"/>
              <a:gd name="connsiteX3" fmla="*/ 16857 w 18003"/>
              <a:gd name="connsiteY3" fmla="*/ 2084 h 17914"/>
              <a:gd name="connsiteX4" fmla="*/ 17482 w 18003"/>
              <a:gd name="connsiteY4" fmla="*/ 7960 h 17914"/>
              <a:gd name="connsiteX5" fmla="*/ 13732 w 18003"/>
              <a:gd name="connsiteY5" fmla="*/ 12856 h 17914"/>
              <a:gd name="connsiteX6" fmla="*/ 10607 w 18003"/>
              <a:gd name="connsiteY6" fmla="*/ 13835 h 17914"/>
              <a:gd name="connsiteX7" fmla="*/ 6233 w 18003"/>
              <a:gd name="connsiteY7" fmla="*/ 15793 h 17914"/>
              <a:gd name="connsiteX8" fmla="*/ 1233 w 18003"/>
              <a:gd name="connsiteY8" fmla="*/ 16772 h 17914"/>
              <a:gd name="connsiteX9" fmla="*/ 1233 w 18003"/>
              <a:gd name="connsiteY9" fmla="*/ 8939 h 17914"/>
              <a:gd name="connsiteX0" fmla="*/ 1233 w 18003"/>
              <a:gd name="connsiteY0" fmla="*/ 8939 h 17914"/>
              <a:gd name="connsiteX1" fmla="*/ 4983 w 18003"/>
              <a:gd name="connsiteY1" fmla="*/ 3064 h 17914"/>
              <a:gd name="connsiteX2" fmla="*/ 9982 w 18003"/>
              <a:gd name="connsiteY2" fmla="*/ 126 h 17914"/>
              <a:gd name="connsiteX3" fmla="*/ 16857 w 18003"/>
              <a:gd name="connsiteY3" fmla="*/ 2084 h 17914"/>
              <a:gd name="connsiteX4" fmla="*/ 17482 w 18003"/>
              <a:gd name="connsiteY4" fmla="*/ 7960 h 17914"/>
              <a:gd name="connsiteX5" fmla="*/ 13732 w 18003"/>
              <a:gd name="connsiteY5" fmla="*/ 12856 h 17914"/>
              <a:gd name="connsiteX6" fmla="*/ 10607 w 18003"/>
              <a:gd name="connsiteY6" fmla="*/ 13835 h 17914"/>
              <a:gd name="connsiteX7" fmla="*/ 6233 w 18003"/>
              <a:gd name="connsiteY7" fmla="*/ 15793 h 17914"/>
              <a:gd name="connsiteX8" fmla="*/ 1233 w 18003"/>
              <a:gd name="connsiteY8" fmla="*/ 16772 h 17914"/>
              <a:gd name="connsiteX9" fmla="*/ 1233 w 18003"/>
              <a:gd name="connsiteY9" fmla="*/ 8939 h 17914"/>
              <a:gd name="connsiteX0" fmla="*/ 833 w 17603"/>
              <a:gd name="connsiteY0" fmla="*/ 8939 h 17914"/>
              <a:gd name="connsiteX1" fmla="*/ 4583 w 17603"/>
              <a:gd name="connsiteY1" fmla="*/ 3064 h 17914"/>
              <a:gd name="connsiteX2" fmla="*/ 9582 w 17603"/>
              <a:gd name="connsiteY2" fmla="*/ 126 h 17914"/>
              <a:gd name="connsiteX3" fmla="*/ 16457 w 17603"/>
              <a:gd name="connsiteY3" fmla="*/ 2084 h 17914"/>
              <a:gd name="connsiteX4" fmla="*/ 17082 w 17603"/>
              <a:gd name="connsiteY4" fmla="*/ 7960 h 17914"/>
              <a:gd name="connsiteX5" fmla="*/ 13332 w 17603"/>
              <a:gd name="connsiteY5" fmla="*/ 12856 h 17914"/>
              <a:gd name="connsiteX6" fmla="*/ 10207 w 17603"/>
              <a:gd name="connsiteY6" fmla="*/ 13835 h 17914"/>
              <a:gd name="connsiteX7" fmla="*/ 5833 w 17603"/>
              <a:gd name="connsiteY7" fmla="*/ 15793 h 17914"/>
              <a:gd name="connsiteX8" fmla="*/ 833 w 17603"/>
              <a:gd name="connsiteY8" fmla="*/ 16772 h 17914"/>
              <a:gd name="connsiteX9" fmla="*/ 833 w 17603"/>
              <a:gd name="connsiteY9" fmla="*/ 8939 h 17914"/>
              <a:gd name="connsiteX0" fmla="*/ 833 w 17603"/>
              <a:gd name="connsiteY0" fmla="*/ 8939 h 17914"/>
              <a:gd name="connsiteX1" fmla="*/ 4583 w 17603"/>
              <a:gd name="connsiteY1" fmla="*/ 3064 h 17914"/>
              <a:gd name="connsiteX2" fmla="*/ 9582 w 17603"/>
              <a:gd name="connsiteY2" fmla="*/ 126 h 17914"/>
              <a:gd name="connsiteX3" fmla="*/ 16457 w 17603"/>
              <a:gd name="connsiteY3" fmla="*/ 2084 h 17914"/>
              <a:gd name="connsiteX4" fmla="*/ 17082 w 17603"/>
              <a:gd name="connsiteY4" fmla="*/ 7960 h 17914"/>
              <a:gd name="connsiteX5" fmla="*/ 13332 w 17603"/>
              <a:gd name="connsiteY5" fmla="*/ 12856 h 17914"/>
              <a:gd name="connsiteX6" fmla="*/ 10207 w 17603"/>
              <a:gd name="connsiteY6" fmla="*/ 13835 h 17914"/>
              <a:gd name="connsiteX7" fmla="*/ 5833 w 17603"/>
              <a:gd name="connsiteY7" fmla="*/ 15793 h 17914"/>
              <a:gd name="connsiteX8" fmla="*/ 833 w 17603"/>
              <a:gd name="connsiteY8" fmla="*/ 16772 h 17914"/>
              <a:gd name="connsiteX9" fmla="*/ 833 w 17603"/>
              <a:gd name="connsiteY9" fmla="*/ 8939 h 17914"/>
              <a:gd name="connsiteX0" fmla="*/ 833 w 17603"/>
              <a:gd name="connsiteY0" fmla="*/ 8939 h 17914"/>
              <a:gd name="connsiteX1" fmla="*/ 4583 w 17603"/>
              <a:gd name="connsiteY1" fmla="*/ 3064 h 17914"/>
              <a:gd name="connsiteX2" fmla="*/ 9582 w 17603"/>
              <a:gd name="connsiteY2" fmla="*/ 126 h 17914"/>
              <a:gd name="connsiteX3" fmla="*/ 16457 w 17603"/>
              <a:gd name="connsiteY3" fmla="*/ 2084 h 17914"/>
              <a:gd name="connsiteX4" fmla="*/ 17082 w 17603"/>
              <a:gd name="connsiteY4" fmla="*/ 7960 h 17914"/>
              <a:gd name="connsiteX5" fmla="*/ 13332 w 17603"/>
              <a:gd name="connsiteY5" fmla="*/ 12856 h 17914"/>
              <a:gd name="connsiteX6" fmla="*/ 10207 w 17603"/>
              <a:gd name="connsiteY6" fmla="*/ 13835 h 17914"/>
              <a:gd name="connsiteX7" fmla="*/ 5833 w 17603"/>
              <a:gd name="connsiteY7" fmla="*/ 15793 h 17914"/>
              <a:gd name="connsiteX8" fmla="*/ 833 w 17603"/>
              <a:gd name="connsiteY8" fmla="*/ 16772 h 17914"/>
              <a:gd name="connsiteX9" fmla="*/ 833 w 17603"/>
              <a:gd name="connsiteY9" fmla="*/ 8939 h 17914"/>
              <a:gd name="connsiteX0" fmla="*/ 833 w 17603"/>
              <a:gd name="connsiteY0" fmla="*/ 8939 h 17914"/>
              <a:gd name="connsiteX1" fmla="*/ 4583 w 17603"/>
              <a:gd name="connsiteY1" fmla="*/ 3064 h 17914"/>
              <a:gd name="connsiteX2" fmla="*/ 9582 w 17603"/>
              <a:gd name="connsiteY2" fmla="*/ 126 h 17914"/>
              <a:gd name="connsiteX3" fmla="*/ 16457 w 17603"/>
              <a:gd name="connsiteY3" fmla="*/ 2084 h 17914"/>
              <a:gd name="connsiteX4" fmla="*/ 17082 w 17603"/>
              <a:gd name="connsiteY4" fmla="*/ 7960 h 17914"/>
              <a:gd name="connsiteX5" fmla="*/ 13332 w 17603"/>
              <a:gd name="connsiteY5" fmla="*/ 12856 h 17914"/>
              <a:gd name="connsiteX6" fmla="*/ 10207 w 17603"/>
              <a:gd name="connsiteY6" fmla="*/ 13835 h 17914"/>
              <a:gd name="connsiteX7" fmla="*/ 5833 w 17603"/>
              <a:gd name="connsiteY7" fmla="*/ 15793 h 17914"/>
              <a:gd name="connsiteX8" fmla="*/ 833 w 17603"/>
              <a:gd name="connsiteY8" fmla="*/ 16772 h 17914"/>
              <a:gd name="connsiteX9" fmla="*/ 833 w 17603"/>
              <a:gd name="connsiteY9" fmla="*/ 8939 h 17914"/>
              <a:gd name="connsiteX0" fmla="*/ 833 w 17603"/>
              <a:gd name="connsiteY0" fmla="*/ 8939 h 17914"/>
              <a:gd name="connsiteX1" fmla="*/ 4583 w 17603"/>
              <a:gd name="connsiteY1" fmla="*/ 3064 h 17914"/>
              <a:gd name="connsiteX2" fmla="*/ 9582 w 17603"/>
              <a:gd name="connsiteY2" fmla="*/ 126 h 17914"/>
              <a:gd name="connsiteX3" fmla="*/ 16457 w 17603"/>
              <a:gd name="connsiteY3" fmla="*/ 2084 h 17914"/>
              <a:gd name="connsiteX4" fmla="*/ 17082 w 17603"/>
              <a:gd name="connsiteY4" fmla="*/ 7960 h 17914"/>
              <a:gd name="connsiteX5" fmla="*/ 13332 w 17603"/>
              <a:gd name="connsiteY5" fmla="*/ 12856 h 17914"/>
              <a:gd name="connsiteX6" fmla="*/ 10207 w 17603"/>
              <a:gd name="connsiteY6" fmla="*/ 13835 h 17914"/>
              <a:gd name="connsiteX7" fmla="*/ 5833 w 17603"/>
              <a:gd name="connsiteY7" fmla="*/ 15793 h 17914"/>
              <a:gd name="connsiteX8" fmla="*/ 833 w 17603"/>
              <a:gd name="connsiteY8" fmla="*/ 16772 h 17914"/>
              <a:gd name="connsiteX9" fmla="*/ 833 w 17603"/>
              <a:gd name="connsiteY9" fmla="*/ 8939 h 17914"/>
              <a:gd name="connsiteX0" fmla="*/ 833 w 17603"/>
              <a:gd name="connsiteY0" fmla="*/ 8939 h 17914"/>
              <a:gd name="connsiteX1" fmla="*/ 4583 w 17603"/>
              <a:gd name="connsiteY1" fmla="*/ 3064 h 17914"/>
              <a:gd name="connsiteX2" fmla="*/ 9582 w 17603"/>
              <a:gd name="connsiteY2" fmla="*/ 126 h 17914"/>
              <a:gd name="connsiteX3" fmla="*/ 16457 w 17603"/>
              <a:gd name="connsiteY3" fmla="*/ 2084 h 17914"/>
              <a:gd name="connsiteX4" fmla="*/ 17082 w 17603"/>
              <a:gd name="connsiteY4" fmla="*/ 7960 h 17914"/>
              <a:gd name="connsiteX5" fmla="*/ 13332 w 17603"/>
              <a:gd name="connsiteY5" fmla="*/ 12856 h 17914"/>
              <a:gd name="connsiteX6" fmla="*/ 10207 w 17603"/>
              <a:gd name="connsiteY6" fmla="*/ 13835 h 17914"/>
              <a:gd name="connsiteX7" fmla="*/ 5833 w 17603"/>
              <a:gd name="connsiteY7" fmla="*/ 15793 h 17914"/>
              <a:gd name="connsiteX8" fmla="*/ 833 w 17603"/>
              <a:gd name="connsiteY8" fmla="*/ 16772 h 17914"/>
              <a:gd name="connsiteX9" fmla="*/ 833 w 17603"/>
              <a:gd name="connsiteY9" fmla="*/ 8939 h 17914"/>
              <a:gd name="connsiteX0" fmla="*/ 833 w 17603"/>
              <a:gd name="connsiteY0" fmla="*/ 8939 h 17914"/>
              <a:gd name="connsiteX1" fmla="*/ 4583 w 17603"/>
              <a:gd name="connsiteY1" fmla="*/ 3064 h 17914"/>
              <a:gd name="connsiteX2" fmla="*/ 9582 w 17603"/>
              <a:gd name="connsiteY2" fmla="*/ 126 h 17914"/>
              <a:gd name="connsiteX3" fmla="*/ 16457 w 17603"/>
              <a:gd name="connsiteY3" fmla="*/ 2084 h 17914"/>
              <a:gd name="connsiteX4" fmla="*/ 17082 w 17603"/>
              <a:gd name="connsiteY4" fmla="*/ 7960 h 17914"/>
              <a:gd name="connsiteX5" fmla="*/ 13332 w 17603"/>
              <a:gd name="connsiteY5" fmla="*/ 12856 h 17914"/>
              <a:gd name="connsiteX6" fmla="*/ 10832 w 17603"/>
              <a:gd name="connsiteY6" fmla="*/ 14814 h 17914"/>
              <a:gd name="connsiteX7" fmla="*/ 5833 w 17603"/>
              <a:gd name="connsiteY7" fmla="*/ 15793 h 17914"/>
              <a:gd name="connsiteX8" fmla="*/ 833 w 17603"/>
              <a:gd name="connsiteY8" fmla="*/ 16772 h 17914"/>
              <a:gd name="connsiteX9" fmla="*/ 833 w 17603"/>
              <a:gd name="connsiteY9" fmla="*/ 8939 h 17914"/>
              <a:gd name="connsiteX0" fmla="*/ 833 w 17603"/>
              <a:gd name="connsiteY0" fmla="*/ 8939 h 17914"/>
              <a:gd name="connsiteX1" fmla="*/ 4583 w 17603"/>
              <a:gd name="connsiteY1" fmla="*/ 3064 h 17914"/>
              <a:gd name="connsiteX2" fmla="*/ 9582 w 17603"/>
              <a:gd name="connsiteY2" fmla="*/ 126 h 17914"/>
              <a:gd name="connsiteX3" fmla="*/ 16457 w 17603"/>
              <a:gd name="connsiteY3" fmla="*/ 2084 h 17914"/>
              <a:gd name="connsiteX4" fmla="*/ 17082 w 17603"/>
              <a:gd name="connsiteY4" fmla="*/ 7960 h 17914"/>
              <a:gd name="connsiteX5" fmla="*/ 13332 w 17603"/>
              <a:gd name="connsiteY5" fmla="*/ 12856 h 17914"/>
              <a:gd name="connsiteX6" fmla="*/ 10832 w 17603"/>
              <a:gd name="connsiteY6" fmla="*/ 14814 h 17914"/>
              <a:gd name="connsiteX7" fmla="*/ 5833 w 17603"/>
              <a:gd name="connsiteY7" fmla="*/ 15793 h 17914"/>
              <a:gd name="connsiteX8" fmla="*/ 833 w 17603"/>
              <a:gd name="connsiteY8" fmla="*/ 16772 h 17914"/>
              <a:gd name="connsiteX9" fmla="*/ 833 w 17603"/>
              <a:gd name="connsiteY9" fmla="*/ 8939 h 17914"/>
              <a:gd name="connsiteX0" fmla="*/ 833 w 17603"/>
              <a:gd name="connsiteY0" fmla="*/ 8939 h 17914"/>
              <a:gd name="connsiteX1" fmla="*/ 4583 w 17603"/>
              <a:gd name="connsiteY1" fmla="*/ 3064 h 17914"/>
              <a:gd name="connsiteX2" fmla="*/ 9582 w 17603"/>
              <a:gd name="connsiteY2" fmla="*/ 126 h 17914"/>
              <a:gd name="connsiteX3" fmla="*/ 16457 w 17603"/>
              <a:gd name="connsiteY3" fmla="*/ 2084 h 17914"/>
              <a:gd name="connsiteX4" fmla="*/ 17082 w 17603"/>
              <a:gd name="connsiteY4" fmla="*/ 7960 h 17914"/>
              <a:gd name="connsiteX5" fmla="*/ 13332 w 17603"/>
              <a:gd name="connsiteY5" fmla="*/ 12856 h 17914"/>
              <a:gd name="connsiteX6" fmla="*/ 10832 w 17603"/>
              <a:gd name="connsiteY6" fmla="*/ 14814 h 17914"/>
              <a:gd name="connsiteX7" fmla="*/ 5833 w 17603"/>
              <a:gd name="connsiteY7" fmla="*/ 15793 h 17914"/>
              <a:gd name="connsiteX8" fmla="*/ 833 w 17603"/>
              <a:gd name="connsiteY8" fmla="*/ 16772 h 17914"/>
              <a:gd name="connsiteX9" fmla="*/ 833 w 17603"/>
              <a:gd name="connsiteY9" fmla="*/ 8939 h 17914"/>
              <a:gd name="connsiteX0" fmla="*/ 833 w 17603"/>
              <a:gd name="connsiteY0" fmla="*/ 8939 h 18097"/>
              <a:gd name="connsiteX1" fmla="*/ 4583 w 17603"/>
              <a:gd name="connsiteY1" fmla="*/ 3064 h 18097"/>
              <a:gd name="connsiteX2" fmla="*/ 9582 w 17603"/>
              <a:gd name="connsiteY2" fmla="*/ 126 h 18097"/>
              <a:gd name="connsiteX3" fmla="*/ 16457 w 17603"/>
              <a:gd name="connsiteY3" fmla="*/ 2084 h 18097"/>
              <a:gd name="connsiteX4" fmla="*/ 17082 w 17603"/>
              <a:gd name="connsiteY4" fmla="*/ 7960 h 18097"/>
              <a:gd name="connsiteX5" fmla="*/ 13332 w 17603"/>
              <a:gd name="connsiteY5" fmla="*/ 12856 h 18097"/>
              <a:gd name="connsiteX6" fmla="*/ 10832 w 17603"/>
              <a:gd name="connsiteY6" fmla="*/ 14814 h 18097"/>
              <a:gd name="connsiteX7" fmla="*/ 5833 w 17603"/>
              <a:gd name="connsiteY7" fmla="*/ 15793 h 18097"/>
              <a:gd name="connsiteX8" fmla="*/ 833 w 17603"/>
              <a:gd name="connsiteY8" fmla="*/ 16772 h 18097"/>
              <a:gd name="connsiteX9" fmla="*/ 833 w 17603"/>
              <a:gd name="connsiteY9" fmla="*/ 8939 h 18097"/>
              <a:gd name="connsiteX0" fmla="*/ 833 w 17603"/>
              <a:gd name="connsiteY0" fmla="*/ 8939 h 17914"/>
              <a:gd name="connsiteX1" fmla="*/ 4583 w 17603"/>
              <a:gd name="connsiteY1" fmla="*/ 3064 h 17914"/>
              <a:gd name="connsiteX2" fmla="*/ 9582 w 17603"/>
              <a:gd name="connsiteY2" fmla="*/ 126 h 17914"/>
              <a:gd name="connsiteX3" fmla="*/ 16457 w 17603"/>
              <a:gd name="connsiteY3" fmla="*/ 2084 h 17914"/>
              <a:gd name="connsiteX4" fmla="*/ 17082 w 17603"/>
              <a:gd name="connsiteY4" fmla="*/ 7960 h 17914"/>
              <a:gd name="connsiteX5" fmla="*/ 13332 w 17603"/>
              <a:gd name="connsiteY5" fmla="*/ 12856 h 17914"/>
              <a:gd name="connsiteX6" fmla="*/ 10832 w 17603"/>
              <a:gd name="connsiteY6" fmla="*/ 14814 h 17914"/>
              <a:gd name="connsiteX7" fmla="*/ 5833 w 17603"/>
              <a:gd name="connsiteY7" fmla="*/ 15793 h 17914"/>
              <a:gd name="connsiteX8" fmla="*/ 833 w 17603"/>
              <a:gd name="connsiteY8" fmla="*/ 16772 h 17914"/>
              <a:gd name="connsiteX9" fmla="*/ 833 w 17603"/>
              <a:gd name="connsiteY9" fmla="*/ 8939 h 17914"/>
              <a:gd name="connsiteX0" fmla="*/ 833 w 17603"/>
              <a:gd name="connsiteY0" fmla="*/ 8939 h 17914"/>
              <a:gd name="connsiteX1" fmla="*/ 4583 w 17603"/>
              <a:gd name="connsiteY1" fmla="*/ 3064 h 17914"/>
              <a:gd name="connsiteX2" fmla="*/ 9582 w 17603"/>
              <a:gd name="connsiteY2" fmla="*/ 126 h 17914"/>
              <a:gd name="connsiteX3" fmla="*/ 16457 w 17603"/>
              <a:gd name="connsiteY3" fmla="*/ 2084 h 17914"/>
              <a:gd name="connsiteX4" fmla="*/ 17082 w 17603"/>
              <a:gd name="connsiteY4" fmla="*/ 7960 h 17914"/>
              <a:gd name="connsiteX5" fmla="*/ 13332 w 17603"/>
              <a:gd name="connsiteY5" fmla="*/ 12856 h 17914"/>
              <a:gd name="connsiteX6" fmla="*/ 10832 w 17603"/>
              <a:gd name="connsiteY6" fmla="*/ 14814 h 17914"/>
              <a:gd name="connsiteX7" fmla="*/ 5833 w 17603"/>
              <a:gd name="connsiteY7" fmla="*/ 15793 h 17914"/>
              <a:gd name="connsiteX8" fmla="*/ 833 w 17603"/>
              <a:gd name="connsiteY8" fmla="*/ 16772 h 17914"/>
              <a:gd name="connsiteX9" fmla="*/ 833 w 17603"/>
              <a:gd name="connsiteY9" fmla="*/ 8939 h 17914"/>
              <a:gd name="connsiteX0" fmla="*/ 833 w 17796"/>
              <a:gd name="connsiteY0" fmla="*/ 8939 h 17914"/>
              <a:gd name="connsiteX1" fmla="*/ 4583 w 17796"/>
              <a:gd name="connsiteY1" fmla="*/ 3064 h 17914"/>
              <a:gd name="connsiteX2" fmla="*/ 9582 w 17796"/>
              <a:gd name="connsiteY2" fmla="*/ 126 h 17914"/>
              <a:gd name="connsiteX3" fmla="*/ 16457 w 17796"/>
              <a:gd name="connsiteY3" fmla="*/ 2084 h 17914"/>
              <a:gd name="connsiteX4" fmla="*/ 17082 w 17796"/>
              <a:gd name="connsiteY4" fmla="*/ 7960 h 17914"/>
              <a:gd name="connsiteX5" fmla="*/ 13332 w 17796"/>
              <a:gd name="connsiteY5" fmla="*/ 12856 h 17914"/>
              <a:gd name="connsiteX6" fmla="*/ 10832 w 17796"/>
              <a:gd name="connsiteY6" fmla="*/ 14814 h 17914"/>
              <a:gd name="connsiteX7" fmla="*/ 5833 w 17796"/>
              <a:gd name="connsiteY7" fmla="*/ 15793 h 17914"/>
              <a:gd name="connsiteX8" fmla="*/ 833 w 17796"/>
              <a:gd name="connsiteY8" fmla="*/ 16772 h 17914"/>
              <a:gd name="connsiteX9" fmla="*/ 833 w 17796"/>
              <a:gd name="connsiteY9" fmla="*/ 8939 h 17914"/>
              <a:gd name="connsiteX0" fmla="*/ 1458 w 18421"/>
              <a:gd name="connsiteY0" fmla="*/ 8939 h 18893"/>
              <a:gd name="connsiteX1" fmla="*/ 5208 w 18421"/>
              <a:gd name="connsiteY1" fmla="*/ 3064 h 18893"/>
              <a:gd name="connsiteX2" fmla="*/ 10207 w 18421"/>
              <a:gd name="connsiteY2" fmla="*/ 126 h 18893"/>
              <a:gd name="connsiteX3" fmla="*/ 17082 w 18421"/>
              <a:gd name="connsiteY3" fmla="*/ 2084 h 18893"/>
              <a:gd name="connsiteX4" fmla="*/ 17707 w 18421"/>
              <a:gd name="connsiteY4" fmla="*/ 7960 h 18893"/>
              <a:gd name="connsiteX5" fmla="*/ 13957 w 18421"/>
              <a:gd name="connsiteY5" fmla="*/ 12856 h 18893"/>
              <a:gd name="connsiteX6" fmla="*/ 11457 w 18421"/>
              <a:gd name="connsiteY6" fmla="*/ 14814 h 18893"/>
              <a:gd name="connsiteX7" fmla="*/ 6458 w 18421"/>
              <a:gd name="connsiteY7" fmla="*/ 15793 h 18893"/>
              <a:gd name="connsiteX8" fmla="*/ 833 w 18421"/>
              <a:gd name="connsiteY8" fmla="*/ 17751 h 18893"/>
              <a:gd name="connsiteX9" fmla="*/ 1458 w 18421"/>
              <a:gd name="connsiteY9" fmla="*/ 8939 h 18893"/>
              <a:gd name="connsiteX0" fmla="*/ 1014 w 17977"/>
              <a:gd name="connsiteY0" fmla="*/ 8939 h 18893"/>
              <a:gd name="connsiteX1" fmla="*/ 4764 w 17977"/>
              <a:gd name="connsiteY1" fmla="*/ 3064 h 18893"/>
              <a:gd name="connsiteX2" fmla="*/ 9763 w 17977"/>
              <a:gd name="connsiteY2" fmla="*/ 126 h 18893"/>
              <a:gd name="connsiteX3" fmla="*/ 16638 w 17977"/>
              <a:gd name="connsiteY3" fmla="*/ 2084 h 18893"/>
              <a:gd name="connsiteX4" fmla="*/ 17263 w 17977"/>
              <a:gd name="connsiteY4" fmla="*/ 7960 h 18893"/>
              <a:gd name="connsiteX5" fmla="*/ 13513 w 17977"/>
              <a:gd name="connsiteY5" fmla="*/ 12856 h 18893"/>
              <a:gd name="connsiteX6" fmla="*/ 11013 w 17977"/>
              <a:gd name="connsiteY6" fmla="*/ 14814 h 18893"/>
              <a:gd name="connsiteX7" fmla="*/ 6014 w 17977"/>
              <a:gd name="connsiteY7" fmla="*/ 15793 h 18893"/>
              <a:gd name="connsiteX8" fmla="*/ 389 w 17977"/>
              <a:gd name="connsiteY8" fmla="*/ 17751 h 18893"/>
              <a:gd name="connsiteX9" fmla="*/ 1014 w 17977"/>
              <a:gd name="connsiteY9" fmla="*/ 8939 h 18893"/>
              <a:gd name="connsiteX0" fmla="*/ 954 w 17917"/>
              <a:gd name="connsiteY0" fmla="*/ 8939 h 18893"/>
              <a:gd name="connsiteX1" fmla="*/ 4704 w 17917"/>
              <a:gd name="connsiteY1" fmla="*/ 3064 h 18893"/>
              <a:gd name="connsiteX2" fmla="*/ 9703 w 17917"/>
              <a:gd name="connsiteY2" fmla="*/ 126 h 18893"/>
              <a:gd name="connsiteX3" fmla="*/ 16578 w 17917"/>
              <a:gd name="connsiteY3" fmla="*/ 2084 h 18893"/>
              <a:gd name="connsiteX4" fmla="*/ 17203 w 17917"/>
              <a:gd name="connsiteY4" fmla="*/ 7960 h 18893"/>
              <a:gd name="connsiteX5" fmla="*/ 13453 w 17917"/>
              <a:gd name="connsiteY5" fmla="*/ 12856 h 18893"/>
              <a:gd name="connsiteX6" fmla="*/ 10953 w 17917"/>
              <a:gd name="connsiteY6" fmla="*/ 14814 h 18893"/>
              <a:gd name="connsiteX7" fmla="*/ 5954 w 17917"/>
              <a:gd name="connsiteY7" fmla="*/ 15793 h 18893"/>
              <a:gd name="connsiteX8" fmla="*/ 329 w 17917"/>
              <a:gd name="connsiteY8" fmla="*/ 17751 h 18893"/>
              <a:gd name="connsiteX9" fmla="*/ 954 w 17917"/>
              <a:gd name="connsiteY9" fmla="*/ 8939 h 18893"/>
              <a:gd name="connsiteX0" fmla="*/ 954 w 17917"/>
              <a:gd name="connsiteY0" fmla="*/ 8939 h 18798"/>
              <a:gd name="connsiteX1" fmla="*/ 4704 w 17917"/>
              <a:gd name="connsiteY1" fmla="*/ 3064 h 18798"/>
              <a:gd name="connsiteX2" fmla="*/ 9703 w 17917"/>
              <a:gd name="connsiteY2" fmla="*/ 126 h 18798"/>
              <a:gd name="connsiteX3" fmla="*/ 16578 w 17917"/>
              <a:gd name="connsiteY3" fmla="*/ 2084 h 18798"/>
              <a:gd name="connsiteX4" fmla="*/ 17203 w 17917"/>
              <a:gd name="connsiteY4" fmla="*/ 7960 h 18798"/>
              <a:gd name="connsiteX5" fmla="*/ 13453 w 17917"/>
              <a:gd name="connsiteY5" fmla="*/ 12856 h 18798"/>
              <a:gd name="connsiteX6" fmla="*/ 10953 w 17917"/>
              <a:gd name="connsiteY6" fmla="*/ 14814 h 18798"/>
              <a:gd name="connsiteX7" fmla="*/ 5954 w 17917"/>
              <a:gd name="connsiteY7" fmla="*/ 15793 h 18798"/>
              <a:gd name="connsiteX8" fmla="*/ 329 w 17917"/>
              <a:gd name="connsiteY8" fmla="*/ 17751 h 18798"/>
              <a:gd name="connsiteX9" fmla="*/ 954 w 17917"/>
              <a:gd name="connsiteY9" fmla="*/ 8939 h 18798"/>
              <a:gd name="connsiteX0" fmla="*/ 954 w 17917"/>
              <a:gd name="connsiteY0" fmla="*/ 8939 h 17819"/>
              <a:gd name="connsiteX1" fmla="*/ 4704 w 17917"/>
              <a:gd name="connsiteY1" fmla="*/ 3064 h 17819"/>
              <a:gd name="connsiteX2" fmla="*/ 9703 w 17917"/>
              <a:gd name="connsiteY2" fmla="*/ 126 h 17819"/>
              <a:gd name="connsiteX3" fmla="*/ 16578 w 17917"/>
              <a:gd name="connsiteY3" fmla="*/ 2084 h 17819"/>
              <a:gd name="connsiteX4" fmla="*/ 17203 w 17917"/>
              <a:gd name="connsiteY4" fmla="*/ 7960 h 17819"/>
              <a:gd name="connsiteX5" fmla="*/ 13453 w 17917"/>
              <a:gd name="connsiteY5" fmla="*/ 12856 h 17819"/>
              <a:gd name="connsiteX6" fmla="*/ 10953 w 17917"/>
              <a:gd name="connsiteY6" fmla="*/ 14814 h 17819"/>
              <a:gd name="connsiteX7" fmla="*/ 5954 w 17917"/>
              <a:gd name="connsiteY7" fmla="*/ 15793 h 17819"/>
              <a:gd name="connsiteX8" fmla="*/ 329 w 17917"/>
              <a:gd name="connsiteY8" fmla="*/ 17751 h 17819"/>
              <a:gd name="connsiteX9" fmla="*/ 954 w 17917"/>
              <a:gd name="connsiteY9" fmla="*/ 8939 h 17819"/>
              <a:gd name="connsiteX0" fmla="*/ 954 w 17917"/>
              <a:gd name="connsiteY0" fmla="*/ 8939 h 19209"/>
              <a:gd name="connsiteX1" fmla="*/ 4704 w 17917"/>
              <a:gd name="connsiteY1" fmla="*/ 3064 h 19209"/>
              <a:gd name="connsiteX2" fmla="*/ 9703 w 17917"/>
              <a:gd name="connsiteY2" fmla="*/ 126 h 19209"/>
              <a:gd name="connsiteX3" fmla="*/ 16578 w 17917"/>
              <a:gd name="connsiteY3" fmla="*/ 2084 h 19209"/>
              <a:gd name="connsiteX4" fmla="*/ 17203 w 17917"/>
              <a:gd name="connsiteY4" fmla="*/ 7960 h 19209"/>
              <a:gd name="connsiteX5" fmla="*/ 13453 w 17917"/>
              <a:gd name="connsiteY5" fmla="*/ 12856 h 19209"/>
              <a:gd name="connsiteX6" fmla="*/ 10953 w 17917"/>
              <a:gd name="connsiteY6" fmla="*/ 14814 h 19209"/>
              <a:gd name="connsiteX7" fmla="*/ 5954 w 17917"/>
              <a:gd name="connsiteY7" fmla="*/ 15793 h 19209"/>
              <a:gd name="connsiteX8" fmla="*/ 329 w 17917"/>
              <a:gd name="connsiteY8" fmla="*/ 17751 h 19209"/>
              <a:gd name="connsiteX9" fmla="*/ 954 w 17917"/>
              <a:gd name="connsiteY9" fmla="*/ 8939 h 19209"/>
              <a:gd name="connsiteX0" fmla="*/ 954 w 17917"/>
              <a:gd name="connsiteY0" fmla="*/ 8939 h 18009"/>
              <a:gd name="connsiteX1" fmla="*/ 4704 w 17917"/>
              <a:gd name="connsiteY1" fmla="*/ 3064 h 18009"/>
              <a:gd name="connsiteX2" fmla="*/ 9703 w 17917"/>
              <a:gd name="connsiteY2" fmla="*/ 126 h 18009"/>
              <a:gd name="connsiteX3" fmla="*/ 16578 w 17917"/>
              <a:gd name="connsiteY3" fmla="*/ 2084 h 18009"/>
              <a:gd name="connsiteX4" fmla="*/ 17203 w 17917"/>
              <a:gd name="connsiteY4" fmla="*/ 7960 h 18009"/>
              <a:gd name="connsiteX5" fmla="*/ 13453 w 17917"/>
              <a:gd name="connsiteY5" fmla="*/ 12856 h 18009"/>
              <a:gd name="connsiteX6" fmla="*/ 10953 w 17917"/>
              <a:gd name="connsiteY6" fmla="*/ 14814 h 18009"/>
              <a:gd name="connsiteX7" fmla="*/ 5954 w 17917"/>
              <a:gd name="connsiteY7" fmla="*/ 15793 h 18009"/>
              <a:gd name="connsiteX8" fmla="*/ 329 w 17917"/>
              <a:gd name="connsiteY8" fmla="*/ 17751 h 18009"/>
              <a:gd name="connsiteX9" fmla="*/ 954 w 17917"/>
              <a:gd name="connsiteY9" fmla="*/ 8939 h 18009"/>
              <a:gd name="connsiteX0" fmla="*/ 954 w 17917"/>
              <a:gd name="connsiteY0" fmla="*/ 8939 h 20883"/>
              <a:gd name="connsiteX1" fmla="*/ 4704 w 17917"/>
              <a:gd name="connsiteY1" fmla="*/ 3064 h 20883"/>
              <a:gd name="connsiteX2" fmla="*/ 9703 w 17917"/>
              <a:gd name="connsiteY2" fmla="*/ 126 h 20883"/>
              <a:gd name="connsiteX3" fmla="*/ 16578 w 17917"/>
              <a:gd name="connsiteY3" fmla="*/ 2084 h 20883"/>
              <a:gd name="connsiteX4" fmla="*/ 17203 w 17917"/>
              <a:gd name="connsiteY4" fmla="*/ 7960 h 20883"/>
              <a:gd name="connsiteX5" fmla="*/ 13453 w 17917"/>
              <a:gd name="connsiteY5" fmla="*/ 12856 h 20883"/>
              <a:gd name="connsiteX6" fmla="*/ 10953 w 17917"/>
              <a:gd name="connsiteY6" fmla="*/ 14814 h 20883"/>
              <a:gd name="connsiteX7" fmla="*/ 5954 w 17917"/>
              <a:gd name="connsiteY7" fmla="*/ 15793 h 20883"/>
              <a:gd name="connsiteX8" fmla="*/ 329 w 17917"/>
              <a:gd name="connsiteY8" fmla="*/ 17751 h 20883"/>
              <a:gd name="connsiteX9" fmla="*/ 954 w 17917"/>
              <a:gd name="connsiteY9" fmla="*/ 8939 h 20883"/>
              <a:gd name="connsiteX0" fmla="*/ 1579 w 18542"/>
              <a:gd name="connsiteY0" fmla="*/ 8939 h 19904"/>
              <a:gd name="connsiteX1" fmla="*/ 5329 w 18542"/>
              <a:gd name="connsiteY1" fmla="*/ 3064 h 19904"/>
              <a:gd name="connsiteX2" fmla="*/ 10328 w 18542"/>
              <a:gd name="connsiteY2" fmla="*/ 126 h 19904"/>
              <a:gd name="connsiteX3" fmla="*/ 17203 w 18542"/>
              <a:gd name="connsiteY3" fmla="*/ 2084 h 19904"/>
              <a:gd name="connsiteX4" fmla="*/ 17828 w 18542"/>
              <a:gd name="connsiteY4" fmla="*/ 7960 h 19904"/>
              <a:gd name="connsiteX5" fmla="*/ 14078 w 18542"/>
              <a:gd name="connsiteY5" fmla="*/ 12856 h 19904"/>
              <a:gd name="connsiteX6" fmla="*/ 11578 w 18542"/>
              <a:gd name="connsiteY6" fmla="*/ 14814 h 19904"/>
              <a:gd name="connsiteX7" fmla="*/ 6579 w 18542"/>
              <a:gd name="connsiteY7" fmla="*/ 15793 h 19904"/>
              <a:gd name="connsiteX8" fmla="*/ 329 w 18542"/>
              <a:gd name="connsiteY8" fmla="*/ 16772 h 19904"/>
              <a:gd name="connsiteX9" fmla="*/ 1579 w 18542"/>
              <a:gd name="connsiteY9" fmla="*/ 8939 h 19904"/>
              <a:gd name="connsiteX0" fmla="*/ 1277 w 18240"/>
              <a:gd name="connsiteY0" fmla="*/ 8939 h 19904"/>
              <a:gd name="connsiteX1" fmla="*/ 5027 w 18240"/>
              <a:gd name="connsiteY1" fmla="*/ 3064 h 19904"/>
              <a:gd name="connsiteX2" fmla="*/ 10026 w 18240"/>
              <a:gd name="connsiteY2" fmla="*/ 126 h 19904"/>
              <a:gd name="connsiteX3" fmla="*/ 16901 w 18240"/>
              <a:gd name="connsiteY3" fmla="*/ 2084 h 19904"/>
              <a:gd name="connsiteX4" fmla="*/ 17526 w 18240"/>
              <a:gd name="connsiteY4" fmla="*/ 7960 h 19904"/>
              <a:gd name="connsiteX5" fmla="*/ 13776 w 18240"/>
              <a:gd name="connsiteY5" fmla="*/ 12856 h 19904"/>
              <a:gd name="connsiteX6" fmla="*/ 11276 w 18240"/>
              <a:gd name="connsiteY6" fmla="*/ 14814 h 19904"/>
              <a:gd name="connsiteX7" fmla="*/ 6277 w 18240"/>
              <a:gd name="connsiteY7" fmla="*/ 15793 h 19904"/>
              <a:gd name="connsiteX8" fmla="*/ 27 w 18240"/>
              <a:gd name="connsiteY8" fmla="*/ 16772 h 19904"/>
              <a:gd name="connsiteX9" fmla="*/ 1277 w 18240"/>
              <a:gd name="connsiteY9" fmla="*/ 8939 h 19904"/>
              <a:gd name="connsiteX0" fmla="*/ 1277 w 18240"/>
              <a:gd name="connsiteY0" fmla="*/ 7960 h 19904"/>
              <a:gd name="connsiteX1" fmla="*/ 5027 w 18240"/>
              <a:gd name="connsiteY1" fmla="*/ 3064 h 19904"/>
              <a:gd name="connsiteX2" fmla="*/ 10026 w 18240"/>
              <a:gd name="connsiteY2" fmla="*/ 126 h 19904"/>
              <a:gd name="connsiteX3" fmla="*/ 16901 w 18240"/>
              <a:gd name="connsiteY3" fmla="*/ 2084 h 19904"/>
              <a:gd name="connsiteX4" fmla="*/ 17526 w 18240"/>
              <a:gd name="connsiteY4" fmla="*/ 7960 h 19904"/>
              <a:gd name="connsiteX5" fmla="*/ 13776 w 18240"/>
              <a:gd name="connsiteY5" fmla="*/ 12856 h 19904"/>
              <a:gd name="connsiteX6" fmla="*/ 11276 w 18240"/>
              <a:gd name="connsiteY6" fmla="*/ 14814 h 19904"/>
              <a:gd name="connsiteX7" fmla="*/ 6277 w 18240"/>
              <a:gd name="connsiteY7" fmla="*/ 15793 h 19904"/>
              <a:gd name="connsiteX8" fmla="*/ 27 w 18240"/>
              <a:gd name="connsiteY8" fmla="*/ 16772 h 19904"/>
              <a:gd name="connsiteX9" fmla="*/ 1277 w 18240"/>
              <a:gd name="connsiteY9" fmla="*/ 7960 h 19904"/>
              <a:gd name="connsiteX0" fmla="*/ 1277 w 18240"/>
              <a:gd name="connsiteY0" fmla="*/ 7960 h 19904"/>
              <a:gd name="connsiteX1" fmla="*/ 5027 w 18240"/>
              <a:gd name="connsiteY1" fmla="*/ 3064 h 19904"/>
              <a:gd name="connsiteX2" fmla="*/ 10026 w 18240"/>
              <a:gd name="connsiteY2" fmla="*/ 126 h 19904"/>
              <a:gd name="connsiteX3" fmla="*/ 16901 w 18240"/>
              <a:gd name="connsiteY3" fmla="*/ 2084 h 19904"/>
              <a:gd name="connsiteX4" fmla="*/ 17526 w 18240"/>
              <a:gd name="connsiteY4" fmla="*/ 7960 h 19904"/>
              <a:gd name="connsiteX5" fmla="*/ 13776 w 18240"/>
              <a:gd name="connsiteY5" fmla="*/ 12856 h 19904"/>
              <a:gd name="connsiteX6" fmla="*/ 11276 w 18240"/>
              <a:gd name="connsiteY6" fmla="*/ 14814 h 19904"/>
              <a:gd name="connsiteX7" fmla="*/ 6277 w 18240"/>
              <a:gd name="connsiteY7" fmla="*/ 15793 h 19904"/>
              <a:gd name="connsiteX8" fmla="*/ 27 w 18240"/>
              <a:gd name="connsiteY8" fmla="*/ 16772 h 19904"/>
              <a:gd name="connsiteX9" fmla="*/ 1277 w 18240"/>
              <a:gd name="connsiteY9" fmla="*/ 7960 h 19904"/>
              <a:gd name="connsiteX0" fmla="*/ 1277 w 18240"/>
              <a:gd name="connsiteY0" fmla="*/ 7960 h 19904"/>
              <a:gd name="connsiteX1" fmla="*/ 5652 w 18240"/>
              <a:gd name="connsiteY1" fmla="*/ 2084 h 19904"/>
              <a:gd name="connsiteX2" fmla="*/ 10026 w 18240"/>
              <a:gd name="connsiteY2" fmla="*/ 126 h 19904"/>
              <a:gd name="connsiteX3" fmla="*/ 16901 w 18240"/>
              <a:gd name="connsiteY3" fmla="*/ 2084 h 19904"/>
              <a:gd name="connsiteX4" fmla="*/ 17526 w 18240"/>
              <a:gd name="connsiteY4" fmla="*/ 7960 h 19904"/>
              <a:gd name="connsiteX5" fmla="*/ 13776 w 18240"/>
              <a:gd name="connsiteY5" fmla="*/ 12856 h 19904"/>
              <a:gd name="connsiteX6" fmla="*/ 11276 w 18240"/>
              <a:gd name="connsiteY6" fmla="*/ 14814 h 19904"/>
              <a:gd name="connsiteX7" fmla="*/ 6277 w 18240"/>
              <a:gd name="connsiteY7" fmla="*/ 15793 h 19904"/>
              <a:gd name="connsiteX8" fmla="*/ 27 w 18240"/>
              <a:gd name="connsiteY8" fmla="*/ 16772 h 19904"/>
              <a:gd name="connsiteX9" fmla="*/ 1277 w 18240"/>
              <a:gd name="connsiteY9" fmla="*/ 7960 h 19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40" h="19904">
                <a:moveTo>
                  <a:pt x="1277" y="7960"/>
                </a:moveTo>
                <a:cubicBezTo>
                  <a:pt x="3048" y="4169"/>
                  <a:pt x="4194" y="3390"/>
                  <a:pt x="5652" y="2084"/>
                </a:cubicBezTo>
                <a:cubicBezTo>
                  <a:pt x="7110" y="778"/>
                  <a:pt x="8652" y="63"/>
                  <a:pt x="10026" y="126"/>
                </a:cubicBezTo>
                <a:cubicBezTo>
                  <a:pt x="11667" y="0"/>
                  <a:pt x="15501" y="1535"/>
                  <a:pt x="16901" y="2084"/>
                </a:cubicBezTo>
                <a:cubicBezTo>
                  <a:pt x="18240" y="4032"/>
                  <a:pt x="18047" y="6165"/>
                  <a:pt x="17526" y="7960"/>
                </a:cubicBezTo>
                <a:cubicBezTo>
                  <a:pt x="17005" y="9755"/>
                  <a:pt x="14704" y="11653"/>
                  <a:pt x="13776" y="12856"/>
                </a:cubicBezTo>
                <a:cubicBezTo>
                  <a:pt x="13189" y="13580"/>
                  <a:pt x="13453" y="13946"/>
                  <a:pt x="11276" y="14814"/>
                </a:cubicBezTo>
                <a:cubicBezTo>
                  <a:pt x="8676" y="15019"/>
                  <a:pt x="8939" y="15359"/>
                  <a:pt x="6277" y="15793"/>
                </a:cubicBezTo>
                <a:cubicBezTo>
                  <a:pt x="4785" y="16101"/>
                  <a:pt x="356" y="19904"/>
                  <a:pt x="27" y="16772"/>
                </a:cubicBezTo>
                <a:cubicBezTo>
                  <a:pt x="0" y="13387"/>
                  <a:pt x="736" y="11025"/>
                  <a:pt x="1277" y="7960"/>
                </a:cubicBezTo>
                <a:close/>
              </a:path>
            </a:pathLst>
          </a:custGeom>
          <a:pattFill prst="pct60">
            <a:fgClr>
              <a:srgbClr val="FFFF00">
                <a:alpha val="39999"/>
              </a:srgbClr>
            </a:fgClr>
            <a:bgClr>
              <a:srgbClr val="FF9900">
                <a:alpha val="39999"/>
              </a:srgbClr>
            </a:bgClr>
          </a:pattFill>
          <a:ln w="12700" cap="flat" cmpd="sng">
            <a:solidFill>
              <a:srgbClr val="FF9900"/>
            </a:solidFill>
            <a:prstDash val="solid"/>
            <a:round/>
            <a:headEnd type="none" w="med" len="med"/>
            <a:tailEnd type="none" w="med" len="med"/>
          </a:ln>
          <a:effectLst/>
        </p:spPr>
        <p:txBody>
          <a:bodyPr wrap="square" lIns="86486" tIns="43243" rIns="86486" bIns="43243">
            <a:noAutofit/>
          </a:bodyPr>
          <a:lstStyle/>
          <a:p>
            <a:pPr defTabSz="864931" fontAlgn="base">
              <a:spcBef>
                <a:spcPct val="0"/>
              </a:spcBef>
              <a:spcAft>
                <a:spcPct val="0"/>
              </a:spcAft>
            </a:pPr>
            <a:endParaRPr lang="en-US" dirty="0">
              <a:solidFill>
                <a:srgbClr val="000000"/>
              </a:solidFill>
              <a:latin typeface="Arial" charset="0"/>
            </a:endParaRPr>
          </a:p>
        </p:txBody>
      </p:sp>
      <p:sp>
        <p:nvSpPr>
          <p:cNvPr id="85" name="TextBox 84"/>
          <p:cNvSpPr txBox="1"/>
          <p:nvPr/>
        </p:nvSpPr>
        <p:spPr>
          <a:xfrm>
            <a:off x="3714751" y="1046233"/>
            <a:ext cx="1495424" cy="1167626"/>
          </a:xfrm>
          <a:prstGeom prst="rect">
            <a:avLst/>
          </a:prstGeom>
          <a:noFill/>
        </p:spPr>
        <p:txBody>
          <a:bodyPr wrap="square" lIns="86486" tIns="43243" rIns="86486" bIns="43243" rtlCol="0" anchor="ctr" anchorCtr="0">
            <a:spAutoFit/>
          </a:bodyPr>
          <a:lstStyle/>
          <a:p>
            <a:pPr algn="ctr" defTabSz="914403" fontAlgn="base">
              <a:spcBef>
                <a:spcPct val="20000"/>
              </a:spcBef>
              <a:spcAft>
                <a:spcPct val="0"/>
              </a:spcAft>
            </a:pPr>
            <a:r>
              <a:rPr lang="en-US" sz="1300" b="1" i="1" dirty="0" smtClean="0">
                <a:solidFill>
                  <a:srgbClr val="FF0000"/>
                </a:solidFill>
              </a:rPr>
              <a:t>Europe</a:t>
            </a:r>
          </a:p>
          <a:p>
            <a:pPr algn="ctr" defTabSz="914403" fontAlgn="base">
              <a:spcBef>
                <a:spcPct val="20000"/>
              </a:spcBef>
              <a:spcAft>
                <a:spcPct val="0"/>
              </a:spcAft>
            </a:pPr>
            <a:r>
              <a:rPr lang="en-US" sz="1300" b="1" i="1" dirty="0" smtClean="0">
                <a:solidFill>
                  <a:srgbClr val="FF0000"/>
                </a:solidFill>
              </a:rPr>
              <a:t>Integration &amp; Economic Challenges</a:t>
            </a:r>
          </a:p>
          <a:p>
            <a:pPr algn="ctr" defTabSz="914403" fontAlgn="base">
              <a:spcBef>
                <a:spcPct val="20000"/>
              </a:spcBef>
              <a:spcAft>
                <a:spcPct val="0"/>
              </a:spcAft>
            </a:pPr>
            <a:endParaRPr lang="en-US" sz="1300" b="1" i="1" dirty="0">
              <a:solidFill>
                <a:srgbClr val="FF0000"/>
              </a:solidFill>
            </a:endParaRPr>
          </a:p>
        </p:txBody>
      </p:sp>
      <p:sp>
        <p:nvSpPr>
          <p:cNvPr id="61" name="Text Box 127"/>
          <p:cNvSpPr txBox="1">
            <a:spLocks noChangeArrowheads="1"/>
          </p:cNvSpPr>
          <p:nvPr/>
        </p:nvSpPr>
        <p:spPr bwMode="auto">
          <a:xfrm>
            <a:off x="4953000" y="1219200"/>
            <a:ext cx="999369" cy="667853"/>
          </a:xfrm>
          <a:prstGeom prst="rect">
            <a:avLst/>
          </a:prstGeom>
          <a:noFill/>
          <a:ln w="9525" algn="ctr">
            <a:noFill/>
            <a:miter lim="800000"/>
            <a:headEnd/>
            <a:tailEnd/>
          </a:ln>
          <a:effectLst/>
        </p:spPr>
        <p:txBody>
          <a:bodyPr lIns="91417" tIns="45709" rIns="91417" bIns="45709">
            <a:spAutoFit/>
          </a:bodyPr>
          <a:lstStyle/>
          <a:p>
            <a:pPr algn="ctr" defTabSz="914403" fontAlgn="base">
              <a:lnSpc>
                <a:spcPct val="85000"/>
              </a:lnSpc>
              <a:spcBef>
                <a:spcPct val="0"/>
              </a:spcBef>
              <a:spcAft>
                <a:spcPct val="0"/>
              </a:spcAft>
            </a:pPr>
            <a:r>
              <a:rPr lang="en-US" sz="1100" b="1" i="1" dirty="0">
                <a:solidFill>
                  <a:srgbClr val="00CC99"/>
                </a:solidFill>
              </a:rPr>
              <a:t>Russia</a:t>
            </a:r>
          </a:p>
          <a:p>
            <a:pPr algn="ctr" defTabSz="914403" fontAlgn="base">
              <a:lnSpc>
                <a:spcPct val="85000"/>
              </a:lnSpc>
              <a:spcBef>
                <a:spcPct val="0"/>
              </a:spcBef>
              <a:spcAft>
                <a:spcPct val="0"/>
              </a:spcAft>
            </a:pPr>
            <a:r>
              <a:rPr lang="en-US" sz="1100" b="1" i="1" dirty="0">
                <a:solidFill>
                  <a:srgbClr val="00CC99"/>
                </a:solidFill>
              </a:rPr>
              <a:t>Competitor &amp; Recovering Power</a:t>
            </a:r>
          </a:p>
        </p:txBody>
      </p:sp>
      <p:sp>
        <p:nvSpPr>
          <p:cNvPr id="86" name="TextBox 85"/>
          <p:cNvSpPr txBox="1"/>
          <p:nvPr/>
        </p:nvSpPr>
        <p:spPr>
          <a:xfrm>
            <a:off x="5562600" y="3581400"/>
            <a:ext cx="990600" cy="595162"/>
          </a:xfrm>
          <a:prstGeom prst="rect">
            <a:avLst/>
          </a:prstGeom>
          <a:noFill/>
        </p:spPr>
        <p:txBody>
          <a:bodyPr wrap="square" lIns="86486" tIns="43243" rIns="86486" bIns="43243" rtlCol="0" anchor="ctr" anchorCtr="0">
            <a:spAutoFit/>
          </a:bodyPr>
          <a:lstStyle/>
          <a:p>
            <a:pPr algn="ctr" defTabSz="914403" fontAlgn="base">
              <a:spcAft>
                <a:spcPct val="0"/>
              </a:spcAft>
            </a:pPr>
            <a:r>
              <a:rPr lang="en-US" sz="1100" b="1" i="1" dirty="0" smtClean="0">
                <a:solidFill>
                  <a:srgbClr val="FF0000"/>
                </a:solidFill>
              </a:rPr>
              <a:t>Iran</a:t>
            </a:r>
          </a:p>
          <a:p>
            <a:pPr algn="ctr" defTabSz="914403" fontAlgn="base">
              <a:spcAft>
                <a:spcPct val="0"/>
              </a:spcAft>
            </a:pPr>
            <a:r>
              <a:rPr lang="en-US" sz="1100" b="1" i="1" dirty="0" smtClean="0">
                <a:solidFill>
                  <a:srgbClr val="FF0000"/>
                </a:solidFill>
              </a:rPr>
              <a:t>Regional Antagonisms</a:t>
            </a:r>
            <a:endParaRPr lang="en-US" sz="1100" b="1" i="1" dirty="0">
              <a:solidFill>
                <a:srgbClr val="FF0000"/>
              </a:solidFill>
            </a:endParaRPr>
          </a:p>
        </p:txBody>
      </p:sp>
      <p:cxnSp>
        <p:nvCxnSpPr>
          <p:cNvPr id="91" name="Straight Connector 90"/>
          <p:cNvCxnSpPr>
            <a:endCxn id="86" idx="0"/>
          </p:cNvCxnSpPr>
          <p:nvPr/>
        </p:nvCxnSpPr>
        <p:spPr>
          <a:xfrm>
            <a:off x="5867400" y="2819400"/>
            <a:ext cx="190500" cy="762000"/>
          </a:xfrm>
          <a:prstGeom prst="line">
            <a:avLst/>
          </a:prstGeom>
          <a:ln w="158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154559" y="4817533"/>
            <a:ext cx="2666999" cy="1708160"/>
          </a:xfrm>
          <a:prstGeom prst="rect">
            <a:avLst/>
          </a:prstGeom>
          <a:solidFill>
            <a:schemeClr val="bg1">
              <a:lumMod val="85000"/>
            </a:schemeClr>
          </a:solidFill>
          <a:effectLst>
            <a:softEdge rad="63500"/>
          </a:effectLst>
        </p:spPr>
        <p:txBody>
          <a:bodyPr wrap="square" rtlCol="0">
            <a:spAutoFit/>
          </a:bodyPr>
          <a:lstStyle/>
          <a:p>
            <a:pPr algn="ctr" defTabSz="912283"/>
            <a:r>
              <a:rPr lang="en-US" sz="1050" b="1" i="1" u="sng" dirty="0">
                <a:solidFill>
                  <a:srgbClr val="FF0000"/>
                </a:solidFill>
              </a:rPr>
              <a:t>Global </a:t>
            </a:r>
            <a:r>
              <a:rPr lang="en-US" sz="1050" b="1" i="1" u="sng" dirty="0" smtClean="0">
                <a:solidFill>
                  <a:srgbClr val="FF0000"/>
                </a:solidFill>
              </a:rPr>
              <a:t>Issues</a:t>
            </a:r>
            <a:endParaRPr lang="en-US" sz="1050" b="1" i="1" u="sng" dirty="0">
              <a:solidFill>
                <a:srgbClr val="FF0000"/>
              </a:solidFill>
            </a:endParaRPr>
          </a:p>
          <a:p>
            <a:pPr algn="ctr"/>
            <a:r>
              <a:rPr lang="en-US" sz="1050" i="1" dirty="0">
                <a:solidFill>
                  <a:srgbClr val="FF0000"/>
                </a:solidFill>
              </a:rPr>
              <a:t>Proliferation of Arms, </a:t>
            </a:r>
            <a:r>
              <a:rPr lang="en-US" sz="1050" i="1" dirty="0" smtClean="0">
                <a:solidFill>
                  <a:srgbClr val="FF0000"/>
                </a:solidFill>
              </a:rPr>
              <a:t>WMD, Cyber Security</a:t>
            </a:r>
          </a:p>
          <a:p>
            <a:pPr algn="ctr"/>
            <a:r>
              <a:rPr lang="en-US" sz="1050" i="1" dirty="0" smtClean="0">
                <a:solidFill>
                  <a:srgbClr val="FF0000"/>
                </a:solidFill>
              </a:rPr>
              <a:t>Transnational Criminal Organizations</a:t>
            </a:r>
            <a:endParaRPr lang="en-US" sz="1050" i="1" dirty="0">
              <a:solidFill>
                <a:srgbClr val="FF0000"/>
              </a:solidFill>
            </a:endParaRPr>
          </a:p>
          <a:p>
            <a:pPr algn="ctr"/>
            <a:r>
              <a:rPr lang="en-US" sz="1050" i="1" dirty="0" smtClean="0">
                <a:solidFill>
                  <a:srgbClr val="FF0000"/>
                </a:solidFill>
              </a:rPr>
              <a:t>Terrorism, Uneven </a:t>
            </a:r>
            <a:r>
              <a:rPr lang="en-US" sz="1050" i="1" dirty="0">
                <a:solidFill>
                  <a:srgbClr val="FF0000"/>
                </a:solidFill>
              </a:rPr>
              <a:t>Economic </a:t>
            </a:r>
            <a:r>
              <a:rPr lang="en-US" sz="1050" i="1" dirty="0" smtClean="0">
                <a:solidFill>
                  <a:srgbClr val="FF0000"/>
                </a:solidFill>
              </a:rPr>
              <a:t>Growth</a:t>
            </a:r>
          </a:p>
          <a:p>
            <a:pPr algn="ctr" defTabSz="912283"/>
            <a:r>
              <a:rPr lang="en-US" sz="1050" i="1" dirty="0" smtClean="0">
                <a:solidFill>
                  <a:srgbClr val="FF0000"/>
                </a:solidFill>
              </a:rPr>
              <a:t>Global Financial Vulnerability</a:t>
            </a:r>
            <a:endParaRPr lang="en-US" sz="1050" i="1" dirty="0">
              <a:solidFill>
                <a:srgbClr val="FF0000"/>
              </a:solidFill>
            </a:endParaRPr>
          </a:p>
          <a:p>
            <a:pPr algn="ctr" defTabSz="912283"/>
            <a:r>
              <a:rPr lang="en-US" sz="1050" i="1" dirty="0">
                <a:solidFill>
                  <a:srgbClr val="FF0000"/>
                </a:solidFill>
              </a:rPr>
              <a:t>Humanitarian/Natural </a:t>
            </a:r>
            <a:r>
              <a:rPr lang="en-US" sz="1050" i="1" dirty="0" smtClean="0">
                <a:solidFill>
                  <a:srgbClr val="FF0000"/>
                </a:solidFill>
              </a:rPr>
              <a:t>Disasters</a:t>
            </a:r>
          </a:p>
          <a:p>
            <a:pPr algn="ctr" defTabSz="912283"/>
            <a:r>
              <a:rPr lang="en-US" sz="1050" i="1" dirty="0" smtClean="0">
                <a:solidFill>
                  <a:srgbClr val="FF0000"/>
                </a:solidFill>
              </a:rPr>
              <a:t>Impact of Demographics, Technology </a:t>
            </a:r>
          </a:p>
          <a:p>
            <a:pPr algn="ctr" defTabSz="912283"/>
            <a:r>
              <a:rPr lang="en-US" sz="1050" i="1" dirty="0" smtClean="0">
                <a:solidFill>
                  <a:srgbClr val="FF0000"/>
                </a:solidFill>
              </a:rPr>
              <a:t>Resource Scarcity (Energy, Water, Food)</a:t>
            </a:r>
          </a:p>
          <a:p>
            <a:pPr algn="ctr" defTabSz="912283"/>
            <a:r>
              <a:rPr lang="en-US" sz="1050" i="1" dirty="0" smtClean="0">
                <a:solidFill>
                  <a:srgbClr val="FF0000"/>
                </a:solidFill>
              </a:rPr>
              <a:t>Growing Environmental Pressures</a:t>
            </a:r>
            <a:endParaRPr lang="en-US" sz="1050" i="1" dirty="0">
              <a:solidFill>
                <a:srgbClr val="FF0000"/>
              </a:solidFill>
            </a:endParaRPr>
          </a:p>
        </p:txBody>
      </p:sp>
      <p:sp>
        <p:nvSpPr>
          <p:cNvPr id="73" name="TextBox 72"/>
          <p:cNvSpPr txBox="1"/>
          <p:nvPr/>
        </p:nvSpPr>
        <p:spPr>
          <a:xfrm>
            <a:off x="180976" y="2962728"/>
            <a:ext cx="1495424" cy="287385"/>
          </a:xfrm>
          <a:prstGeom prst="rect">
            <a:avLst/>
          </a:prstGeom>
          <a:noFill/>
        </p:spPr>
        <p:txBody>
          <a:bodyPr wrap="square" lIns="86486" tIns="43243" rIns="86486" bIns="43243" rtlCol="0" anchor="ctr" anchorCtr="0">
            <a:spAutoFit/>
          </a:bodyPr>
          <a:lstStyle/>
          <a:p>
            <a:pPr algn="ctr" defTabSz="914403" fontAlgn="base">
              <a:spcBef>
                <a:spcPct val="20000"/>
              </a:spcBef>
              <a:spcAft>
                <a:spcPct val="0"/>
              </a:spcAft>
            </a:pPr>
            <a:r>
              <a:rPr lang="en-US" sz="1300" b="1" i="1" dirty="0" smtClean="0">
                <a:solidFill>
                  <a:srgbClr val="FF0000"/>
                </a:solidFill>
              </a:rPr>
              <a:t>Latin America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World_Map"/>
          <p:cNvPicPr>
            <a:picLocks noChangeAspect="1" noChangeArrowheads="1"/>
          </p:cNvPicPr>
          <p:nvPr/>
        </p:nvPicPr>
        <p:blipFill>
          <a:blip r:embed="rId3" cstate="print">
            <a:lum bright="10000"/>
          </a:blip>
          <a:srcRect l="15556" t="8824" r="11667" b="18628"/>
          <a:stretch>
            <a:fillRect/>
          </a:stretch>
        </p:blipFill>
        <p:spPr bwMode="auto">
          <a:xfrm>
            <a:off x="0" y="841845"/>
            <a:ext cx="9144000" cy="5640586"/>
          </a:xfrm>
          <a:prstGeom prst="rect">
            <a:avLst/>
          </a:prstGeom>
          <a:noFill/>
        </p:spPr>
      </p:pic>
      <p:sp>
        <p:nvSpPr>
          <p:cNvPr id="117" name="Cloud 116"/>
          <p:cNvSpPr/>
          <p:nvPr/>
        </p:nvSpPr>
        <p:spPr>
          <a:xfrm>
            <a:off x="6475079" y="2622176"/>
            <a:ext cx="768404" cy="695291"/>
          </a:xfrm>
          <a:prstGeom prst="cloud">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31" name="Cloud 130"/>
          <p:cNvSpPr/>
          <p:nvPr/>
        </p:nvSpPr>
        <p:spPr>
          <a:xfrm>
            <a:off x="5927593" y="3695648"/>
            <a:ext cx="505864" cy="408266"/>
          </a:xfrm>
          <a:prstGeom prst="cloud">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30" name="Cloud 129"/>
          <p:cNvSpPr/>
          <p:nvPr/>
        </p:nvSpPr>
        <p:spPr>
          <a:xfrm>
            <a:off x="5562600" y="2514600"/>
            <a:ext cx="685800" cy="533400"/>
          </a:xfrm>
          <a:prstGeom prst="cloud">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21" name="Cloud 120"/>
          <p:cNvSpPr/>
          <p:nvPr/>
        </p:nvSpPr>
        <p:spPr>
          <a:xfrm>
            <a:off x="7543800" y="3208804"/>
            <a:ext cx="762000" cy="524996"/>
          </a:xfrm>
          <a:prstGeom prst="cloud">
            <a:avLst/>
          </a:prstGeom>
          <a:solidFill>
            <a:srgbClr val="7030A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26" name="Cloud 125"/>
          <p:cNvSpPr/>
          <p:nvPr/>
        </p:nvSpPr>
        <p:spPr>
          <a:xfrm>
            <a:off x="7772400" y="1752600"/>
            <a:ext cx="762000" cy="601196"/>
          </a:xfrm>
          <a:prstGeom prst="cloud">
            <a:avLst/>
          </a:prstGeom>
          <a:solidFill>
            <a:srgbClr val="7030A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27" name="Cloud 126"/>
          <p:cNvSpPr/>
          <p:nvPr/>
        </p:nvSpPr>
        <p:spPr>
          <a:xfrm>
            <a:off x="6781800" y="2057400"/>
            <a:ext cx="762000" cy="533400"/>
          </a:xfrm>
          <a:prstGeom prst="cloud">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28" name="Cloud 127"/>
          <p:cNvSpPr/>
          <p:nvPr/>
        </p:nvSpPr>
        <p:spPr>
          <a:xfrm>
            <a:off x="3657600" y="770404"/>
            <a:ext cx="1143000" cy="524996"/>
          </a:xfrm>
          <a:prstGeom prst="cloud">
            <a:avLst/>
          </a:prstGeom>
          <a:solidFill>
            <a:srgbClr val="0070C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29" name="Cloud 128"/>
          <p:cNvSpPr/>
          <p:nvPr/>
        </p:nvSpPr>
        <p:spPr>
          <a:xfrm>
            <a:off x="4953000" y="2362200"/>
            <a:ext cx="609600" cy="609600"/>
          </a:xfrm>
          <a:prstGeom prst="cloud">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20" name="Cloud 119"/>
          <p:cNvSpPr/>
          <p:nvPr/>
        </p:nvSpPr>
        <p:spPr>
          <a:xfrm>
            <a:off x="838201" y="2590800"/>
            <a:ext cx="823812" cy="677396"/>
          </a:xfrm>
          <a:prstGeom prst="cloud">
            <a:avLst/>
          </a:prstGeom>
          <a:solidFill>
            <a:srgbClr val="66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10" name="Cloud 109"/>
          <p:cNvSpPr/>
          <p:nvPr/>
        </p:nvSpPr>
        <p:spPr>
          <a:xfrm>
            <a:off x="7837715" y="2262470"/>
            <a:ext cx="819630" cy="541243"/>
          </a:xfrm>
          <a:prstGeom prst="cloud">
            <a:avLst/>
          </a:prstGeom>
          <a:solidFill>
            <a:srgbClr val="7030A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11" name="Cloud 110"/>
          <p:cNvSpPr/>
          <p:nvPr/>
        </p:nvSpPr>
        <p:spPr>
          <a:xfrm>
            <a:off x="7827470" y="2833969"/>
            <a:ext cx="922085" cy="363071"/>
          </a:xfrm>
          <a:prstGeom prst="cloud">
            <a:avLst/>
          </a:prstGeom>
          <a:solidFill>
            <a:srgbClr val="7030A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12" name="Cloud 111"/>
          <p:cNvSpPr/>
          <p:nvPr/>
        </p:nvSpPr>
        <p:spPr>
          <a:xfrm>
            <a:off x="8427763" y="3112997"/>
            <a:ext cx="665010" cy="544603"/>
          </a:xfrm>
          <a:prstGeom prst="cloud">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13" name="Cloud 112"/>
          <p:cNvSpPr/>
          <p:nvPr/>
        </p:nvSpPr>
        <p:spPr>
          <a:xfrm>
            <a:off x="6934200" y="3124200"/>
            <a:ext cx="631445" cy="495213"/>
          </a:xfrm>
          <a:prstGeom prst="cloud">
            <a:avLst/>
          </a:prstGeom>
          <a:solidFill>
            <a:srgbClr val="7030A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15" name="Cloud 114"/>
          <p:cNvSpPr/>
          <p:nvPr/>
        </p:nvSpPr>
        <p:spPr>
          <a:xfrm>
            <a:off x="6469316" y="1482541"/>
            <a:ext cx="922084" cy="574859"/>
          </a:xfrm>
          <a:prstGeom prst="cloud">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16" name="Cloud 115"/>
          <p:cNvSpPr/>
          <p:nvPr/>
        </p:nvSpPr>
        <p:spPr>
          <a:xfrm>
            <a:off x="6208701" y="879104"/>
            <a:ext cx="973311" cy="613521"/>
          </a:xfrm>
          <a:prstGeom prst="cloud">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02" name="Cloud 101"/>
          <p:cNvSpPr/>
          <p:nvPr/>
        </p:nvSpPr>
        <p:spPr>
          <a:xfrm>
            <a:off x="5339551" y="3116356"/>
            <a:ext cx="582279" cy="342900"/>
          </a:xfrm>
          <a:prstGeom prst="cloud">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04" name="Cloud 103"/>
          <p:cNvSpPr/>
          <p:nvPr/>
        </p:nvSpPr>
        <p:spPr>
          <a:xfrm>
            <a:off x="5896216" y="3277721"/>
            <a:ext cx="665010" cy="494180"/>
          </a:xfrm>
          <a:prstGeom prst="cloud">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05" name="Cloud 104"/>
          <p:cNvSpPr/>
          <p:nvPr/>
        </p:nvSpPr>
        <p:spPr>
          <a:xfrm>
            <a:off x="5477864" y="3980332"/>
            <a:ext cx="665010" cy="537880"/>
          </a:xfrm>
          <a:prstGeom prst="cloud">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06" name="Cloud 105"/>
          <p:cNvSpPr/>
          <p:nvPr/>
        </p:nvSpPr>
        <p:spPr>
          <a:xfrm>
            <a:off x="5295153" y="3489511"/>
            <a:ext cx="665010" cy="484094"/>
          </a:xfrm>
          <a:prstGeom prst="cloud">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07" name="Cloud 106"/>
          <p:cNvSpPr/>
          <p:nvPr/>
        </p:nvSpPr>
        <p:spPr>
          <a:xfrm>
            <a:off x="4682139" y="3217209"/>
            <a:ext cx="665010" cy="423583"/>
          </a:xfrm>
          <a:prstGeom prst="cloud">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08" name="Cloud 107"/>
          <p:cNvSpPr/>
          <p:nvPr/>
        </p:nvSpPr>
        <p:spPr>
          <a:xfrm>
            <a:off x="4139132" y="3733800"/>
            <a:ext cx="1271067" cy="838200"/>
          </a:xfrm>
          <a:prstGeom prst="cloud">
            <a:avLst/>
          </a:prstGeom>
          <a:solidFill>
            <a:srgbClr val="FFC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94" name="Cloud 93"/>
          <p:cNvSpPr/>
          <p:nvPr/>
        </p:nvSpPr>
        <p:spPr>
          <a:xfrm>
            <a:off x="4592790" y="2644029"/>
            <a:ext cx="665010" cy="681848"/>
          </a:xfrm>
          <a:prstGeom prst="cloud">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95" name="Cloud 94"/>
          <p:cNvSpPr/>
          <p:nvPr/>
        </p:nvSpPr>
        <p:spPr>
          <a:xfrm>
            <a:off x="4613836" y="2006975"/>
            <a:ext cx="665010" cy="443753"/>
          </a:xfrm>
          <a:prstGeom prst="cloud">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96" name="Cloud 95"/>
          <p:cNvSpPr/>
          <p:nvPr/>
        </p:nvSpPr>
        <p:spPr>
          <a:xfrm>
            <a:off x="5527385" y="1225364"/>
            <a:ext cx="665010" cy="681848"/>
          </a:xfrm>
          <a:prstGeom prst="cloud">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97" name="Cloud 96"/>
          <p:cNvSpPr/>
          <p:nvPr/>
        </p:nvSpPr>
        <p:spPr>
          <a:xfrm>
            <a:off x="4538705" y="1290917"/>
            <a:ext cx="881101" cy="496949"/>
          </a:xfrm>
          <a:prstGeom prst="cloud">
            <a:avLst/>
          </a:prstGeom>
          <a:solidFill>
            <a:srgbClr val="0070C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98" name="Cloud 97"/>
          <p:cNvSpPr/>
          <p:nvPr/>
        </p:nvSpPr>
        <p:spPr>
          <a:xfrm>
            <a:off x="3768591" y="1752600"/>
            <a:ext cx="665010" cy="457200"/>
          </a:xfrm>
          <a:prstGeom prst="cloud">
            <a:avLst/>
          </a:prstGeom>
          <a:solidFill>
            <a:srgbClr val="0070C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99" name="Cloud 98"/>
          <p:cNvSpPr/>
          <p:nvPr/>
        </p:nvSpPr>
        <p:spPr>
          <a:xfrm>
            <a:off x="3411711" y="2228851"/>
            <a:ext cx="860612" cy="453839"/>
          </a:xfrm>
          <a:prstGeom prst="cloud">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00" name="Cloud 99"/>
          <p:cNvSpPr/>
          <p:nvPr/>
        </p:nvSpPr>
        <p:spPr>
          <a:xfrm>
            <a:off x="3638551" y="2894481"/>
            <a:ext cx="847724" cy="620244"/>
          </a:xfrm>
          <a:prstGeom prst="cloud">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01" name="Cloud 100"/>
          <p:cNvSpPr/>
          <p:nvPr/>
        </p:nvSpPr>
        <p:spPr>
          <a:xfrm>
            <a:off x="3276600" y="3657600"/>
            <a:ext cx="665010" cy="551328"/>
          </a:xfrm>
          <a:prstGeom prst="cloud">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89" name="Cloud 88"/>
          <p:cNvSpPr/>
          <p:nvPr/>
        </p:nvSpPr>
        <p:spPr>
          <a:xfrm>
            <a:off x="583988" y="3057527"/>
            <a:ext cx="769171" cy="681848"/>
          </a:xfrm>
          <a:prstGeom prst="cloud">
            <a:avLst/>
          </a:prstGeom>
          <a:solidFill>
            <a:srgbClr val="66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90" name="Cloud 89"/>
          <p:cNvSpPr/>
          <p:nvPr/>
        </p:nvSpPr>
        <p:spPr>
          <a:xfrm>
            <a:off x="1444599" y="2894481"/>
            <a:ext cx="860612" cy="433669"/>
          </a:xfrm>
          <a:prstGeom prst="cloud">
            <a:avLst/>
          </a:prstGeom>
          <a:solidFill>
            <a:srgbClr val="66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91" name="Cloud 90"/>
          <p:cNvSpPr/>
          <p:nvPr/>
        </p:nvSpPr>
        <p:spPr>
          <a:xfrm>
            <a:off x="1818556" y="3363446"/>
            <a:ext cx="665010" cy="681848"/>
          </a:xfrm>
          <a:prstGeom prst="cloud">
            <a:avLst/>
          </a:prstGeom>
          <a:solidFill>
            <a:srgbClr val="66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92" name="Cloud 91"/>
          <p:cNvSpPr/>
          <p:nvPr/>
        </p:nvSpPr>
        <p:spPr>
          <a:xfrm>
            <a:off x="1072349" y="3657600"/>
            <a:ext cx="665010" cy="570912"/>
          </a:xfrm>
          <a:prstGeom prst="cloud">
            <a:avLst/>
          </a:prstGeom>
          <a:solidFill>
            <a:srgbClr val="66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93" name="Cloud 92"/>
          <p:cNvSpPr/>
          <p:nvPr/>
        </p:nvSpPr>
        <p:spPr>
          <a:xfrm>
            <a:off x="1063810" y="4219576"/>
            <a:ext cx="665010" cy="428624"/>
          </a:xfrm>
          <a:prstGeom prst="cloud">
            <a:avLst/>
          </a:prstGeom>
          <a:solidFill>
            <a:srgbClr val="66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2067" name="Rectangle 19"/>
          <p:cNvSpPr>
            <a:spLocks noGrp="1" noChangeArrowheads="1"/>
          </p:cNvSpPr>
          <p:nvPr>
            <p:ph type="title" idx="4294967295"/>
          </p:nvPr>
        </p:nvSpPr>
        <p:spPr>
          <a:xfrm>
            <a:off x="3123028" y="0"/>
            <a:ext cx="6020972" cy="631596"/>
          </a:xfrm>
        </p:spPr>
        <p:txBody>
          <a:bodyPr/>
          <a:lstStyle/>
          <a:p>
            <a:pPr algn="ctr"/>
            <a:r>
              <a:rPr lang="en-US" sz="2000" b="1" i="1" dirty="0" smtClean="0">
                <a:solidFill>
                  <a:schemeClr val="bg1"/>
                </a:solidFill>
                <a:latin typeface="Arial" pitchFamily="34" charset="0"/>
              </a:rPr>
              <a:t>Potential Crises to 2030</a:t>
            </a:r>
            <a:endParaRPr lang="en-US" sz="2000" b="1" i="1" dirty="0">
              <a:solidFill>
                <a:schemeClr val="bg1"/>
              </a:solidFill>
              <a:latin typeface="Arial" pitchFamily="34" charset="0"/>
            </a:endParaRPr>
          </a:p>
        </p:txBody>
      </p:sp>
      <p:sp>
        <p:nvSpPr>
          <p:cNvPr id="63" name="Text Box 120"/>
          <p:cNvSpPr txBox="1">
            <a:spLocks noChangeArrowheads="1"/>
          </p:cNvSpPr>
          <p:nvPr/>
        </p:nvSpPr>
        <p:spPr bwMode="auto">
          <a:xfrm>
            <a:off x="3544915" y="808753"/>
            <a:ext cx="1345288" cy="366977"/>
          </a:xfrm>
          <a:prstGeom prst="rect">
            <a:avLst/>
          </a:prstGeom>
          <a:noFill/>
          <a:ln w="9525" algn="ctr">
            <a:noFill/>
            <a:miter lim="800000"/>
            <a:headEnd/>
            <a:tailEnd/>
          </a:ln>
          <a:effectLst/>
        </p:spPr>
        <p:txBody>
          <a:bodyPr wrap="square" lIns="91392" tIns="45697" rIns="91392" bIns="45697">
            <a:spAutoFit/>
          </a:bodyPr>
          <a:lstStyle/>
          <a:p>
            <a:pPr algn="ctr" defTabSz="914158">
              <a:lnSpc>
                <a:spcPct val="85000"/>
              </a:lnSpc>
            </a:pPr>
            <a:r>
              <a:rPr lang="en-US" sz="1000" b="1" i="1" dirty="0">
                <a:solidFill>
                  <a:srgbClr val="860000"/>
                </a:solidFill>
                <a:latin typeface="Calibri" pitchFamily="34" charset="0"/>
              </a:rPr>
              <a:t>Arctic</a:t>
            </a:r>
          </a:p>
          <a:p>
            <a:pPr algn="ctr" defTabSz="914158">
              <a:lnSpc>
                <a:spcPct val="85000"/>
              </a:lnSpc>
            </a:pPr>
            <a:r>
              <a:rPr lang="en-US" sz="1000" b="1" i="1" dirty="0">
                <a:solidFill>
                  <a:srgbClr val="860000"/>
                </a:solidFill>
                <a:latin typeface="Calibri" pitchFamily="34" charset="0"/>
              </a:rPr>
              <a:t>Territorial Disputes</a:t>
            </a:r>
          </a:p>
        </p:txBody>
      </p:sp>
      <p:sp>
        <p:nvSpPr>
          <p:cNvPr id="2151" name="Text Box 103"/>
          <p:cNvSpPr txBox="1">
            <a:spLocks noChangeArrowheads="1"/>
          </p:cNvSpPr>
          <p:nvPr/>
        </p:nvSpPr>
        <p:spPr bwMode="auto">
          <a:xfrm>
            <a:off x="7828272" y="2336217"/>
            <a:ext cx="960059" cy="496153"/>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a:solidFill>
                  <a:srgbClr val="FF0000"/>
                </a:solidFill>
                <a:latin typeface="Calibri" pitchFamily="34" charset="0"/>
              </a:rPr>
              <a:t>North Korea </a:t>
            </a:r>
            <a:r>
              <a:rPr lang="en-US" sz="1000" b="1" i="1" dirty="0">
                <a:solidFill>
                  <a:srgbClr val="860000"/>
                </a:solidFill>
                <a:latin typeface="Calibri" pitchFamily="34" charset="0"/>
              </a:rPr>
              <a:t>-South Korea Crisis</a:t>
            </a:r>
          </a:p>
        </p:txBody>
      </p:sp>
      <p:sp>
        <p:nvSpPr>
          <p:cNvPr id="2154" name="Text Box 106"/>
          <p:cNvSpPr txBox="1">
            <a:spLocks noChangeArrowheads="1"/>
          </p:cNvSpPr>
          <p:nvPr/>
        </p:nvSpPr>
        <p:spPr bwMode="auto">
          <a:xfrm>
            <a:off x="7446136" y="3296339"/>
            <a:ext cx="926797" cy="361261"/>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a:solidFill>
                  <a:srgbClr val="860000"/>
                </a:solidFill>
                <a:latin typeface="Calibri" pitchFamily="34" charset="0"/>
              </a:rPr>
              <a:t>South China Sea </a:t>
            </a:r>
            <a:r>
              <a:rPr lang="en-US" sz="1000" b="1" i="1" dirty="0" smtClean="0">
                <a:solidFill>
                  <a:srgbClr val="860000"/>
                </a:solidFill>
                <a:latin typeface="Calibri" pitchFamily="34" charset="0"/>
              </a:rPr>
              <a:t>Tensions</a:t>
            </a:r>
            <a:endParaRPr lang="en-US" sz="1000" b="1" i="1" dirty="0">
              <a:solidFill>
                <a:srgbClr val="860000"/>
              </a:solidFill>
              <a:latin typeface="Calibri" pitchFamily="34" charset="0"/>
            </a:endParaRPr>
          </a:p>
        </p:txBody>
      </p:sp>
      <p:sp>
        <p:nvSpPr>
          <p:cNvPr id="2156" name="Text Box 108"/>
          <p:cNvSpPr txBox="1">
            <a:spLocks noChangeArrowheads="1"/>
          </p:cNvSpPr>
          <p:nvPr/>
        </p:nvSpPr>
        <p:spPr bwMode="auto">
          <a:xfrm>
            <a:off x="6934200" y="3200400"/>
            <a:ext cx="685801" cy="353897"/>
          </a:xfrm>
          <a:prstGeom prst="rect">
            <a:avLst/>
          </a:prstGeom>
          <a:noFill/>
          <a:ln w="9525" algn="ctr">
            <a:noFill/>
            <a:miter lim="800000"/>
            <a:headEnd/>
            <a:tailEnd/>
          </a:ln>
          <a:effectLst/>
        </p:spPr>
        <p:txBody>
          <a:bodyPr wrap="square" lIns="91392" tIns="45697" rIns="91392" bIns="45697">
            <a:spAutoFit/>
          </a:bodyPr>
          <a:lstStyle/>
          <a:p>
            <a:pPr algn="ctr" defTabSz="914158">
              <a:lnSpc>
                <a:spcPct val="85000"/>
              </a:lnSpc>
            </a:pPr>
            <a:r>
              <a:rPr lang="en-US" sz="1000" b="1" i="1" dirty="0" smtClean="0">
                <a:solidFill>
                  <a:srgbClr val="860000"/>
                </a:solidFill>
                <a:latin typeface="Calibri" pitchFamily="34" charset="0"/>
              </a:rPr>
              <a:t>SE Asia</a:t>
            </a:r>
          </a:p>
          <a:p>
            <a:pPr algn="ctr" defTabSz="914158">
              <a:lnSpc>
                <a:spcPct val="85000"/>
              </a:lnSpc>
            </a:pPr>
            <a:r>
              <a:rPr lang="en-US" sz="1000" b="1" i="1" dirty="0" smtClean="0">
                <a:solidFill>
                  <a:srgbClr val="860000"/>
                </a:solidFill>
                <a:latin typeface="Calibri" pitchFamily="34" charset="0"/>
              </a:rPr>
              <a:t>Tensions</a:t>
            </a:r>
            <a:endParaRPr lang="en-US" sz="1000" b="1" i="1" dirty="0">
              <a:solidFill>
                <a:srgbClr val="860000"/>
              </a:solidFill>
              <a:latin typeface="Calibri" pitchFamily="34" charset="0"/>
            </a:endParaRPr>
          </a:p>
        </p:txBody>
      </p:sp>
      <p:sp>
        <p:nvSpPr>
          <p:cNvPr id="2155" name="Text Box 107"/>
          <p:cNvSpPr txBox="1">
            <a:spLocks noChangeArrowheads="1"/>
          </p:cNvSpPr>
          <p:nvPr/>
        </p:nvSpPr>
        <p:spPr bwMode="auto">
          <a:xfrm>
            <a:off x="4477913" y="1380279"/>
            <a:ext cx="1074964" cy="353897"/>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a:solidFill>
                  <a:srgbClr val="860000"/>
                </a:solidFill>
                <a:latin typeface="Calibri" pitchFamily="34" charset="0"/>
              </a:rPr>
              <a:t>Russia-Georgia </a:t>
            </a:r>
            <a:r>
              <a:rPr lang="en-US" sz="1000" b="1" i="1" dirty="0" smtClean="0">
                <a:solidFill>
                  <a:srgbClr val="860000"/>
                </a:solidFill>
                <a:latin typeface="Calibri" pitchFamily="34" charset="0"/>
              </a:rPr>
              <a:t>Tensions</a:t>
            </a:r>
            <a:endParaRPr lang="en-US" sz="1000" b="1" i="1" dirty="0">
              <a:solidFill>
                <a:srgbClr val="860000"/>
              </a:solidFill>
              <a:latin typeface="Calibri" pitchFamily="34" charset="0"/>
            </a:endParaRPr>
          </a:p>
        </p:txBody>
      </p:sp>
      <p:sp>
        <p:nvSpPr>
          <p:cNvPr id="2160" name="Text Box 112"/>
          <p:cNvSpPr txBox="1">
            <a:spLocks noChangeArrowheads="1"/>
          </p:cNvSpPr>
          <p:nvPr/>
        </p:nvSpPr>
        <p:spPr bwMode="auto">
          <a:xfrm>
            <a:off x="5181600" y="3124200"/>
            <a:ext cx="999369" cy="353897"/>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a:solidFill>
                  <a:srgbClr val="860000"/>
                </a:solidFill>
                <a:latin typeface="Calibri" pitchFamily="34" charset="0"/>
              </a:rPr>
              <a:t>Yemen </a:t>
            </a:r>
            <a:r>
              <a:rPr lang="en-US" sz="1000" b="1" i="1" dirty="0" smtClean="0">
                <a:solidFill>
                  <a:srgbClr val="860000"/>
                </a:solidFill>
                <a:latin typeface="Calibri" pitchFamily="34" charset="0"/>
              </a:rPr>
              <a:t>Instability</a:t>
            </a:r>
            <a:endParaRPr lang="en-US" sz="1000" b="1" i="1" dirty="0">
              <a:solidFill>
                <a:srgbClr val="860000"/>
              </a:solidFill>
              <a:latin typeface="Calibri" pitchFamily="34" charset="0"/>
            </a:endParaRPr>
          </a:p>
        </p:txBody>
      </p:sp>
      <p:sp>
        <p:nvSpPr>
          <p:cNvPr id="2157" name="Text Box 109"/>
          <p:cNvSpPr txBox="1">
            <a:spLocks noChangeArrowheads="1"/>
          </p:cNvSpPr>
          <p:nvPr/>
        </p:nvSpPr>
        <p:spPr bwMode="auto">
          <a:xfrm>
            <a:off x="5420810" y="1327318"/>
            <a:ext cx="917726" cy="496153"/>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a:solidFill>
                  <a:srgbClr val="860000"/>
                </a:solidFill>
                <a:latin typeface="Calibri" pitchFamily="34" charset="0"/>
              </a:rPr>
              <a:t>Armenia-Azerbaijan Crisis</a:t>
            </a:r>
          </a:p>
        </p:txBody>
      </p:sp>
      <p:sp>
        <p:nvSpPr>
          <p:cNvPr id="2159" name="Text Box 111"/>
          <p:cNvSpPr txBox="1">
            <a:spLocks noChangeArrowheads="1"/>
          </p:cNvSpPr>
          <p:nvPr/>
        </p:nvSpPr>
        <p:spPr bwMode="auto">
          <a:xfrm>
            <a:off x="4572000" y="2008303"/>
            <a:ext cx="722420" cy="353897"/>
          </a:xfrm>
          <a:prstGeom prst="rect">
            <a:avLst/>
          </a:prstGeom>
          <a:noFill/>
          <a:ln w="9525" algn="ctr">
            <a:noFill/>
            <a:miter lim="800000"/>
            <a:headEnd/>
            <a:tailEnd/>
          </a:ln>
          <a:effectLst/>
        </p:spPr>
        <p:txBody>
          <a:bodyPr wrap="square" lIns="91392" tIns="45697" rIns="91392" bIns="45697">
            <a:spAutoFit/>
          </a:bodyPr>
          <a:lstStyle/>
          <a:p>
            <a:pPr algn="ctr" defTabSz="914158">
              <a:lnSpc>
                <a:spcPct val="85000"/>
              </a:lnSpc>
            </a:pPr>
            <a:r>
              <a:rPr lang="en-US" sz="1000" b="1" i="1" dirty="0" smtClean="0">
                <a:solidFill>
                  <a:srgbClr val="860000"/>
                </a:solidFill>
                <a:latin typeface="Calibri" pitchFamily="34" charset="0"/>
              </a:rPr>
              <a:t>Syria</a:t>
            </a:r>
          </a:p>
          <a:p>
            <a:pPr algn="ctr" defTabSz="914158">
              <a:lnSpc>
                <a:spcPct val="85000"/>
              </a:lnSpc>
            </a:pPr>
            <a:r>
              <a:rPr lang="en-US" sz="1000" b="1" i="1" dirty="0" smtClean="0">
                <a:solidFill>
                  <a:srgbClr val="860000"/>
                </a:solidFill>
                <a:latin typeface="Calibri" pitchFamily="34" charset="0"/>
              </a:rPr>
              <a:t>Civil </a:t>
            </a:r>
            <a:r>
              <a:rPr lang="en-US" sz="1000" b="1" i="1" dirty="0">
                <a:solidFill>
                  <a:srgbClr val="860000"/>
                </a:solidFill>
                <a:latin typeface="Calibri" pitchFamily="34" charset="0"/>
              </a:rPr>
              <a:t>War</a:t>
            </a:r>
          </a:p>
        </p:txBody>
      </p:sp>
      <p:sp>
        <p:nvSpPr>
          <p:cNvPr id="2161" name="Text Box 113"/>
          <p:cNvSpPr txBox="1">
            <a:spLocks noChangeArrowheads="1"/>
          </p:cNvSpPr>
          <p:nvPr/>
        </p:nvSpPr>
        <p:spPr bwMode="auto">
          <a:xfrm>
            <a:off x="5766892" y="3339673"/>
            <a:ext cx="999369" cy="353897"/>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a:solidFill>
                  <a:srgbClr val="860000"/>
                </a:solidFill>
                <a:latin typeface="Calibri" pitchFamily="34" charset="0"/>
              </a:rPr>
              <a:t>Terrorist </a:t>
            </a:r>
            <a:r>
              <a:rPr lang="en-US" sz="1000" b="1" i="1" dirty="0" smtClean="0">
                <a:solidFill>
                  <a:srgbClr val="860000"/>
                </a:solidFill>
                <a:latin typeface="Calibri" pitchFamily="34" charset="0"/>
              </a:rPr>
              <a:t>Challenges</a:t>
            </a:r>
            <a:endParaRPr lang="en-US" sz="1000" b="1" i="1" dirty="0">
              <a:solidFill>
                <a:srgbClr val="860000"/>
              </a:solidFill>
              <a:latin typeface="Calibri" pitchFamily="34" charset="0"/>
            </a:endParaRPr>
          </a:p>
        </p:txBody>
      </p:sp>
      <p:sp>
        <p:nvSpPr>
          <p:cNvPr id="2162" name="Text Box 114"/>
          <p:cNvSpPr txBox="1">
            <a:spLocks noChangeArrowheads="1"/>
          </p:cNvSpPr>
          <p:nvPr/>
        </p:nvSpPr>
        <p:spPr bwMode="auto">
          <a:xfrm>
            <a:off x="5317374" y="4054080"/>
            <a:ext cx="999369" cy="353897"/>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a:solidFill>
                  <a:srgbClr val="860000"/>
                </a:solidFill>
                <a:latin typeface="Calibri" pitchFamily="34" charset="0"/>
              </a:rPr>
              <a:t>Terrorist </a:t>
            </a:r>
            <a:r>
              <a:rPr lang="en-US" sz="1000" b="1" i="1" dirty="0" smtClean="0">
                <a:solidFill>
                  <a:srgbClr val="860000"/>
                </a:solidFill>
                <a:latin typeface="Calibri" pitchFamily="34" charset="0"/>
              </a:rPr>
              <a:t>Challenge</a:t>
            </a:r>
            <a:endParaRPr lang="en-US" sz="1000" b="1" i="1" dirty="0">
              <a:solidFill>
                <a:srgbClr val="860000"/>
              </a:solidFill>
              <a:latin typeface="Calibri" pitchFamily="34" charset="0"/>
            </a:endParaRPr>
          </a:p>
        </p:txBody>
      </p:sp>
      <p:sp>
        <p:nvSpPr>
          <p:cNvPr id="2163" name="Text Box 115"/>
          <p:cNvSpPr txBox="1">
            <a:spLocks noChangeArrowheads="1"/>
          </p:cNvSpPr>
          <p:nvPr/>
        </p:nvSpPr>
        <p:spPr bwMode="auto">
          <a:xfrm>
            <a:off x="5189943" y="3539134"/>
            <a:ext cx="860273" cy="361261"/>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a:solidFill>
                  <a:srgbClr val="860000"/>
                </a:solidFill>
                <a:latin typeface="Calibri" pitchFamily="34" charset="0"/>
              </a:rPr>
              <a:t>Somalia Conflict</a:t>
            </a:r>
          </a:p>
        </p:txBody>
      </p:sp>
      <p:sp>
        <p:nvSpPr>
          <p:cNvPr id="2164" name="Text Box 116"/>
          <p:cNvSpPr txBox="1">
            <a:spLocks noChangeArrowheads="1"/>
          </p:cNvSpPr>
          <p:nvPr/>
        </p:nvSpPr>
        <p:spPr bwMode="auto">
          <a:xfrm>
            <a:off x="4648200" y="3276600"/>
            <a:ext cx="751412" cy="353897"/>
          </a:xfrm>
          <a:prstGeom prst="rect">
            <a:avLst/>
          </a:prstGeom>
          <a:noFill/>
          <a:ln w="9525" algn="ctr">
            <a:noFill/>
            <a:miter lim="800000"/>
            <a:headEnd/>
            <a:tailEnd/>
          </a:ln>
          <a:effectLst/>
        </p:spPr>
        <p:txBody>
          <a:bodyPr wrap="square" lIns="91392" tIns="45697" rIns="91392" bIns="45697">
            <a:spAutoFit/>
          </a:bodyPr>
          <a:lstStyle/>
          <a:p>
            <a:pPr algn="ctr" defTabSz="914158">
              <a:lnSpc>
                <a:spcPct val="85000"/>
              </a:lnSpc>
            </a:pPr>
            <a:r>
              <a:rPr lang="en-US" sz="1000" b="1" i="1" dirty="0">
                <a:solidFill>
                  <a:srgbClr val="860000"/>
                </a:solidFill>
                <a:latin typeface="Calibri" pitchFamily="34" charset="0"/>
              </a:rPr>
              <a:t>Sudan </a:t>
            </a:r>
            <a:r>
              <a:rPr lang="en-US" sz="1000" b="1" i="1" dirty="0" smtClean="0">
                <a:solidFill>
                  <a:srgbClr val="860000"/>
                </a:solidFill>
                <a:latin typeface="Calibri" pitchFamily="34" charset="0"/>
              </a:rPr>
              <a:t>Conflict</a:t>
            </a:r>
            <a:endParaRPr lang="en-US" sz="1000" b="1" i="1" dirty="0">
              <a:solidFill>
                <a:srgbClr val="860000"/>
              </a:solidFill>
              <a:latin typeface="Calibri" pitchFamily="34" charset="0"/>
            </a:endParaRPr>
          </a:p>
        </p:txBody>
      </p:sp>
      <p:sp>
        <p:nvSpPr>
          <p:cNvPr id="2165" name="Text Box 117"/>
          <p:cNvSpPr txBox="1">
            <a:spLocks noChangeArrowheads="1"/>
          </p:cNvSpPr>
          <p:nvPr/>
        </p:nvSpPr>
        <p:spPr bwMode="auto">
          <a:xfrm>
            <a:off x="3563564" y="2949777"/>
            <a:ext cx="999369" cy="353897"/>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a:solidFill>
                  <a:srgbClr val="860000"/>
                </a:solidFill>
                <a:latin typeface="Calibri" pitchFamily="34" charset="0"/>
              </a:rPr>
              <a:t>Terrorist </a:t>
            </a:r>
            <a:r>
              <a:rPr lang="en-US" sz="1000" b="1" i="1" dirty="0" smtClean="0">
                <a:solidFill>
                  <a:srgbClr val="860000"/>
                </a:solidFill>
                <a:latin typeface="Calibri" pitchFamily="34" charset="0"/>
              </a:rPr>
              <a:t>Challenge</a:t>
            </a:r>
            <a:endParaRPr lang="en-US" sz="1000" b="1" i="1" dirty="0">
              <a:solidFill>
                <a:srgbClr val="860000"/>
              </a:solidFill>
              <a:latin typeface="Calibri" pitchFamily="34" charset="0"/>
            </a:endParaRPr>
          </a:p>
        </p:txBody>
      </p:sp>
      <p:sp>
        <p:nvSpPr>
          <p:cNvPr id="2166" name="Text Box 118"/>
          <p:cNvSpPr txBox="1">
            <a:spLocks noChangeArrowheads="1"/>
          </p:cNvSpPr>
          <p:nvPr/>
        </p:nvSpPr>
        <p:spPr bwMode="auto">
          <a:xfrm>
            <a:off x="4056442" y="3835306"/>
            <a:ext cx="1386416" cy="615507"/>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a:solidFill>
                  <a:srgbClr val="860000"/>
                </a:solidFill>
                <a:latin typeface="Calibri" pitchFamily="34" charset="0"/>
              </a:rPr>
              <a:t>Sub-Saharan Africa</a:t>
            </a:r>
          </a:p>
          <a:p>
            <a:pPr algn="ctr" defTabSz="914158">
              <a:lnSpc>
                <a:spcPct val="85000"/>
              </a:lnSpc>
            </a:pPr>
            <a:r>
              <a:rPr lang="en-US" sz="1000" b="1" i="1" dirty="0">
                <a:solidFill>
                  <a:srgbClr val="860000"/>
                </a:solidFill>
                <a:latin typeface="Calibri" pitchFamily="34" charset="0"/>
              </a:rPr>
              <a:t>Widespread Potential Humanitarian Crises, Governance Crises</a:t>
            </a:r>
          </a:p>
        </p:txBody>
      </p:sp>
      <p:sp>
        <p:nvSpPr>
          <p:cNvPr id="2167" name="Text Box 119"/>
          <p:cNvSpPr txBox="1">
            <a:spLocks noChangeArrowheads="1"/>
          </p:cNvSpPr>
          <p:nvPr/>
        </p:nvSpPr>
        <p:spPr bwMode="auto">
          <a:xfrm>
            <a:off x="5689302" y="3789167"/>
            <a:ext cx="999369" cy="226368"/>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a:solidFill>
                  <a:srgbClr val="860000"/>
                </a:solidFill>
                <a:latin typeface="Calibri" pitchFamily="34" charset="0"/>
              </a:rPr>
              <a:t>Piracy</a:t>
            </a:r>
          </a:p>
        </p:txBody>
      </p:sp>
      <p:sp>
        <p:nvSpPr>
          <p:cNvPr id="2169" name="Text Box 121"/>
          <p:cNvSpPr txBox="1">
            <a:spLocks noChangeArrowheads="1"/>
          </p:cNvSpPr>
          <p:nvPr/>
        </p:nvSpPr>
        <p:spPr bwMode="auto">
          <a:xfrm>
            <a:off x="500445" y="3155159"/>
            <a:ext cx="999369" cy="497348"/>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smtClean="0">
                <a:solidFill>
                  <a:srgbClr val="860000"/>
                </a:solidFill>
                <a:latin typeface="Calibri" pitchFamily="34" charset="0"/>
              </a:rPr>
              <a:t>TCOs </a:t>
            </a:r>
            <a:r>
              <a:rPr lang="en-US" sz="1000" b="1" i="1" dirty="0">
                <a:solidFill>
                  <a:srgbClr val="860000"/>
                </a:solidFill>
                <a:latin typeface="Calibri" pitchFamily="34" charset="0"/>
              </a:rPr>
              <a:t>Destabilizing Governance</a:t>
            </a:r>
          </a:p>
        </p:txBody>
      </p:sp>
      <p:sp>
        <p:nvSpPr>
          <p:cNvPr id="2171" name="Text Box 123"/>
          <p:cNvSpPr txBox="1">
            <a:spLocks noChangeArrowheads="1"/>
          </p:cNvSpPr>
          <p:nvPr/>
        </p:nvSpPr>
        <p:spPr bwMode="auto">
          <a:xfrm>
            <a:off x="3370040" y="2294931"/>
            <a:ext cx="999369" cy="353897"/>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a:solidFill>
                  <a:srgbClr val="860000"/>
                </a:solidFill>
                <a:latin typeface="Calibri" pitchFamily="34" charset="0"/>
              </a:rPr>
              <a:t>Libya Internal </a:t>
            </a:r>
            <a:r>
              <a:rPr lang="en-US" sz="1000" b="1" i="1" dirty="0" smtClean="0">
                <a:solidFill>
                  <a:srgbClr val="860000"/>
                </a:solidFill>
                <a:latin typeface="Calibri" pitchFamily="34" charset="0"/>
              </a:rPr>
              <a:t>Tensions</a:t>
            </a:r>
            <a:endParaRPr lang="en-US" sz="1000" b="1" i="1" dirty="0">
              <a:solidFill>
                <a:srgbClr val="860000"/>
              </a:solidFill>
              <a:latin typeface="Calibri" pitchFamily="34" charset="0"/>
            </a:endParaRPr>
          </a:p>
        </p:txBody>
      </p:sp>
      <p:sp>
        <p:nvSpPr>
          <p:cNvPr id="2172" name="Text Box 124"/>
          <p:cNvSpPr txBox="1">
            <a:spLocks noChangeArrowheads="1"/>
          </p:cNvSpPr>
          <p:nvPr/>
        </p:nvSpPr>
        <p:spPr bwMode="auto">
          <a:xfrm>
            <a:off x="4432605" y="2743200"/>
            <a:ext cx="901396" cy="484702"/>
          </a:xfrm>
          <a:prstGeom prst="rect">
            <a:avLst/>
          </a:prstGeom>
          <a:noFill/>
          <a:ln w="9525" algn="ctr">
            <a:noFill/>
            <a:miter lim="800000"/>
            <a:headEnd/>
            <a:tailEnd/>
          </a:ln>
          <a:effectLst/>
        </p:spPr>
        <p:txBody>
          <a:bodyPr wrap="square" lIns="91392" tIns="45697" rIns="91392" bIns="45697">
            <a:spAutoFit/>
          </a:bodyPr>
          <a:lstStyle/>
          <a:p>
            <a:pPr algn="ctr" defTabSz="914158">
              <a:lnSpc>
                <a:spcPct val="85000"/>
              </a:lnSpc>
            </a:pPr>
            <a:r>
              <a:rPr lang="en-US" sz="1000" b="1" i="1" dirty="0">
                <a:solidFill>
                  <a:srgbClr val="860000"/>
                </a:solidFill>
                <a:latin typeface="Calibri" pitchFamily="34" charset="0"/>
              </a:rPr>
              <a:t>Egypt </a:t>
            </a:r>
            <a:r>
              <a:rPr lang="en-US" sz="1000" b="1" i="1" dirty="0" smtClean="0">
                <a:solidFill>
                  <a:srgbClr val="860000"/>
                </a:solidFill>
                <a:latin typeface="Calibri" pitchFamily="34" charset="0"/>
              </a:rPr>
              <a:t>Internal Tensions</a:t>
            </a:r>
            <a:endParaRPr lang="en-US" sz="1000" b="1" i="1" dirty="0">
              <a:solidFill>
                <a:srgbClr val="860000"/>
              </a:solidFill>
              <a:latin typeface="Calibri" pitchFamily="34" charset="0"/>
            </a:endParaRPr>
          </a:p>
        </p:txBody>
      </p:sp>
      <p:sp>
        <p:nvSpPr>
          <p:cNvPr id="2175" name="Text Box 127"/>
          <p:cNvSpPr txBox="1">
            <a:spLocks noChangeArrowheads="1"/>
          </p:cNvSpPr>
          <p:nvPr/>
        </p:nvSpPr>
        <p:spPr bwMode="auto">
          <a:xfrm>
            <a:off x="796779" y="2711653"/>
            <a:ext cx="999369" cy="361261"/>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a:solidFill>
                  <a:srgbClr val="860000"/>
                </a:solidFill>
                <a:latin typeface="Calibri" pitchFamily="34" charset="0"/>
              </a:rPr>
              <a:t>Cuba - Instability</a:t>
            </a:r>
          </a:p>
        </p:txBody>
      </p:sp>
      <p:sp>
        <p:nvSpPr>
          <p:cNvPr id="2176" name="Text Box 128"/>
          <p:cNvSpPr txBox="1">
            <a:spLocks noChangeArrowheads="1"/>
          </p:cNvSpPr>
          <p:nvPr/>
        </p:nvSpPr>
        <p:spPr bwMode="auto">
          <a:xfrm>
            <a:off x="1371600" y="2971800"/>
            <a:ext cx="999369" cy="223092"/>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smtClean="0">
                <a:solidFill>
                  <a:srgbClr val="860000"/>
                </a:solidFill>
                <a:latin typeface="Calibri" pitchFamily="34" charset="0"/>
              </a:rPr>
              <a:t>Haiti </a:t>
            </a:r>
            <a:r>
              <a:rPr lang="en-US" sz="1000" b="1" i="1" dirty="0">
                <a:solidFill>
                  <a:srgbClr val="860000"/>
                </a:solidFill>
                <a:latin typeface="Calibri" pitchFamily="34" charset="0"/>
              </a:rPr>
              <a:t>Crisis</a:t>
            </a:r>
          </a:p>
        </p:txBody>
      </p:sp>
      <p:sp>
        <p:nvSpPr>
          <p:cNvPr id="2177" name="Line 129"/>
          <p:cNvSpPr>
            <a:spLocks noChangeShapeType="1"/>
          </p:cNvSpPr>
          <p:nvPr/>
        </p:nvSpPr>
        <p:spPr bwMode="auto">
          <a:xfrm>
            <a:off x="4142623" y="2592591"/>
            <a:ext cx="338667" cy="133945"/>
          </a:xfrm>
          <a:prstGeom prst="line">
            <a:avLst/>
          </a:prstGeom>
          <a:noFill/>
          <a:ln w="19050" cap="rnd">
            <a:solidFill>
              <a:schemeClr val="accent6">
                <a:lumMod val="40000"/>
                <a:lumOff val="60000"/>
              </a:schemeClr>
            </a:solidFill>
            <a:round/>
            <a:headEnd/>
            <a:tailEnd/>
          </a:ln>
          <a:effectLst/>
        </p:spPr>
        <p:txBody>
          <a:bodyPr wrap="square" lIns="86462" tIns="43231" rIns="86462" bIns="43231">
            <a:spAutoFit/>
          </a:bodyPr>
          <a:lstStyle/>
          <a:p>
            <a:endParaRPr lang="en-US" sz="1700" dirty="0">
              <a:solidFill>
                <a:srgbClr val="860000"/>
              </a:solidFill>
            </a:endParaRPr>
          </a:p>
        </p:txBody>
      </p:sp>
      <p:sp>
        <p:nvSpPr>
          <p:cNvPr id="2178" name="Line 130"/>
          <p:cNvSpPr>
            <a:spLocks noChangeShapeType="1"/>
          </p:cNvSpPr>
          <p:nvPr/>
        </p:nvSpPr>
        <p:spPr bwMode="auto">
          <a:xfrm>
            <a:off x="5638800" y="3429000"/>
            <a:ext cx="371072" cy="103628"/>
          </a:xfrm>
          <a:prstGeom prst="line">
            <a:avLst/>
          </a:prstGeom>
          <a:noFill/>
          <a:ln w="19050" cap="rnd">
            <a:solidFill>
              <a:schemeClr val="accent6">
                <a:lumMod val="40000"/>
                <a:lumOff val="60000"/>
              </a:schemeClr>
            </a:solidFill>
            <a:round/>
            <a:headEnd/>
            <a:tailEnd/>
          </a:ln>
          <a:effectLst/>
        </p:spPr>
        <p:txBody>
          <a:bodyPr wrap="square" lIns="86462" tIns="43231" rIns="86462" bIns="43231">
            <a:spAutoFit/>
          </a:bodyPr>
          <a:lstStyle/>
          <a:p>
            <a:endParaRPr lang="en-US" sz="1700" dirty="0">
              <a:solidFill>
                <a:srgbClr val="860000"/>
              </a:solidFill>
            </a:endParaRPr>
          </a:p>
        </p:txBody>
      </p:sp>
      <p:sp>
        <p:nvSpPr>
          <p:cNvPr id="2179" name="Line 131"/>
          <p:cNvSpPr>
            <a:spLocks noChangeShapeType="1"/>
          </p:cNvSpPr>
          <p:nvPr/>
        </p:nvSpPr>
        <p:spPr bwMode="auto">
          <a:xfrm flipH="1">
            <a:off x="6249683" y="2783543"/>
            <a:ext cx="20490" cy="595033"/>
          </a:xfrm>
          <a:prstGeom prst="line">
            <a:avLst/>
          </a:prstGeom>
          <a:noFill/>
          <a:ln w="19050" cap="rnd">
            <a:solidFill>
              <a:schemeClr val="accent6">
                <a:lumMod val="40000"/>
                <a:lumOff val="60000"/>
              </a:schemeClr>
            </a:solidFill>
            <a:round/>
            <a:headEnd/>
            <a:tailEnd/>
          </a:ln>
          <a:effectLst/>
        </p:spPr>
        <p:txBody>
          <a:bodyPr wrap="square" lIns="86462" tIns="43231" rIns="86462" bIns="43231">
            <a:spAutoFit/>
          </a:bodyPr>
          <a:lstStyle/>
          <a:p>
            <a:endParaRPr lang="en-US" sz="1700" dirty="0">
              <a:solidFill>
                <a:srgbClr val="860000"/>
              </a:solidFill>
            </a:endParaRPr>
          </a:p>
        </p:txBody>
      </p:sp>
      <p:sp>
        <p:nvSpPr>
          <p:cNvPr id="2173" name="Text Box 125"/>
          <p:cNvSpPr txBox="1">
            <a:spLocks noChangeArrowheads="1"/>
          </p:cNvSpPr>
          <p:nvPr/>
        </p:nvSpPr>
        <p:spPr bwMode="auto">
          <a:xfrm>
            <a:off x="6386153" y="2715698"/>
            <a:ext cx="999369" cy="484702"/>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a:solidFill>
                  <a:srgbClr val="860000"/>
                </a:solidFill>
                <a:latin typeface="Calibri" pitchFamily="34" charset="0"/>
              </a:rPr>
              <a:t>Pakistan</a:t>
            </a:r>
          </a:p>
          <a:p>
            <a:pPr algn="ctr" defTabSz="914158">
              <a:lnSpc>
                <a:spcPct val="85000"/>
              </a:lnSpc>
            </a:pPr>
            <a:r>
              <a:rPr lang="en-US" sz="1000" b="1" i="1" dirty="0" smtClean="0">
                <a:solidFill>
                  <a:srgbClr val="860000"/>
                </a:solidFill>
                <a:latin typeface="Calibri" pitchFamily="34" charset="0"/>
              </a:rPr>
              <a:t>Internal Tensions</a:t>
            </a:r>
            <a:endParaRPr lang="en-US" sz="1000" b="1" i="1" dirty="0">
              <a:solidFill>
                <a:srgbClr val="860000"/>
              </a:solidFill>
              <a:latin typeface="Calibri" pitchFamily="34" charset="0"/>
            </a:endParaRPr>
          </a:p>
        </p:txBody>
      </p:sp>
      <p:sp>
        <p:nvSpPr>
          <p:cNvPr id="2182" name="Line 134"/>
          <p:cNvSpPr>
            <a:spLocks noChangeShapeType="1"/>
          </p:cNvSpPr>
          <p:nvPr/>
        </p:nvSpPr>
        <p:spPr bwMode="auto">
          <a:xfrm>
            <a:off x="5467052" y="3893344"/>
            <a:ext cx="105833" cy="190500"/>
          </a:xfrm>
          <a:prstGeom prst="line">
            <a:avLst/>
          </a:prstGeom>
          <a:noFill/>
          <a:ln w="19050" cap="rnd">
            <a:solidFill>
              <a:schemeClr val="accent6">
                <a:lumMod val="40000"/>
                <a:lumOff val="60000"/>
              </a:schemeClr>
            </a:solidFill>
            <a:round/>
            <a:headEnd/>
            <a:tailEnd/>
          </a:ln>
          <a:effectLst/>
        </p:spPr>
        <p:txBody>
          <a:bodyPr wrap="square" lIns="86462" tIns="43231" rIns="86462" bIns="43231">
            <a:spAutoFit/>
          </a:bodyPr>
          <a:lstStyle/>
          <a:p>
            <a:endParaRPr lang="en-US" sz="1700" dirty="0">
              <a:solidFill>
                <a:srgbClr val="860000"/>
              </a:solidFill>
            </a:endParaRPr>
          </a:p>
        </p:txBody>
      </p:sp>
      <p:sp>
        <p:nvSpPr>
          <p:cNvPr id="2180" name="Line 132"/>
          <p:cNvSpPr>
            <a:spLocks noChangeShapeType="1"/>
          </p:cNvSpPr>
          <p:nvPr/>
        </p:nvSpPr>
        <p:spPr bwMode="auto">
          <a:xfrm flipV="1">
            <a:off x="5509385" y="1676819"/>
            <a:ext cx="203825" cy="603228"/>
          </a:xfrm>
          <a:prstGeom prst="line">
            <a:avLst/>
          </a:prstGeom>
          <a:noFill/>
          <a:ln w="19050" cap="rnd">
            <a:solidFill>
              <a:schemeClr val="accent6">
                <a:lumMod val="40000"/>
                <a:lumOff val="60000"/>
              </a:schemeClr>
            </a:solidFill>
            <a:round/>
            <a:headEnd/>
            <a:tailEnd/>
          </a:ln>
          <a:effectLst/>
        </p:spPr>
        <p:txBody>
          <a:bodyPr wrap="square" lIns="86462" tIns="43231" rIns="86462" bIns="43231">
            <a:spAutoFit/>
          </a:bodyPr>
          <a:lstStyle/>
          <a:p>
            <a:endParaRPr lang="en-US" sz="1700" dirty="0">
              <a:solidFill>
                <a:srgbClr val="860000"/>
              </a:solidFill>
            </a:endParaRPr>
          </a:p>
        </p:txBody>
      </p:sp>
      <p:sp>
        <p:nvSpPr>
          <p:cNvPr id="2181" name="Line 133"/>
          <p:cNvSpPr>
            <a:spLocks noChangeShapeType="1"/>
          </p:cNvSpPr>
          <p:nvPr/>
        </p:nvSpPr>
        <p:spPr bwMode="auto">
          <a:xfrm>
            <a:off x="5091165" y="1733341"/>
            <a:ext cx="321454" cy="451456"/>
          </a:xfrm>
          <a:prstGeom prst="line">
            <a:avLst/>
          </a:prstGeom>
          <a:noFill/>
          <a:ln w="19050" cap="rnd">
            <a:solidFill>
              <a:schemeClr val="accent6">
                <a:lumMod val="40000"/>
                <a:lumOff val="60000"/>
              </a:schemeClr>
            </a:solidFill>
            <a:round/>
            <a:headEnd/>
            <a:tailEnd/>
          </a:ln>
          <a:effectLst/>
        </p:spPr>
        <p:txBody>
          <a:bodyPr wrap="square" lIns="86462" tIns="43231" rIns="86462" bIns="43231">
            <a:spAutoFit/>
          </a:bodyPr>
          <a:lstStyle/>
          <a:p>
            <a:endParaRPr lang="en-US" sz="1700" dirty="0">
              <a:solidFill>
                <a:srgbClr val="860000"/>
              </a:solidFill>
            </a:endParaRPr>
          </a:p>
        </p:txBody>
      </p:sp>
      <p:sp>
        <p:nvSpPr>
          <p:cNvPr id="2184" name="Text Box 136"/>
          <p:cNvSpPr txBox="1">
            <a:spLocks noChangeArrowheads="1"/>
          </p:cNvSpPr>
          <p:nvPr/>
        </p:nvSpPr>
        <p:spPr bwMode="auto">
          <a:xfrm>
            <a:off x="926802" y="3759749"/>
            <a:ext cx="999369" cy="355051"/>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a:solidFill>
                  <a:srgbClr val="860000"/>
                </a:solidFill>
                <a:latin typeface="Calibri" pitchFamily="34" charset="0"/>
              </a:rPr>
              <a:t>Columbia </a:t>
            </a:r>
            <a:r>
              <a:rPr lang="en-US" sz="1000" b="1" i="1" dirty="0" smtClean="0">
                <a:solidFill>
                  <a:srgbClr val="860000"/>
                </a:solidFill>
                <a:latin typeface="Calibri" pitchFamily="34" charset="0"/>
              </a:rPr>
              <a:t>Insurgency</a:t>
            </a:r>
            <a:endParaRPr lang="en-US" sz="1000" b="1" i="1" dirty="0">
              <a:solidFill>
                <a:srgbClr val="860000"/>
              </a:solidFill>
              <a:latin typeface="Calibri" pitchFamily="34" charset="0"/>
            </a:endParaRPr>
          </a:p>
        </p:txBody>
      </p:sp>
      <p:sp>
        <p:nvSpPr>
          <p:cNvPr id="43" name="Text Box 137"/>
          <p:cNvSpPr txBox="1">
            <a:spLocks noChangeArrowheads="1"/>
          </p:cNvSpPr>
          <p:nvPr/>
        </p:nvSpPr>
        <p:spPr bwMode="auto">
          <a:xfrm>
            <a:off x="1687412" y="3515292"/>
            <a:ext cx="999369" cy="366977"/>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a:solidFill>
                  <a:srgbClr val="860000"/>
                </a:solidFill>
                <a:latin typeface="Calibri" pitchFamily="34" charset="0"/>
              </a:rPr>
              <a:t>Venezuela</a:t>
            </a:r>
          </a:p>
          <a:p>
            <a:pPr algn="ctr" defTabSz="914158">
              <a:lnSpc>
                <a:spcPct val="85000"/>
              </a:lnSpc>
            </a:pPr>
            <a:r>
              <a:rPr lang="en-US" sz="1000" b="1" i="1" dirty="0">
                <a:solidFill>
                  <a:srgbClr val="860000"/>
                </a:solidFill>
                <a:latin typeface="Calibri" pitchFamily="34" charset="0"/>
              </a:rPr>
              <a:t>Instability</a:t>
            </a:r>
          </a:p>
        </p:txBody>
      </p:sp>
      <p:sp>
        <p:nvSpPr>
          <p:cNvPr id="44" name="Text Box 103"/>
          <p:cNvSpPr txBox="1">
            <a:spLocks noChangeArrowheads="1"/>
          </p:cNvSpPr>
          <p:nvPr/>
        </p:nvSpPr>
        <p:spPr bwMode="auto">
          <a:xfrm>
            <a:off x="6172200" y="920637"/>
            <a:ext cx="1066800" cy="484702"/>
          </a:xfrm>
          <a:prstGeom prst="rect">
            <a:avLst/>
          </a:prstGeom>
          <a:noFill/>
          <a:ln w="9525" algn="ctr">
            <a:noFill/>
            <a:miter lim="800000"/>
            <a:headEnd/>
            <a:tailEnd/>
          </a:ln>
          <a:effectLst/>
        </p:spPr>
        <p:txBody>
          <a:bodyPr wrap="square" lIns="91392" tIns="45697" rIns="91392" bIns="45697">
            <a:spAutoFit/>
          </a:bodyPr>
          <a:lstStyle/>
          <a:p>
            <a:pPr algn="ctr" defTabSz="914158">
              <a:lnSpc>
                <a:spcPct val="85000"/>
              </a:lnSpc>
            </a:pPr>
            <a:r>
              <a:rPr lang="en-US" sz="1000" b="1" i="1" dirty="0">
                <a:solidFill>
                  <a:srgbClr val="860000"/>
                </a:solidFill>
                <a:latin typeface="Calibri" pitchFamily="34" charset="0"/>
              </a:rPr>
              <a:t>Central Asia</a:t>
            </a:r>
          </a:p>
          <a:p>
            <a:pPr algn="ctr" defTabSz="914158">
              <a:lnSpc>
                <a:spcPct val="85000"/>
              </a:lnSpc>
            </a:pPr>
            <a:r>
              <a:rPr lang="en-US" sz="1000" b="1" i="1" dirty="0">
                <a:solidFill>
                  <a:srgbClr val="860000"/>
                </a:solidFill>
                <a:latin typeface="Calibri" pitchFamily="34" charset="0"/>
              </a:rPr>
              <a:t>Interstate </a:t>
            </a:r>
            <a:r>
              <a:rPr lang="en-US" sz="1000" b="1" i="1" dirty="0" smtClean="0">
                <a:solidFill>
                  <a:srgbClr val="860000"/>
                </a:solidFill>
                <a:latin typeface="Calibri" pitchFamily="34" charset="0"/>
              </a:rPr>
              <a:t>Friction</a:t>
            </a:r>
            <a:endParaRPr lang="en-US" sz="1000" b="1" i="1" dirty="0">
              <a:solidFill>
                <a:srgbClr val="860000"/>
              </a:solidFill>
              <a:latin typeface="Calibri" pitchFamily="34" charset="0"/>
            </a:endParaRPr>
          </a:p>
        </p:txBody>
      </p:sp>
      <p:sp>
        <p:nvSpPr>
          <p:cNvPr id="2185" name="Text Box 137"/>
          <p:cNvSpPr txBox="1">
            <a:spLocks noChangeArrowheads="1"/>
          </p:cNvSpPr>
          <p:nvPr/>
        </p:nvSpPr>
        <p:spPr bwMode="auto">
          <a:xfrm>
            <a:off x="872374" y="4267200"/>
            <a:ext cx="999369" cy="355051"/>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a:solidFill>
                  <a:srgbClr val="860000"/>
                </a:solidFill>
                <a:latin typeface="Calibri" pitchFamily="34" charset="0"/>
              </a:rPr>
              <a:t>Peru </a:t>
            </a:r>
            <a:r>
              <a:rPr lang="en-US" sz="1000" b="1" i="1" dirty="0" smtClean="0">
                <a:solidFill>
                  <a:srgbClr val="860000"/>
                </a:solidFill>
                <a:latin typeface="Calibri" pitchFamily="34" charset="0"/>
              </a:rPr>
              <a:t>Insurgency</a:t>
            </a:r>
            <a:endParaRPr lang="en-US" sz="1000" b="1" i="1" dirty="0">
              <a:solidFill>
                <a:srgbClr val="860000"/>
              </a:solidFill>
              <a:latin typeface="Calibri" pitchFamily="34" charset="0"/>
            </a:endParaRPr>
          </a:p>
        </p:txBody>
      </p:sp>
      <p:sp>
        <p:nvSpPr>
          <p:cNvPr id="57" name="Text Box 117"/>
          <p:cNvSpPr txBox="1">
            <a:spLocks noChangeArrowheads="1"/>
          </p:cNvSpPr>
          <p:nvPr/>
        </p:nvSpPr>
        <p:spPr bwMode="auto">
          <a:xfrm>
            <a:off x="3200400" y="3733800"/>
            <a:ext cx="789015" cy="366977"/>
          </a:xfrm>
          <a:prstGeom prst="rect">
            <a:avLst/>
          </a:prstGeom>
          <a:noFill/>
          <a:ln w="9525" algn="ctr">
            <a:noFill/>
            <a:miter lim="800000"/>
            <a:headEnd/>
            <a:tailEnd/>
          </a:ln>
          <a:effectLst/>
        </p:spPr>
        <p:txBody>
          <a:bodyPr wrap="square" lIns="91392" tIns="45697" rIns="91392" bIns="45697">
            <a:spAutoFit/>
          </a:bodyPr>
          <a:lstStyle/>
          <a:p>
            <a:pPr algn="ctr" defTabSz="914158">
              <a:lnSpc>
                <a:spcPct val="85000"/>
              </a:lnSpc>
            </a:pPr>
            <a:r>
              <a:rPr lang="en-US" sz="1000" b="1" i="1" dirty="0">
                <a:solidFill>
                  <a:srgbClr val="860000"/>
                </a:solidFill>
                <a:latin typeface="Calibri" pitchFamily="34" charset="0"/>
              </a:rPr>
              <a:t>Terrorist Challenge</a:t>
            </a:r>
          </a:p>
        </p:txBody>
      </p:sp>
      <p:sp>
        <p:nvSpPr>
          <p:cNvPr id="45" name="Line 132"/>
          <p:cNvSpPr>
            <a:spLocks noChangeShapeType="1"/>
          </p:cNvSpPr>
          <p:nvPr/>
        </p:nvSpPr>
        <p:spPr bwMode="auto">
          <a:xfrm flipV="1">
            <a:off x="6209576" y="1371601"/>
            <a:ext cx="388449" cy="665087"/>
          </a:xfrm>
          <a:prstGeom prst="line">
            <a:avLst/>
          </a:prstGeom>
          <a:noFill/>
          <a:ln w="19050" cap="rnd">
            <a:solidFill>
              <a:schemeClr val="accent6">
                <a:lumMod val="40000"/>
                <a:lumOff val="60000"/>
              </a:schemeClr>
            </a:solidFill>
            <a:round/>
            <a:headEnd/>
            <a:tailEnd/>
          </a:ln>
          <a:effectLst/>
        </p:spPr>
        <p:txBody>
          <a:bodyPr wrap="square" lIns="86462" tIns="43231" rIns="86462" bIns="43231">
            <a:spAutoFit/>
          </a:bodyPr>
          <a:lstStyle/>
          <a:p>
            <a:endParaRPr lang="en-US" sz="1700" dirty="0">
              <a:solidFill>
                <a:srgbClr val="860000"/>
              </a:solidFill>
            </a:endParaRPr>
          </a:p>
        </p:txBody>
      </p:sp>
      <p:sp>
        <p:nvSpPr>
          <p:cNvPr id="46" name="Text Box 107"/>
          <p:cNvSpPr txBox="1">
            <a:spLocks noChangeArrowheads="1"/>
          </p:cNvSpPr>
          <p:nvPr/>
        </p:nvSpPr>
        <p:spPr bwMode="auto">
          <a:xfrm>
            <a:off x="3733800" y="1766623"/>
            <a:ext cx="762000" cy="366977"/>
          </a:xfrm>
          <a:prstGeom prst="rect">
            <a:avLst/>
          </a:prstGeom>
          <a:noFill/>
          <a:ln w="9525" algn="ctr">
            <a:noFill/>
            <a:miter lim="800000"/>
            <a:headEnd/>
            <a:tailEnd/>
          </a:ln>
          <a:effectLst/>
        </p:spPr>
        <p:txBody>
          <a:bodyPr wrap="square" lIns="91392" tIns="45697" rIns="91392" bIns="45697">
            <a:spAutoFit/>
          </a:bodyPr>
          <a:lstStyle/>
          <a:p>
            <a:pPr algn="ctr" defTabSz="914158">
              <a:lnSpc>
                <a:spcPct val="85000"/>
              </a:lnSpc>
            </a:pPr>
            <a:r>
              <a:rPr lang="en-US" sz="1000" b="1" i="1" dirty="0">
                <a:solidFill>
                  <a:srgbClr val="860000"/>
                </a:solidFill>
                <a:latin typeface="Calibri" pitchFamily="34" charset="0"/>
              </a:rPr>
              <a:t>Balkans</a:t>
            </a:r>
          </a:p>
          <a:p>
            <a:pPr algn="ctr" defTabSz="914158">
              <a:lnSpc>
                <a:spcPct val="85000"/>
              </a:lnSpc>
            </a:pPr>
            <a:r>
              <a:rPr lang="en-US" sz="1000" b="1" i="1" dirty="0">
                <a:solidFill>
                  <a:srgbClr val="860000"/>
                </a:solidFill>
                <a:latin typeface="Calibri" pitchFamily="34" charset="0"/>
              </a:rPr>
              <a:t>Instability</a:t>
            </a:r>
          </a:p>
        </p:txBody>
      </p:sp>
      <p:sp>
        <p:nvSpPr>
          <p:cNvPr id="47" name="Text Box 125"/>
          <p:cNvSpPr txBox="1">
            <a:spLocks noChangeArrowheads="1"/>
          </p:cNvSpPr>
          <p:nvPr/>
        </p:nvSpPr>
        <p:spPr bwMode="auto">
          <a:xfrm>
            <a:off x="6428842" y="1495169"/>
            <a:ext cx="999369" cy="484702"/>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a:solidFill>
                  <a:srgbClr val="860000"/>
                </a:solidFill>
                <a:latin typeface="Calibri" pitchFamily="34" charset="0"/>
              </a:rPr>
              <a:t>Afghanistan</a:t>
            </a:r>
          </a:p>
          <a:p>
            <a:pPr algn="ctr" defTabSz="914158">
              <a:lnSpc>
                <a:spcPct val="85000"/>
              </a:lnSpc>
            </a:pPr>
            <a:r>
              <a:rPr lang="en-US" sz="1000" b="1" i="1" dirty="0">
                <a:solidFill>
                  <a:srgbClr val="860000"/>
                </a:solidFill>
                <a:latin typeface="Calibri" pitchFamily="34" charset="0"/>
              </a:rPr>
              <a:t>Continuing Insurgency</a:t>
            </a:r>
          </a:p>
        </p:txBody>
      </p:sp>
      <p:sp>
        <p:nvSpPr>
          <p:cNvPr id="49" name="Line 133"/>
          <p:cNvSpPr>
            <a:spLocks noChangeShapeType="1"/>
          </p:cNvSpPr>
          <p:nvPr/>
        </p:nvSpPr>
        <p:spPr bwMode="auto">
          <a:xfrm>
            <a:off x="4419600" y="1981200"/>
            <a:ext cx="164362" cy="147794"/>
          </a:xfrm>
          <a:prstGeom prst="line">
            <a:avLst/>
          </a:prstGeom>
          <a:noFill/>
          <a:ln w="19050" cap="rnd">
            <a:solidFill>
              <a:schemeClr val="accent6">
                <a:lumMod val="40000"/>
                <a:lumOff val="60000"/>
              </a:schemeClr>
            </a:solidFill>
            <a:round/>
            <a:headEnd/>
            <a:tailEnd/>
          </a:ln>
          <a:effectLst/>
        </p:spPr>
        <p:txBody>
          <a:bodyPr wrap="square" lIns="86462" tIns="43231" rIns="86462" bIns="43231">
            <a:spAutoFit/>
          </a:bodyPr>
          <a:lstStyle/>
          <a:p>
            <a:endParaRPr lang="en-US" sz="1700" dirty="0">
              <a:solidFill>
                <a:srgbClr val="860000"/>
              </a:solidFill>
            </a:endParaRPr>
          </a:p>
        </p:txBody>
      </p:sp>
      <p:sp>
        <p:nvSpPr>
          <p:cNvPr id="58" name="Line 129"/>
          <p:cNvSpPr>
            <a:spLocks noChangeShapeType="1"/>
          </p:cNvSpPr>
          <p:nvPr/>
        </p:nvSpPr>
        <p:spPr bwMode="auto">
          <a:xfrm flipV="1">
            <a:off x="3886201" y="3696404"/>
            <a:ext cx="350906" cy="113596"/>
          </a:xfrm>
          <a:prstGeom prst="line">
            <a:avLst/>
          </a:prstGeom>
          <a:noFill/>
          <a:ln w="19050" cap="rnd">
            <a:solidFill>
              <a:schemeClr val="accent6">
                <a:lumMod val="40000"/>
                <a:lumOff val="60000"/>
              </a:schemeClr>
            </a:solidFill>
            <a:round/>
            <a:headEnd/>
            <a:tailEnd/>
          </a:ln>
          <a:effectLst/>
        </p:spPr>
        <p:txBody>
          <a:bodyPr wrap="square" lIns="86462" tIns="43231" rIns="86462" bIns="43231">
            <a:spAutoFit/>
          </a:bodyPr>
          <a:lstStyle/>
          <a:p>
            <a:endParaRPr lang="en-US" sz="1700" dirty="0">
              <a:solidFill>
                <a:srgbClr val="860000"/>
              </a:solidFill>
            </a:endParaRPr>
          </a:p>
        </p:txBody>
      </p:sp>
      <p:sp>
        <p:nvSpPr>
          <p:cNvPr id="59" name="Text Box 114"/>
          <p:cNvSpPr txBox="1">
            <a:spLocks noChangeArrowheads="1"/>
          </p:cNvSpPr>
          <p:nvPr/>
        </p:nvSpPr>
        <p:spPr bwMode="auto">
          <a:xfrm>
            <a:off x="8381999" y="3200400"/>
            <a:ext cx="838201" cy="381340"/>
          </a:xfrm>
          <a:prstGeom prst="rect">
            <a:avLst/>
          </a:prstGeom>
          <a:noFill/>
          <a:ln w="9525" algn="ctr">
            <a:noFill/>
            <a:miter lim="800000"/>
            <a:headEnd/>
            <a:tailEnd/>
          </a:ln>
          <a:effectLst/>
        </p:spPr>
        <p:txBody>
          <a:bodyPr wrap="square" lIns="91392" tIns="45697" rIns="91392" bIns="45697">
            <a:spAutoFit/>
          </a:bodyPr>
          <a:lstStyle/>
          <a:p>
            <a:pPr algn="ctr" defTabSz="914158">
              <a:lnSpc>
                <a:spcPct val="85000"/>
              </a:lnSpc>
              <a:spcBef>
                <a:spcPts val="568"/>
              </a:spcBef>
            </a:pPr>
            <a:r>
              <a:rPr lang="en-US" sz="1100" b="1" i="1" dirty="0">
                <a:solidFill>
                  <a:srgbClr val="860000"/>
                </a:solidFill>
                <a:latin typeface="Calibri" pitchFamily="34" charset="0"/>
              </a:rPr>
              <a:t>Terrorist </a:t>
            </a:r>
            <a:r>
              <a:rPr lang="en-US" sz="1100" b="1" i="1" dirty="0" smtClean="0">
                <a:solidFill>
                  <a:srgbClr val="860000"/>
                </a:solidFill>
                <a:latin typeface="Calibri" pitchFamily="34" charset="0"/>
              </a:rPr>
              <a:t>Challenge</a:t>
            </a:r>
            <a:endParaRPr lang="en-US" sz="1100" b="1" i="1" dirty="0">
              <a:solidFill>
                <a:srgbClr val="860000"/>
              </a:solidFill>
              <a:latin typeface="Calibri" pitchFamily="34" charset="0"/>
            </a:endParaRPr>
          </a:p>
        </p:txBody>
      </p:sp>
      <p:sp>
        <p:nvSpPr>
          <p:cNvPr id="60" name="Line 134"/>
          <p:cNvSpPr>
            <a:spLocks noChangeShapeType="1"/>
          </p:cNvSpPr>
          <p:nvPr/>
        </p:nvSpPr>
        <p:spPr bwMode="auto">
          <a:xfrm flipH="1">
            <a:off x="8319247" y="3530570"/>
            <a:ext cx="381070" cy="190904"/>
          </a:xfrm>
          <a:prstGeom prst="line">
            <a:avLst/>
          </a:prstGeom>
          <a:noFill/>
          <a:ln w="19050" cap="rnd">
            <a:solidFill>
              <a:schemeClr val="accent6">
                <a:lumMod val="40000"/>
                <a:lumOff val="60000"/>
              </a:schemeClr>
            </a:solidFill>
            <a:round/>
            <a:headEnd/>
            <a:tailEnd/>
          </a:ln>
          <a:effectLst/>
        </p:spPr>
        <p:txBody>
          <a:bodyPr wrap="square" lIns="86462" tIns="43231" rIns="86462" bIns="43231">
            <a:spAutoFit/>
          </a:bodyPr>
          <a:lstStyle/>
          <a:p>
            <a:endParaRPr lang="en-US" sz="1700" dirty="0">
              <a:solidFill>
                <a:srgbClr val="860000"/>
              </a:solidFill>
            </a:endParaRPr>
          </a:p>
        </p:txBody>
      </p:sp>
      <p:sp>
        <p:nvSpPr>
          <p:cNvPr id="75" name="Line 131"/>
          <p:cNvSpPr>
            <a:spLocks noChangeShapeType="1"/>
          </p:cNvSpPr>
          <p:nvPr/>
        </p:nvSpPr>
        <p:spPr bwMode="auto">
          <a:xfrm flipV="1">
            <a:off x="6476214" y="2403834"/>
            <a:ext cx="311085" cy="263951"/>
          </a:xfrm>
          <a:prstGeom prst="line">
            <a:avLst/>
          </a:prstGeom>
          <a:noFill/>
          <a:ln w="19050" cap="rnd">
            <a:solidFill>
              <a:schemeClr val="accent6">
                <a:lumMod val="40000"/>
                <a:lumOff val="60000"/>
              </a:schemeClr>
            </a:solidFill>
            <a:round/>
            <a:headEnd/>
            <a:tailEnd/>
          </a:ln>
          <a:effectLst/>
        </p:spPr>
        <p:txBody>
          <a:bodyPr wrap="square" lIns="86462" tIns="43231" rIns="86462" bIns="43231">
            <a:spAutoFit/>
          </a:bodyPr>
          <a:lstStyle/>
          <a:p>
            <a:endParaRPr lang="en-US" sz="1700" dirty="0">
              <a:solidFill>
                <a:srgbClr val="860000"/>
              </a:solidFill>
            </a:endParaRPr>
          </a:p>
        </p:txBody>
      </p:sp>
      <p:sp>
        <p:nvSpPr>
          <p:cNvPr id="68" name="Text Box 126"/>
          <p:cNvSpPr txBox="1">
            <a:spLocks noChangeArrowheads="1"/>
          </p:cNvSpPr>
          <p:nvPr/>
        </p:nvSpPr>
        <p:spPr bwMode="auto">
          <a:xfrm>
            <a:off x="4788453" y="2438400"/>
            <a:ext cx="1002747" cy="485856"/>
          </a:xfrm>
          <a:prstGeom prst="rect">
            <a:avLst/>
          </a:prstGeom>
          <a:noFill/>
          <a:ln w="9525" algn="ctr">
            <a:noFill/>
            <a:miter lim="800000"/>
            <a:headEnd/>
            <a:tailEnd/>
          </a:ln>
          <a:effectLst/>
        </p:spPr>
        <p:txBody>
          <a:bodyPr wrap="square" lIns="91392" tIns="45697" rIns="91392" bIns="45697">
            <a:spAutoFit/>
          </a:bodyPr>
          <a:lstStyle/>
          <a:p>
            <a:pPr algn="ctr" defTabSz="914158">
              <a:lnSpc>
                <a:spcPct val="85000"/>
              </a:lnSpc>
            </a:pPr>
            <a:r>
              <a:rPr lang="en-US" sz="1000" b="1" i="1" dirty="0">
                <a:solidFill>
                  <a:srgbClr val="860000"/>
                </a:solidFill>
                <a:latin typeface="Calibri" pitchFamily="34" charset="0"/>
              </a:rPr>
              <a:t>Israeli-Palestinian Tensions</a:t>
            </a:r>
          </a:p>
        </p:txBody>
      </p:sp>
      <p:sp>
        <p:nvSpPr>
          <p:cNvPr id="67" name="Text Box 126"/>
          <p:cNvSpPr txBox="1">
            <a:spLocks noChangeArrowheads="1"/>
          </p:cNvSpPr>
          <p:nvPr/>
        </p:nvSpPr>
        <p:spPr bwMode="auto">
          <a:xfrm>
            <a:off x="6597619" y="2125514"/>
            <a:ext cx="1149595" cy="361261"/>
          </a:xfrm>
          <a:prstGeom prst="rect">
            <a:avLst/>
          </a:prstGeom>
          <a:noFill/>
          <a:ln w="9525" algn="ctr">
            <a:noFill/>
            <a:miter lim="800000"/>
            <a:headEnd/>
            <a:tailEnd/>
          </a:ln>
          <a:effectLst/>
        </p:spPr>
        <p:txBody>
          <a:bodyPr wrap="square" lIns="91392" tIns="45697" rIns="91392" bIns="45697">
            <a:spAutoFit/>
          </a:bodyPr>
          <a:lstStyle/>
          <a:p>
            <a:pPr algn="ctr" defTabSz="914158">
              <a:lnSpc>
                <a:spcPct val="85000"/>
              </a:lnSpc>
            </a:pPr>
            <a:r>
              <a:rPr lang="en-US" sz="1000" b="1" i="1" dirty="0">
                <a:solidFill>
                  <a:srgbClr val="860000"/>
                </a:solidFill>
                <a:latin typeface="Calibri" pitchFamily="34" charset="0"/>
              </a:rPr>
              <a:t>Peacekeeping India/Pakistan</a:t>
            </a:r>
          </a:p>
        </p:txBody>
      </p:sp>
      <p:sp>
        <p:nvSpPr>
          <p:cNvPr id="70" name="Text Box 126"/>
          <p:cNvSpPr txBox="1">
            <a:spLocks noChangeArrowheads="1"/>
          </p:cNvSpPr>
          <p:nvPr/>
        </p:nvSpPr>
        <p:spPr bwMode="auto">
          <a:xfrm>
            <a:off x="5486400" y="2486025"/>
            <a:ext cx="914400" cy="615507"/>
          </a:xfrm>
          <a:prstGeom prst="rect">
            <a:avLst/>
          </a:prstGeom>
          <a:noFill/>
          <a:ln w="9525" algn="ctr">
            <a:noFill/>
            <a:miter lim="800000"/>
            <a:headEnd/>
            <a:tailEnd/>
          </a:ln>
          <a:effectLst/>
        </p:spPr>
        <p:txBody>
          <a:bodyPr wrap="square" lIns="91392" tIns="45697" rIns="91392" bIns="45697">
            <a:spAutoFit/>
          </a:bodyPr>
          <a:lstStyle/>
          <a:p>
            <a:pPr algn="ctr" defTabSz="914158">
              <a:lnSpc>
                <a:spcPct val="85000"/>
              </a:lnSpc>
            </a:pPr>
            <a:r>
              <a:rPr lang="en-US" sz="1000" b="1" i="1" dirty="0" smtClean="0">
                <a:solidFill>
                  <a:srgbClr val="FF0000"/>
                </a:solidFill>
                <a:latin typeface="Calibri" pitchFamily="34" charset="0"/>
              </a:rPr>
              <a:t>Iran</a:t>
            </a:r>
          </a:p>
          <a:p>
            <a:pPr algn="ctr" defTabSz="914158">
              <a:lnSpc>
                <a:spcPct val="85000"/>
              </a:lnSpc>
            </a:pPr>
            <a:r>
              <a:rPr lang="en-US" sz="1000" b="1" i="1" dirty="0" smtClean="0">
                <a:solidFill>
                  <a:srgbClr val="860000"/>
                </a:solidFill>
                <a:latin typeface="Calibri" pitchFamily="34" charset="0"/>
              </a:rPr>
              <a:t>Regional Threats, Nuclear</a:t>
            </a:r>
            <a:endParaRPr lang="en-US" sz="1000" b="1" i="1" dirty="0">
              <a:solidFill>
                <a:srgbClr val="860000"/>
              </a:solidFill>
              <a:latin typeface="Calibri" pitchFamily="34" charset="0"/>
            </a:endParaRPr>
          </a:p>
        </p:txBody>
      </p:sp>
      <p:sp>
        <p:nvSpPr>
          <p:cNvPr id="74" name="Line 131"/>
          <p:cNvSpPr>
            <a:spLocks noChangeShapeType="1"/>
          </p:cNvSpPr>
          <p:nvPr/>
        </p:nvSpPr>
        <p:spPr bwMode="auto">
          <a:xfrm>
            <a:off x="6413606" y="2753285"/>
            <a:ext cx="130978" cy="173594"/>
          </a:xfrm>
          <a:prstGeom prst="line">
            <a:avLst/>
          </a:prstGeom>
          <a:noFill/>
          <a:ln w="19050" cap="rnd">
            <a:solidFill>
              <a:schemeClr val="accent6">
                <a:lumMod val="40000"/>
                <a:lumOff val="60000"/>
              </a:schemeClr>
            </a:solidFill>
            <a:round/>
            <a:headEnd/>
            <a:tailEnd/>
          </a:ln>
          <a:effectLst/>
        </p:spPr>
        <p:txBody>
          <a:bodyPr wrap="square" lIns="86462" tIns="43231" rIns="86462" bIns="43231">
            <a:spAutoFit/>
          </a:bodyPr>
          <a:lstStyle/>
          <a:p>
            <a:endParaRPr lang="en-US" sz="1700" dirty="0">
              <a:solidFill>
                <a:srgbClr val="860000"/>
              </a:solidFill>
            </a:endParaRPr>
          </a:p>
        </p:txBody>
      </p:sp>
      <p:sp>
        <p:nvSpPr>
          <p:cNvPr id="71" name="Text Box 103"/>
          <p:cNvSpPr txBox="1">
            <a:spLocks noChangeArrowheads="1"/>
          </p:cNvSpPr>
          <p:nvPr/>
        </p:nvSpPr>
        <p:spPr bwMode="auto">
          <a:xfrm>
            <a:off x="7737771" y="1833634"/>
            <a:ext cx="960059" cy="484702"/>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a:solidFill>
                  <a:srgbClr val="FF0000"/>
                </a:solidFill>
                <a:latin typeface="Calibri" pitchFamily="34" charset="0"/>
              </a:rPr>
              <a:t>North Korea</a:t>
            </a:r>
          </a:p>
          <a:p>
            <a:pPr algn="ctr" defTabSz="914158">
              <a:lnSpc>
                <a:spcPct val="85000"/>
              </a:lnSpc>
            </a:pPr>
            <a:r>
              <a:rPr lang="en-US" sz="1000" b="1" i="1" dirty="0">
                <a:solidFill>
                  <a:srgbClr val="860000"/>
                </a:solidFill>
                <a:latin typeface="Calibri" pitchFamily="34" charset="0"/>
              </a:rPr>
              <a:t>Regime Collapse</a:t>
            </a:r>
          </a:p>
        </p:txBody>
      </p:sp>
      <p:sp>
        <p:nvSpPr>
          <p:cNvPr id="72" name="Line 132"/>
          <p:cNvSpPr>
            <a:spLocks noChangeShapeType="1"/>
          </p:cNvSpPr>
          <p:nvPr/>
        </p:nvSpPr>
        <p:spPr bwMode="auto">
          <a:xfrm flipV="1">
            <a:off x="6259926" y="1936378"/>
            <a:ext cx="614723" cy="544606"/>
          </a:xfrm>
          <a:prstGeom prst="line">
            <a:avLst/>
          </a:prstGeom>
          <a:noFill/>
          <a:ln w="19050" cap="rnd">
            <a:solidFill>
              <a:schemeClr val="accent6">
                <a:lumMod val="40000"/>
                <a:lumOff val="60000"/>
              </a:schemeClr>
            </a:solidFill>
            <a:round/>
            <a:headEnd/>
            <a:tailEnd/>
          </a:ln>
          <a:effectLst/>
        </p:spPr>
        <p:txBody>
          <a:bodyPr wrap="square" lIns="86462" tIns="43231" rIns="86462" bIns="43231">
            <a:spAutoFit/>
          </a:bodyPr>
          <a:lstStyle/>
          <a:p>
            <a:endParaRPr lang="en-US" sz="1700" dirty="0">
              <a:solidFill>
                <a:srgbClr val="860000"/>
              </a:solidFill>
            </a:endParaRPr>
          </a:p>
        </p:txBody>
      </p:sp>
      <p:sp>
        <p:nvSpPr>
          <p:cNvPr id="73" name="Line 131"/>
          <p:cNvSpPr>
            <a:spLocks noChangeShapeType="1"/>
          </p:cNvSpPr>
          <p:nvPr/>
        </p:nvSpPr>
        <p:spPr bwMode="auto">
          <a:xfrm>
            <a:off x="5085432" y="2331385"/>
            <a:ext cx="160203" cy="179852"/>
          </a:xfrm>
          <a:prstGeom prst="line">
            <a:avLst/>
          </a:prstGeom>
          <a:noFill/>
          <a:ln w="19050" cap="rnd">
            <a:solidFill>
              <a:schemeClr val="accent6">
                <a:lumMod val="40000"/>
                <a:lumOff val="60000"/>
              </a:schemeClr>
            </a:solidFill>
            <a:round/>
            <a:headEnd/>
            <a:tailEnd/>
          </a:ln>
          <a:effectLst/>
        </p:spPr>
        <p:txBody>
          <a:bodyPr wrap="square" lIns="86462" tIns="43231" rIns="86462" bIns="43231">
            <a:spAutoFit/>
          </a:bodyPr>
          <a:lstStyle/>
          <a:p>
            <a:endParaRPr lang="en-US" sz="1700" dirty="0">
              <a:solidFill>
                <a:srgbClr val="860000"/>
              </a:solidFill>
            </a:endParaRPr>
          </a:p>
        </p:txBody>
      </p:sp>
      <p:sp>
        <p:nvSpPr>
          <p:cNvPr id="114" name="Text Box 103"/>
          <p:cNvSpPr txBox="1">
            <a:spLocks noChangeArrowheads="1"/>
          </p:cNvSpPr>
          <p:nvPr/>
        </p:nvSpPr>
        <p:spPr bwMode="auto">
          <a:xfrm>
            <a:off x="7835598" y="2842164"/>
            <a:ext cx="960059" cy="362463"/>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a:solidFill>
                  <a:srgbClr val="860000"/>
                </a:solidFill>
                <a:latin typeface="Calibri" pitchFamily="34" charset="0"/>
              </a:rPr>
              <a:t>China-Taiwan Crisis</a:t>
            </a:r>
          </a:p>
        </p:txBody>
      </p:sp>
      <p:sp>
        <p:nvSpPr>
          <p:cNvPr id="109" name="Rectangle 19"/>
          <p:cNvSpPr txBox="1">
            <a:spLocks noChangeArrowheads="1"/>
          </p:cNvSpPr>
          <p:nvPr/>
        </p:nvSpPr>
        <p:spPr>
          <a:xfrm>
            <a:off x="0" y="6485209"/>
            <a:ext cx="9144000" cy="476858"/>
          </a:xfrm>
          <a:prstGeom prst="rect">
            <a:avLst/>
          </a:prstGeom>
          <a:noFill/>
        </p:spPr>
        <p:txBody>
          <a:bodyPr lIns="86486" tIns="43243" rIns="86486" bIns="43243"/>
          <a:lstStyle/>
          <a:p>
            <a:pPr algn="ctr">
              <a:spcBef>
                <a:spcPct val="0"/>
              </a:spcBef>
            </a:pPr>
            <a:r>
              <a:rPr lang="en-US" b="1" i="1" dirty="0">
                <a:solidFill>
                  <a:srgbClr val="FFC000"/>
                </a:solidFill>
                <a:latin typeface="Arial" pitchFamily="34" charset="0"/>
                <a:cs typeface="Arial" pitchFamily="34" charset="0"/>
              </a:rPr>
              <a:t>Many </a:t>
            </a:r>
            <a:r>
              <a:rPr lang="en-US" b="1" i="1" dirty="0" smtClean="0">
                <a:solidFill>
                  <a:srgbClr val="FFC000"/>
                </a:solidFill>
                <a:latin typeface="Arial" pitchFamily="34" charset="0"/>
                <a:cs typeface="Arial" pitchFamily="34" charset="0"/>
              </a:rPr>
              <a:t>Crises Are </a:t>
            </a:r>
            <a:r>
              <a:rPr lang="en-US" b="1" i="1" dirty="0">
                <a:solidFill>
                  <a:srgbClr val="FFC000"/>
                </a:solidFill>
                <a:latin typeface="Arial" pitchFamily="34" charset="0"/>
                <a:cs typeface="Arial" pitchFamily="34" charset="0"/>
              </a:rPr>
              <a:t>Unfolding Now</a:t>
            </a:r>
          </a:p>
        </p:txBody>
      </p:sp>
      <p:sp>
        <p:nvSpPr>
          <p:cNvPr id="125" name="Cloud 124"/>
          <p:cNvSpPr/>
          <p:nvPr/>
        </p:nvSpPr>
        <p:spPr>
          <a:xfrm>
            <a:off x="152400" y="2514600"/>
            <a:ext cx="762000" cy="601196"/>
          </a:xfrm>
          <a:prstGeom prst="cloud">
            <a:avLst/>
          </a:prstGeom>
          <a:solidFill>
            <a:srgbClr val="66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23" name="Cloud 122"/>
          <p:cNvSpPr/>
          <p:nvPr/>
        </p:nvSpPr>
        <p:spPr>
          <a:xfrm>
            <a:off x="990601" y="2057400"/>
            <a:ext cx="823812" cy="533400"/>
          </a:xfrm>
          <a:prstGeom prst="cloud">
            <a:avLst/>
          </a:prstGeom>
          <a:solidFill>
            <a:srgbClr val="FF0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24" name="Cloud 123"/>
          <p:cNvSpPr/>
          <p:nvPr/>
        </p:nvSpPr>
        <p:spPr>
          <a:xfrm>
            <a:off x="228600" y="1676400"/>
            <a:ext cx="990599" cy="677396"/>
          </a:xfrm>
          <a:prstGeom prst="cloud">
            <a:avLst/>
          </a:prstGeom>
          <a:solidFill>
            <a:srgbClr val="FF0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2168" name="Text Box 120"/>
          <p:cNvSpPr txBox="1">
            <a:spLocks noChangeArrowheads="1"/>
          </p:cNvSpPr>
          <p:nvPr/>
        </p:nvSpPr>
        <p:spPr bwMode="auto">
          <a:xfrm>
            <a:off x="77112" y="2699745"/>
            <a:ext cx="999369" cy="227563"/>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a:solidFill>
                  <a:srgbClr val="860000"/>
                </a:solidFill>
                <a:latin typeface="Calibri" pitchFamily="34" charset="0"/>
              </a:rPr>
              <a:t>TCO Violence</a:t>
            </a:r>
          </a:p>
        </p:txBody>
      </p:sp>
      <p:sp>
        <p:nvSpPr>
          <p:cNvPr id="62" name="Text Box 120"/>
          <p:cNvSpPr txBox="1">
            <a:spLocks noChangeArrowheads="1"/>
          </p:cNvSpPr>
          <p:nvPr/>
        </p:nvSpPr>
        <p:spPr bwMode="auto">
          <a:xfrm>
            <a:off x="152400" y="1795434"/>
            <a:ext cx="1159165" cy="496153"/>
          </a:xfrm>
          <a:prstGeom prst="rect">
            <a:avLst/>
          </a:prstGeom>
          <a:noFill/>
          <a:ln w="9525" algn="ctr">
            <a:noFill/>
            <a:miter lim="800000"/>
            <a:headEnd/>
            <a:tailEnd/>
          </a:ln>
          <a:effectLst/>
        </p:spPr>
        <p:txBody>
          <a:bodyPr wrap="square" lIns="91392" tIns="45697" rIns="91392" bIns="45697">
            <a:spAutoFit/>
          </a:bodyPr>
          <a:lstStyle/>
          <a:p>
            <a:pPr algn="ctr" defTabSz="914158">
              <a:lnSpc>
                <a:spcPct val="85000"/>
              </a:lnSpc>
            </a:pPr>
            <a:r>
              <a:rPr lang="en-US" sz="1000" b="1" i="1" dirty="0">
                <a:solidFill>
                  <a:srgbClr val="860000"/>
                </a:solidFill>
                <a:latin typeface="Calibri" pitchFamily="34" charset="0"/>
              </a:rPr>
              <a:t>Cyber Attack on Critical U.S. Infrastructure</a:t>
            </a:r>
          </a:p>
        </p:txBody>
      </p:sp>
      <p:sp>
        <p:nvSpPr>
          <p:cNvPr id="61" name="Text Box 120"/>
          <p:cNvSpPr txBox="1">
            <a:spLocks noChangeArrowheads="1"/>
          </p:cNvSpPr>
          <p:nvPr/>
        </p:nvSpPr>
        <p:spPr bwMode="auto">
          <a:xfrm>
            <a:off x="908695" y="2197162"/>
            <a:ext cx="999369" cy="361261"/>
          </a:xfrm>
          <a:prstGeom prst="rect">
            <a:avLst/>
          </a:prstGeom>
          <a:noFill/>
          <a:ln w="9525" algn="ctr">
            <a:noFill/>
            <a:miter lim="800000"/>
            <a:headEnd/>
            <a:tailEnd/>
          </a:ln>
          <a:effectLst/>
        </p:spPr>
        <p:txBody>
          <a:bodyPr lIns="91392" tIns="45697" rIns="91392" bIns="45697">
            <a:spAutoFit/>
          </a:bodyPr>
          <a:lstStyle/>
          <a:p>
            <a:pPr algn="ctr" defTabSz="914158">
              <a:lnSpc>
                <a:spcPct val="85000"/>
              </a:lnSpc>
            </a:pPr>
            <a:r>
              <a:rPr lang="en-US" sz="1000" b="1" i="1" dirty="0">
                <a:solidFill>
                  <a:srgbClr val="860000"/>
                </a:solidFill>
                <a:latin typeface="Calibri" pitchFamily="34" charset="0"/>
              </a:rPr>
              <a:t>Terrorist WMD Attack</a:t>
            </a:r>
          </a:p>
        </p:txBody>
      </p:sp>
      <p:sp>
        <p:nvSpPr>
          <p:cNvPr id="132" name="Line 132"/>
          <p:cNvSpPr>
            <a:spLocks noChangeShapeType="1"/>
          </p:cNvSpPr>
          <p:nvPr/>
        </p:nvSpPr>
        <p:spPr bwMode="auto">
          <a:xfrm flipV="1">
            <a:off x="6278252" y="1828800"/>
            <a:ext cx="351148" cy="678728"/>
          </a:xfrm>
          <a:prstGeom prst="line">
            <a:avLst/>
          </a:prstGeom>
          <a:noFill/>
          <a:ln w="19050" cap="rnd">
            <a:solidFill>
              <a:schemeClr val="accent6">
                <a:lumMod val="40000"/>
                <a:lumOff val="60000"/>
              </a:schemeClr>
            </a:solidFill>
            <a:round/>
            <a:headEnd/>
            <a:tailEnd/>
          </a:ln>
          <a:effectLst/>
        </p:spPr>
        <p:txBody>
          <a:bodyPr wrap="square" lIns="86462" tIns="43231" rIns="86462" bIns="43231">
            <a:spAutoFit/>
          </a:bodyPr>
          <a:lstStyle/>
          <a:p>
            <a:endParaRPr lang="en-US" sz="1700" dirty="0">
              <a:solidFill>
                <a:srgbClr val="860000"/>
              </a:solidFill>
            </a:endParaRPr>
          </a:p>
        </p:txBody>
      </p:sp>
      <p:graphicFrame>
        <p:nvGraphicFramePr>
          <p:cNvPr id="133" name="Table 132"/>
          <p:cNvGraphicFramePr>
            <a:graphicFrameLocks noGrp="1"/>
          </p:cNvGraphicFramePr>
          <p:nvPr/>
        </p:nvGraphicFramePr>
        <p:xfrm>
          <a:off x="9427" y="784258"/>
          <a:ext cx="2152453" cy="370840"/>
        </p:xfrm>
        <a:graphic>
          <a:graphicData uri="http://schemas.openxmlformats.org/drawingml/2006/table">
            <a:tbl>
              <a:tblPr firstRow="1" bandRow="1">
                <a:effectLst/>
                <a:tableStyleId>{5C22544A-7EE6-4342-B048-85BDC9FD1C3A}</a:tableStyleId>
              </a:tblPr>
              <a:tblGrid>
                <a:gridCol w="2152453"/>
              </a:tblGrid>
              <a:tr h="370840">
                <a:tc>
                  <a:txBody>
                    <a:bodyPr/>
                    <a:lstStyle/>
                    <a:p>
                      <a:pPr algn="ctr"/>
                      <a:r>
                        <a:rPr lang="en-US" sz="900" i="1" dirty="0" smtClean="0">
                          <a:solidFill>
                            <a:sysClr val="windowText" lastClr="000000"/>
                          </a:solidFill>
                          <a:latin typeface="Calibri" pitchFamily="34" charset="0"/>
                        </a:rPr>
                        <a:t>Colors</a:t>
                      </a:r>
                      <a:r>
                        <a:rPr lang="en-US" sz="900" i="1" baseline="0" dirty="0" smtClean="0">
                          <a:solidFill>
                            <a:sysClr val="windowText" lastClr="000000"/>
                          </a:solidFill>
                          <a:latin typeface="Calibri" pitchFamily="34" charset="0"/>
                        </a:rPr>
                        <a:t> Indicate Regional Groupings with Shared Factors</a:t>
                      </a:r>
                      <a:endParaRPr lang="en-US" sz="900" i="1" dirty="0">
                        <a:solidFill>
                          <a:sysClr val="windowText" lastClr="000000"/>
                        </a:solidFill>
                        <a:latin typeface="Calibri" pitchFamily="34" charset="0"/>
                      </a:endParaRPr>
                    </a:p>
                  </a:txBody>
                  <a:tcPr>
                    <a:solidFill>
                      <a:srgbClr val="FFFF00">
                        <a:alpha val="38824"/>
                      </a:srgbClr>
                    </a:solidFill>
                  </a:tcPr>
                </a:tc>
              </a:tr>
            </a:tbl>
          </a:graphicData>
        </a:graphic>
      </p:graphicFrame>
      <p:sp>
        <p:nvSpPr>
          <p:cNvPr id="137" name="Text Box 13"/>
          <p:cNvSpPr txBox="1">
            <a:spLocks noChangeArrowheads="1"/>
          </p:cNvSpPr>
          <p:nvPr/>
        </p:nvSpPr>
        <p:spPr bwMode="auto">
          <a:xfrm>
            <a:off x="7620000" y="838200"/>
            <a:ext cx="1524000" cy="152400"/>
          </a:xfrm>
          <a:prstGeom prst="rect">
            <a:avLst/>
          </a:prstGeom>
          <a:noFill/>
          <a:ln w="9525">
            <a:noFill/>
            <a:miter lim="800000"/>
            <a:headEnd/>
            <a:tailEnd/>
          </a:ln>
        </p:spPr>
        <p:txBody>
          <a:bodyPr wrap="square" lIns="0" tIns="0" rIns="0" bIns="0" anchor="ctr" anchorCtr="0">
            <a:spAutoFit/>
          </a:bodyPr>
          <a:lstStyle/>
          <a:p>
            <a:pPr algn="ctr" defTabSz="457829">
              <a:lnSpc>
                <a:spcPct val="90000"/>
              </a:lnSpc>
              <a:spcBef>
                <a:spcPct val="50000"/>
              </a:spcBef>
              <a:buClr>
                <a:srgbClr val="000000"/>
              </a:buClr>
              <a:buSzPct val="100000"/>
            </a:pPr>
            <a:r>
              <a:rPr lang="en-US" sz="1100" b="1" dirty="0" smtClean="0">
                <a:solidFill>
                  <a:srgbClr val="008000"/>
                </a:solidFill>
                <a:latin typeface="Calibri" pitchFamily="34" charset="0"/>
              </a:rPr>
              <a:t>UNCLASSIFIED</a:t>
            </a:r>
            <a:endParaRPr lang="en-US" sz="1100" b="1" dirty="0">
              <a:solidFill>
                <a:srgbClr val="008000"/>
              </a:solidFill>
              <a:latin typeface="Calibri" pitchFamily="34" charset="0"/>
            </a:endParaRPr>
          </a:p>
        </p:txBody>
      </p:sp>
      <p:sp>
        <p:nvSpPr>
          <p:cNvPr id="139" name="Cloud 138"/>
          <p:cNvSpPr/>
          <p:nvPr/>
        </p:nvSpPr>
        <p:spPr>
          <a:xfrm>
            <a:off x="3733800" y="1219200"/>
            <a:ext cx="741210" cy="533400"/>
          </a:xfrm>
          <a:prstGeom prst="cloud">
            <a:avLst/>
          </a:prstGeom>
          <a:solidFill>
            <a:srgbClr val="0070C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prstClr val="black"/>
              </a:solidFill>
            </a:endParaRPr>
          </a:p>
        </p:txBody>
      </p:sp>
      <p:sp>
        <p:nvSpPr>
          <p:cNvPr id="138" name="Text Box 107"/>
          <p:cNvSpPr txBox="1">
            <a:spLocks noChangeArrowheads="1"/>
          </p:cNvSpPr>
          <p:nvPr/>
        </p:nvSpPr>
        <p:spPr bwMode="auto">
          <a:xfrm>
            <a:off x="3657600" y="1219200"/>
            <a:ext cx="838200" cy="484702"/>
          </a:xfrm>
          <a:prstGeom prst="rect">
            <a:avLst/>
          </a:prstGeom>
          <a:noFill/>
          <a:ln w="9525" algn="ctr">
            <a:noFill/>
            <a:miter lim="800000"/>
            <a:headEnd/>
            <a:tailEnd/>
          </a:ln>
          <a:effectLst/>
        </p:spPr>
        <p:txBody>
          <a:bodyPr wrap="square" lIns="91392" tIns="45697" rIns="91392" bIns="45697">
            <a:spAutoFit/>
          </a:bodyPr>
          <a:lstStyle/>
          <a:p>
            <a:pPr algn="ctr" defTabSz="914158">
              <a:lnSpc>
                <a:spcPct val="85000"/>
              </a:lnSpc>
            </a:pPr>
            <a:r>
              <a:rPr lang="en-US" sz="1000" b="1" i="1" dirty="0" smtClean="0">
                <a:solidFill>
                  <a:srgbClr val="860000"/>
                </a:solidFill>
                <a:latin typeface="Calibri" pitchFamily="34" charset="0"/>
              </a:rPr>
              <a:t>EU Integration</a:t>
            </a:r>
            <a:endParaRPr lang="en-US" sz="1000" b="1" i="1" dirty="0">
              <a:solidFill>
                <a:srgbClr val="860000"/>
              </a:solidFill>
              <a:latin typeface="Calibri" pitchFamily="34" charset="0"/>
            </a:endParaRPr>
          </a:p>
          <a:p>
            <a:pPr algn="ctr" defTabSz="914158">
              <a:lnSpc>
                <a:spcPct val="85000"/>
              </a:lnSpc>
            </a:pPr>
            <a:r>
              <a:rPr lang="en-US" sz="1000" b="1" i="1" dirty="0" smtClean="0">
                <a:solidFill>
                  <a:srgbClr val="860000"/>
                </a:solidFill>
                <a:latin typeface="Calibri" pitchFamily="34" charset="0"/>
              </a:rPr>
              <a:t>Frictions</a:t>
            </a:r>
            <a:endParaRPr lang="en-US" sz="1000" b="1" i="1" dirty="0">
              <a:solidFill>
                <a:srgbClr val="860000"/>
              </a:solidFill>
              <a:latin typeface="Calibri" pitchFamily="34" charset="0"/>
            </a:endParaRPr>
          </a:p>
        </p:txBody>
      </p:sp>
      <p:graphicFrame>
        <p:nvGraphicFramePr>
          <p:cNvPr id="122" name="Table 121"/>
          <p:cNvGraphicFramePr>
            <a:graphicFrameLocks noGrp="1"/>
          </p:cNvGraphicFramePr>
          <p:nvPr/>
        </p:nvGraphicFramePr>
        <p:xfrm>
          <a:off x="447386" y="4700831"/>
          <a:ext cx="1762811" cy="1680212"/>
        </p:xfrm>
        <a:graphic>
          <a:graphicData uri="http://schemas.openxmlformats.org/drawingml/2006/table">
            <a:tbl>
              <a:tblPr firstRow="1" bandRow="1">
                <a:tableStyleId>{5C22544A-7EE6-4342-B048-85BDC9FD1C3A}</a:tableStyleId>
              </a:tblPr>
              <a:tblGrid>
                <a:gridCol w="1762811"/>
              </a:tblGrid>
              <a:tr h="151615">
                <a:tc>
                  <a:txBody>
                    <a:bodyPr/>
                    <a:lstStyle/>
                    <a:p>
                      <a:pPr algn="ctr"/>
                      <a:r>
                        <a:rPr lang="en-US" sz="1100" i="1" dirty="0" smtClean="0">
                          <a:solidFill>
                            <a:srgbClr val="FF0000"/>
                          </a:solidFill>
                          <a:latin typeface="Calibri" pitchFamily="34" charset="0"/>
                        </a:rPr>
                        <a:t>Range of Threat Actors</a:t>
                      </a:r>
                      <a:endParaRPr lang="en-US" sz="1100" i="1" dirty="0">
                        <a:solidFill>
                          <a:srgbClr val="FF0000"/>
                        </a:solidFill>
                        <a:latin typeface="Calibri" pitchFamily="34" charset="0"/>
                      </a:endParaRPr>
                    </a:p>
                  </a:txBody>
                  <a:tcPr marL="87086" marR="87086" marT="42863" marB="42863" anchor="ctr">
                    <a:solidFill>
                      <a:srgbClr val="FFD54F"/>
                    </a:solidFill>
                  </a:tcPr>
                </a:tc>
              </a:tr>
              <a:tr h="1343027">
                <a:tc>
                  <a:txBody>
                    <a:bodyPr/>
                    <a:lstStyle/>
                    <a:p>
                      <a:pPr marL="55563" indent="-55563">
                        <a:buFont typeface="Arial" pitchFamily="34" charset="0"/>
                        <a:buChar char="•"/>
                      </a:pPr>
                      <a:r>
                        <a:rPr lang="en-US" sz="1100" dirty="0" smtClean="0">
                          <a:solidFill>
                            <a:srgbClr val="FF0000"/>
                          </a:solidFill>
                          <a:latin typeface="Calibri" pitchFamily="34" charset="0"/>
                        </a:rPr>
                        <a:t>Near-Peer</a:t>
                      </a:r>
                      <a:r>
                        <a:rPr lang="en-US" sz="1100" baseline="0" dirty="0" smtClean="0">
                          <a:solidFill>
                            <a:srgbClr val="FF0000"/>
                          </a:solidFill>
                          <a:latin typeface="Calibri" pitchFamily="34" charset="0"/>
                        </a:rPr>
                        <a:t> State</a:t>
                      </a:r>
                    </a:p>
                    <a:p>
                      <a:pPr marL="55563" indent="-55563">
                        <a:buFont typeface="Arial" pitchFamily="34" charset="0"/>
                        <a:buChar char="•"/>
                      </a:pPr>
                      <a:r>
                        <a:rPr lang="en-US" sz="1100" baseline="0" dirty="0" smtClean="0">
                          <a:solidFill>
                            <a:srgbClr val="FF0000"/>
                          </a:solidFill>
                          <a:latin typeface="Calibri" pitchFamily="34" charset="0"/>
                        </a:rPr>
                        <a:t>Regional State</a:t>
                      </a:r>
                    </a:p>
                    <a:p>
                      <a:pPr marL="55563" indent="-55563">
                        <a:buFont typeface="Arial" pitchFamily="34" charset="0"/>
                        <a:buChar char="•"/>
                      </a:pPr>
                      <a:r>
                        <a:rPr lang="en-US" sz="1100" baseline="0" dirty="0" smtClean="0">
                          <a:solidFill>
                            <a:srgbClr val="FF0000"/>
                          </a:solidFill>
                          <a:latin typeface="Calibri" pitchFamily="34" charset="0"/>
                        </a:rPr>
                        <a:t>Failing State</a:t>
                      </a:r>
                    </a:p>
                    <a:p>
                      <a:pPr marL="55563" indent="-55563">
                        <a:buFont typeface="Arial" pitchFamily="34" charset="0"/>
                        <a:buChar char="•"/>
                      </a:pPr>
                      <a:r>
                        <a:rPr lang="en-US" sz="1100" baseline="0" dirty="0" smtClean="0">
                          <a:solidFill>
                            <a:srgbClr val="FF0000"/>
                          </a:solidFill>
                          <a:latin typeface="Calibri" pitchFamily="34" charset="0"/>
                        </a:rPr>
                        <a:t>Insurgent/Guerrilla/Militia</a:t>
                      </a:r>
                    </a:p>
                    <a:p>
                      <a:pPr marL="55563" indent="-55563">
                        <a:buFont typeface="Arial" pitchFamily="34" charset="0"/>
                        <a:buChar char="•"/>
                      </a:pPr>
                      <a:r>
                        <a:rPr lang="en-US" sz="1100" baseline="0" dirty="0" smtClean="0">
                          <a:solidFill>
                            <a:srgbClr val="FF0000"/>
                          </a:solidFill>
                          <a:latin typeface="Calibri" pitchFamily="34" charset="0"/>
                        </a:rPr>
                        <a:t>Proxies</a:t>
                      </a:r>
                    </a:p>
                    <a:p>
                      <a:pPr marL="55563" indent="-55563">
                        <a:buFont typeface="Arial" pitchFamily="34" charset="0"/>
                        <a:buChar char="•"/>
                      </a:pPr>
                      <a:r>
                        <a:rPr lang="en-US" sz="1100" baseline="0" dirty="0" smtClean="0">
                          <a:solidFill>
                            <a:srgbClr val="FF0000"/>
                          </a:solidFill>
                          <a:latin typeface="Calibri" pitchFamily="34" charset="0"/>
                        </a:rPr>
                        <a:t>Terrorists</a:t>
                      </a:r>
                    </a:p>
                    <a:p>
                      <a:pPr marL="55563" indent="-55563">
                        <a:buFont typeface="Arial" pitchFamily="34" charset="0"/>
                        <a:buChar char="•"/>
                      </a:pPr>
                      <a:r>
                        <a:rPr lang="en-US" sz="1100" baseline="0" dirty="0" smtClean="0">
                          <a:solidFill>
                            <a:srgbClr val="FF0000"/>
                          </a:solidFill>
                          <a:latin typeface="Calibri" pitchFamily="34" charset="0"/>
                        </a:rPr>
                        <a:t>Transnational Criminal Organizations</a:t>
                      </a:r>
                      <a:endParaRPr lang="en-US" sz="1100" dirty="0">
                        <a:solidFill>
                          <a:srgbClr val="FF0000"/>
                        </a:solidFill>
                        <a:latin typeface="Calibri" pitchFamily="34" charset="0"/>
                      </a:endParaRPr>
                    </a:p>
                  </a:txBody>
                  <a:tcPr marL="87086" marR="87086" marT="42863" marB="42863" anchor="ctr">
                    <a:solidFill>
                      <a:srgbClr val="FFD54F"/>
                    </a:solidFill>
                  </a:tcPr>
                </a:tc>
              </a:tr>
            </a:tbl>
          </a:graphicData>
        </a:graphic>
      </p:graphicFrame>
      <p:graphicFrame>
        <p:nvGraphicFramePr>
          <p:cNvPr id="119" name="Table 118"/>
          <p:cNvGraphicFramePr>
            <a:graphicFrameLocks noGrp="1"/>
          </p:cNvGraphicFramePr>
          <p:nvPr/>
        </p:nvGraphicFramePr>
        <p:xfrm>
          <a:off x="5830461" y="4742873"/>
          <a:ext cx="2961588" cy="1649808"/>
        </p:xfrm>
        <a:graphic>
          <a:graphicData uri="http://schemas.openxmlformats.org/drawingml/2006/table">
            <a:tbl>
              <a:tblPr firstRow="1" bandRow="1">
                <a:tableStyleId>{AF606853-7671-496A-8E4F-DF71F8EC918B}</a:tableStyleId>
              </a:tblPr>
              <a:tblGrid>
                <a:gridCol w="2961588"/>
              </a:tblGrid>
              <a:tr h="507721">
                <a:tc>
                  <a:txBody>
                    <a:bodyPr/>
                    <a:lstStyle/>
                    <a:p>
                      <a:r>
                        <a:rPr lang="en-US" sz="1200" dirty="0" smtClean="0"/>
                        <a:t>Large Majority of Crises Stem from Weak Governance</a:t>
                      </a:r>
                      <a:endParaRPr lang="en-US" sz="1200" dirty="0"/>
                    </a:p>
                  </a:txBody>
                  <a:tcPr marL="87086" marR="87086" marT="42863" marB="42863"/>
                </a:tc>
              </a:tr>
              <a:tr h="507721">
                <a:tc>
                  <a:txBody>
                    <a:bodyPr/>
                    <a:lstStyle/>
                    <a:p>
                      <a:r>
                        <a:rPr lang="en-US" sz="1200" i="1" dirty="0" smtClean="0"/>
                        <a:t>Relationship to U.S. &amp; Allies’ </a:t>
                      </a:r>
                      <a:r>
                        <a:rPr lang="en-US" sz="1200" i="1" baseline="0" dirty="0" smtClean="0"/>
                        <a:t>Interests May Not Be Immediately Apparent</a:t>
                      </a:r>
                      <a:endParaRPr lang="en-US" sz="1200" i="1" dirty="0"/>
                    </a:p>
                  </a:txBody>
                  <a:tcPr marL="87086" marR="87086" marT="42863" marB="42863"/>
                </a:tc>
              </a:tr>
              <a:tr h="507721">
                <a:tc>
                  <a:txBody>
                    <a:bodyPr/>
                    <a:lstStyle/>
                    <a:p>
                      <a:r>
                        <a:rPr lang="en-US" sz="1200" i="1" dirty="0" smtClean="0"/>
                        <a:t>Crisis Containment/Resolution May Require</a:t>
                      </a:r>
                      <a:r>
                        <a:rPr lang="en-US" sz="1200" i="1" baseline="0" dirty="0" smtClean="0"/>
                        <a:t> US Forces Involvement to Prevent, </a:t>
                      </a:r>
                      <a:r>
                        <a:rPr lang="en-US" sz="1200" i="1" baseline="0" smtClean="0"/>
                        <a:t>Shape, </a:t>
                      </a:r>
                      <a:r>
                        <a:rPr lang="en-US" sz="1200" i="1" baseline="0" dirty="0" smtClean="0"/>
                        <a:t>Win</a:t>
                      </a:r>
                      <a:endParaRPr lang="en-US" sz="1200" i="1" dirty="0"/>
                    </a:p>
                  </a:txBody>
                  <a:tcPr marL="87086" marR="87086" marT="42863" marB="42863"/>
                </a:tc>
              </a:tr>
            </a:tbl>
          </a:graphicData>
        </a:graphic>
      </p:graphicFrame>
      <p:sp>
        <p:nvSpPr>
          <p:cNvPr id="2117" name="Text Box 13"/>
          <p:cNvSpPr txBox="1">
            <a:spLocks noChangeArrowheads="1"/>
          </p:cNvSpPr>
          <p:nvPr/>
        </p:nvSpPr>
        <p:spPr bwMode="auto">
          <a:xfrm>
            <a:off x="-253224" y="6706672"/>
            <a:ext cx="1447800" cy="152349"/>
          </a:xfrm>
          <a:prstGeom prst="rect">
            <a:avLst/>
          </a:prstGeom>
          <a:noFill/>
          <a:ln w="9525">
            <a:noFill/>
            <a:miter lim="800000"/>
            <a:headEnd/>
            <a:tailEnd/>
          </a:ln>
        </p:spPr>
        <p:txBody>
          <a:bodyPr wrap="square" lIns="0" tIns="0" rIns="0" bIns="0" anchor="ctr" anchorCtr="0">
            <a:spAutoFit/>
          </a:bodyPr>
          <a:lstStyle/>
          <a:p>
            <a:pPr algn="ctr" defTabSz="457829">
              <a:lnSpc>
                <a:spcPct val="90000"/>
              </a:lnSpc>
              <a:spcBef>
                <a:spcPct val="50000"/>
              </a:spcBef>
              <a:buClr>
                <a:srgbClr val="000000"/>
              </a:buClr>
              <a:buSzPct val="100000"/>
            </a:pPr>
            <a:r>
              <a:rPr lang="en-US" sz="1100" b="1" dirty="0" smtClean="0">
                <a:solidFill>
                  <a:srgbClr val="008000"/>
                </a:solidFill>
                <a:latin typeface="Calibri" pitchFamily="34" charset="0"/>
              </a:rPr>
              <a:t>UNCLASSIFIED</a:t>
            </a:r>
            <a:endParaRPr lang="en-US" sz="1100" b="1" dirty="0">
              <a:solidFill>
                <a:srgbClr val="008000"/>
              </a:solidFill>
              <a:latin typeface="Calibri" pitchFamily="34" charset="0"/>
            </a:endParaRPr>
          </a:p>
        </p:txBody>
      </p:sp>
      <p:sp>
        <p:nvSpPr>
          <p:cNvPr id="118" name="TextBox 117"/>
          <p:cNvSpPr txBox="1"/>
          <p:nvPr/>
        </p:nvSpPr>
        <p:spPr>
          <a:xfrm>
            <a:off x="2714625" y="4647707"/>
            <a:ext cx="2666999" cy="1762618"/>
          </a:xfrm>
          <a:prstGeom prst="rect">
            <a:avLst/>
          </a:prstGeom>
          <a:solidFill>
            <a:schemeClr val="bg1">
              <a:lumMod val="85000"/>
            </a:schemeClr>
          </a:solidFill>
          <a:effectLst>
            <a:softEdge rad="63500"/>
          </a:effectLst>
        </p:spPr>
        <p:txBody>
          <a:bodyPr wrap="square" rtlCol="0">
            <a:spAutoFit/>
          </a:bodyPr>
          <a:lstStyle/>
          <a:p>
            <a:pPr algn="ctr" defTabSz="912283"/>
            <a:r>
              <a:rPr lang="en-US" sz="1050" b="1" i="1" u="sng" dirty="0">
                <a:solidFill>
                  <a:srgbClr val="FF0000"/>
                </a:solidFill>
              </a:rPr>
              <a:t>Global </a:t>
            </a:r>
            <a:r>
              <a:rPr lang="en-US" sz="1050" b="1" i="1" u="sng" dirty="0" smtClean="0">
                <a:solidFill>
                  <a:srgbClr val="FF0000"/>
                </a:solidFill>
              </a:rPr>
              <a:t>Issues</a:t>
            </a:r>
            <a:endParaRPr lang="en-US" sz="1050" b="1" i="1" u="sng" dirty="0">
              <a:solidFill>
                <a:srgbClr val="FF0000"/>
              </a:solidFill>
            </a:endParaRPr>
          </a:p>
          <a:p>
            <a:pPr algn="ctr"/>
            <a:r>
              <a:rPr lang="en-US" sz="1050" i="1" dirty="0">
                <a:solidFill>
                  <a:srgbClr val="FF0000"/>
                </a:solidFill>
              </a:rPr>
              <a:t>Proliferation of Arms, </a:t>
            </a:r>
            <a:r>
              <a:rPr lang="en-US" sz="1050" i="1" dirty="0" smtClean="0">
                <a:solidFill>
                  <a:srgbClr val="FF0000"/>
                </a:solidFill>
              </a:rPr>
              <a:t>WMD, Cyber Security</a:t>
            </a:r>
          </a:p>
          <a:p>
            <a:pPr algn="ctr"/>
            <a:r>
              <a:rPr lang="en-US" sz="1050" i="1" dirty="0" smtClean="0">
                <a:solidFill>
                  <a:srgbClr val="FF0000"/>
                </a:solidFill>
              </a:rPr>
              <a:t>Transnational Criminal Organizations</a:t>
            </a:r>
            <a:endParaRPr lang="en-US" sz="1050" i="1" dirty="0">
              <a:solidFill>
                <a:srgbClr val="FF0000"/>
              </a:solidFill>
            </a:endParaRPr>
          </a:p>
          <a:p>
            <a:pPr algn="ctr"/>
            <a:r>
              <a:rPr lang="en-US" sz="1050" i="1" dirty="0" smtClean="0">
                <a:solidFill>
                  <a:srgbClr val="FF0000"/>
                </a:solidFill>
              </a:rPr>
              <a:t>Terrorism, Uneven </a:t>
            </a:r>
            <a:r>
              <a:rPr lang="en-US" sz="1050" i="1" dirty="0">
                <a:solidFill>
                  <a:srgbClr val="FF0000"/>
                </a:solidFill>
              </a:rPr>
              <a:t>Economic </a:t>
            </a:r>
            <a:r>
              <a:rPr lang="en-US" sz="1050" i="1" dirty="0" smtClean="0">
                <a:solidFill>
                  <a:srgbClr val="FF0000"/>
                </a:solidFill>
              </a:rPr>
              <a:t>Growth</a:t>
            </a:r>
          </a:p>
          <a:p>
            <a:pPr algn="ctr" defTabSz="912283"/>
            <a:r>
              <a:rPr lang="en-US" sz="1050" i="1" dirty="0" smtClean="0">
                <a:solidFill>
                  <a:srgbClr val="FF0000"/>
                </a:solidFill>
              </a:rPr>
              <a:t>Global Financial Vulnerability</a:t>
            </a:r>
            <a:endParaRPr lang="en-US" sz="1050" i="1" dirty="0">
              <a:solidFill>
                <a:srgbClr val="FF0000"/>
              </a:solidFill>
            </a:endParaRPr>
          </a:p>
          <a:p>
            <a:pPr algn="ctr" defTabSz="912283"/>
            <a:r>
              <a:rPr lang="en-US" sz="1050" i="1" dirty="0">
                <a:solidFill>
                  <a:srgbClr val="FF0000"/>
                </a:solidFill>
              </a:rPr>
              <a:t>Humanitarian/Natural </a:t>
            </a:r>
            <a:r>
              <a:rPr lang="en-US" sz="1050" i="1" dirty="0" smtClean="0">
                <a:solidFill>
                  <a:srgbClr val="FF0000"/>
                </a:solidFill>
              </a:rPr>
              <a:t>Disasters</a:t>
            </a:r>
          </a:p>
          <a:p>
            <a:pPr algn="ctr" defTabSz="912283"/>
            <a:r>
              <a:rPr lang="en-US" sz="1050" i="1" dirty="0" smtClean="0">
                <a:solidFill>
                  <a:srgbClr val="FF0000"/>
                </a:solidFill>
              </a:rPr>
              <a:t>Impact of Demographics, Technology </a:t>
            </a:r>
          </a:p>
          <a:p>
            <a:pPr algn="ctr" defTabSz="912283"/>
            <a:r>
              <a:rPr lang="en-US" sz="1050" i="1" dirty="0" smtClean="0">
                <a:solidFill>
                  <a:srgbClr val="FF0000"/>
                </a:solidFill>
              </a:rPr>
              <a:t>Resource Scarcity (Energy, Water, Food)</a:t>
            </a:r>
          </a:p>
          <a:p>
            <a:pPr algn="ctr" defTabSz="912283"/>
            <a:r>
              <a:rPr lang="en-US" sz="1050" i="1" dirty="0" smtClean="0">
                <a:solidFill>
                  <a:srgbClr val="FF0000"/>
                </a:solidFill>
              </a:rPr>
              <a:t>Growing Environmental Pressures</a:t>
            </a:r>
            <a:endParaRPr lang="en-US" sz="1050" i="1" dirty="0">
              <a:solidFill>
                <a:srgbClr val="FF0000"/>
              </a:solidFill>
            </a:endParaRPr>
          </a:p>
        </p:txBody>
      </p:sp>
      <p:sp>
        <p:nvSpPr>
          <p:cNvPr id="103" name="Oval 102"/>
          <p:cNvSpPr/>
          <p:nvPr/>
        </p:nvSpPr>
        <p:spPr>
          <a:xfrm>
            <a:off x="4531057" y="1078174"/>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808794" y="1844723"/>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838734" y="4572000"/>
            <a:ext cx="2265529" cy="1924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0" y="4560627"/>
            <a:ext cx="2265529" cy="1924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7988489" y="2351965"/>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4194412" y="3157183"/>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6473588" y="2270079"/>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p:cNvPicPr>
            <a:picLocks noChangeAspect="1" noChangeArrowheads="1"/>
          </p:cNvPicPr>
          <p:nvPr/>
        </p:nvPicPr>
        <p:blipFill>
          <a:blip r:embed="rId3" cstate="print"/>
          <a:srcRect l="21875" t="39583" r="37500" b="32292"/>
          <a:stretch>
            <a:fillRect/>
          </a:stretch>
        </p:blipFill>
        <p:spPr bwMode="auto">
          <a:xfrm>
            <a:off x="2615762" y="4114801"/>
            <a:ext cx="2837056" cy="1676400"/>
          </a:xfrm>
          <a:prstGeom prst="rect">
            <a:avLst/>
          </a:prstGeom>
          <a:ln>
            <a:noFill/>
          </a:ln>
          <a:effectLst>
            <a:outerShdw blurRad="292100" dist="139700" dir="2700000" algn="tl" rotWithShape="0">
              <a:srgbClr val="333333">
                <a:alpha val="65000"/>
              </a:srgbClr>
            </a:outerShdw>
          </a:effectLst>
        </p:spPr>
      </p:pic>
      <p:cxnSp>
        <p:nvCxnSpPr>
          <p:cNvPr id="38" name="Straight Connector 37"/>
          <p:cNvCxnSpPr/>
          <p:nvPr/>
        </p:nvCxnSpPr>
        <p:spPr>
          <a:xfrm>
            <a:off x="2410691" y="803564"/>
            <a:ext cx="0" cy="5403272"/>
          </a:xfrm>
          <a:prstGeom prst="line">
            <a:avLst/>
          </a:prstGeom>
          <a:ln w="88900" cmpd="tri">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657273" y="789709"/>
            <a:ext cx="0" cy="5403272"/>
          </a:xfrm>
          <a:prstGeom prst="line">
            <a:avLst/>
          </a:prstGeom>
          <a:ln w="88900" cmpd="tri">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Explosion 1 14"/>
          <p:cNvSpPr/>
          <p:nvPr/>
        </p:nvSpPr>
        <p:spPr>
          <a:xfrm>
            <a:off x="6096000" y="2985095"/>
            <a:ext cx="2362200" cy="2743200"/>
          </a:xfrm>
          <a:prstGeom prst="irregularSeal1">
            <a:avLst/>
          </a:prstGeom>
          <a:gradFill flip="none" rotWithShape="1">
            <a:gsLst>
              <a:gs pos="0">
                <a:srgbClr val="FFF200"/>
              </a:gs>
              <a:gs pos="45000">
                <a:srgbClr val="FF7A00"/>
              </a:gs>
              <a:gs pos="29000">
                <a:srgbClr val="FF0300"/>
              </a:gs>
              <a:gs pos="100000">
                <a:srgbClr val="4D0808"/>
              </a:gs>
            </a:gsLst>
            <a:path path="circle">
              <a:fillToRect l="50000" t="50000" r="50000" b="50000"/>
            </a:path>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rtlCol="0" anchor="ctr"/>
          <a:lstStyle/>
          <a:p>
            <a:pPr algn="ctr"/>
            <a:endParaRPr lang="en-US">
              <a:solidFill>
                <a:srgbClr val="FFFFFF"/>
              </a:solidFill>
              <a:latin typeface="Calibri" pitchFamily="34" charset="0"/>
            </a:endParaRPr>
          </a:p>
        </p:txBody>
      </p:sp>
      <p:sp>
        <p:nvSpPr>
          <p:cNvPr id="14" name="Explosion 1 13"/>
          <p:cNvSpPr/>
          <p:nvPr/>
        </p:nvSpPr>
        <p:spPr>
          <a:xfrm>
            <a:off x="2809550" y="1263216"/>
            <a:ext cx="2362200" cy="2988297"/>
          </a:xfrm>
          <a:prstGeom prst="irregularSeal1">
            <a:avLst/>
          </a:prstGeom>
          <a:gradFill flip="none" rotWithShape="1">
            <a:gsLst>
              <a:gs pos="30000">
                <a:srgbClr val="FFF200"/>
              </a:gs>
              <a:gs pos="45000">
                <a:srgbClr val="FF7A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rtlCol="0" anchor="ctr"/>
          <a:lstStyle/>
          <a:p>
            <a:pPr algn="ctr"/>
            <a:endParaRPr lang="en-US">
              <a:solidFill>
                <a:srgbClr val="FFFFFF"/>
              </a:solidFill>
              <a:latin typeface="Calibri" pitchFamily="34" charset="0"/>
            </a:endParaRPr>
          </a:p>
        </p:txBody>
      </p:sp>
      <p:sp>
        <p:nvSpPr>
          <p:cNvPr id="1026" name="Cloud"/>
          <p:cNvSpPr>
            <a:spLocks noChangeAspect="1" noEditPoints="1" noChangeArrowheads="1"/>
          </p:cNvSpPr>
          <p:nvPr/>
        </p:nvSpPr>
        <p:spPr bwMode="auto">
          <a:xfrm>
            <a:off x="153184" y="931690"/>
            <a:ext cx="2050186" cy="164869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10000">
                <a:srgbClr val="FFFA9B">
                  <a:shade val="30000"/>
                  <a:satMod val="115000"/>
                </a:srgbClr>
              </a:gs>
              <a:gs pos="43000">
                <a:srgbClr val="FFFA9B">
                  <a:shade val="67500"/>
                  <a:satMod val="115000"/>
                </a:srgbClr>
              </a:gs>
              <a:gs pos="60000">
                <a:srgbClr val="FFFA9B">
                  <a:shade val="100000"/>
                  <a:satMod val="115000"/>
                </a:srgbClr>
              </a:gs>
            </a:gsLst>
            <a:path path="circle">
              <a:fillToRect l="100000" t="100000"/>
            </a:path>
            <a:tileRect r="-100000" b="-100000"/>
          </a:gradFill>
          <a:ln w="9525">
            <a:solidFill>
              <a:srgbClr val="000000"/>
            </a:solidFill>
            <a:miter lim="800000"/>
            <a:headEnd/>
            <a:tailEnd/>
          </a:ln>
          <a:effectLst>
            <a:innerShdw blurRad="63500" dist="50800" dir="2700000">
              <a:prstClr val="black">
                <a:alpha val="50000"/>
              </a:prstClr>
            </a:innerShdw>
          </a:effectLst>
        </p:spPr>
        <p:txBody>
          <a:bodyPr vert="horz" wrap="square" lIns="91234" tIns="45617" rIns="91234" bIns="45617" numCol="1" anchor="t" anchorCtr="0" compatLnSpc="1">
            <a:prstTxWarp prst="textNoShape">
              <a:avLst/>
            </a:prstTxWarp>
          </a:bodyPr>
          <a:lstStyle/>
          <a:p>
            <a:endParaRPr lang="en-US">
              <a:solidFill>
                <a:srgbClr val="000000"/>
              </a:solidFill>
              <a:latin typeface="Calibri" pitchFamily="34" charset="0"/>
            </a:endParaRPr>
          </a:p>
        </p:txBody>
      </p:sp>
      <p:sp>
        <p:nvSpPr>
          <p:cNvPr id="8" name="Title 7"/>
          <p:cNvSpPr>
            <a:spLocks noGrp="1"/>
          </p:cNvSpPr>
          <p:nvPr>
            <p:ph type="title" idx="4294967295"/>
          </p:nvPr>
        </p:nvSpPr>
        <p:spPr>
          <a:xfrm>
            <a:off x="3094892" y="0"/>
            <a:ext cx="6049108" cy="628650"/>
          </a:xfrm>
        </p:spPr>
        <p:txBody>
          <a:bodyPr>
            <a:noAutofit/>
          </a:bodyPr>
          <a:lstStyle/>
          <a:p>
            <a:pPr algn="ctr"/>
            <a:r>
              <a:rPr lang="en-US" sz="2000" b="1" i="1" dirty="0" smtClean="0">
                <a:solidFill>
                  <a:schemeClr val="bg1"/>
                </a:solidFill>
                <a:latin typeface="Arial" pitchFamily="34" charset="0"/>
                <a:cs typeface="Arial" pitchFamily="34" charset="0"/>
              </a:rPr>
              <a:t>Potential Linkages to U.S. Interests</a:t>
            </a:r>
            <a:br>
              <a:rPr lang="en-US" sz="2000" b="1" i="1" dirty="0" smtClean="0">
                <a:solidFill>
                  <a:schemeClr val="bg1"/>
                </a:solidFill>
                <a:latin typeface="Arial" pitchFamily="34" charset="0"/>
                <a:cs typeface="Arial" pitchFamily="34" charset="0"/>
              </a:rPr>
            </a:br>
            <a:r>
              <a:rPr lang="en-US" sz="1600" b="1" i="1" dirty="0" smtClean="0">
                <a:solidFill>
                  <a:schemeClr val="bg1"/>
                </a:solidFill>
                <a:latin typeface="Arial" pitchFamily="34" charset="0"/>
                <a:cs typeface="Arial" pitchFamily="34" charset="0"/>
              </a:rPr>
              <a:t>Hypothetical Future Syria Example</a:t>
            </a:r>
            <a:endParaRPr lang="en-US" sz="2000" b="1" i="1" dirty="0">
              <a:solidFill>
                <a:schemeClr val="bg1"/>
              </a:solidFill>
              <a:latin typeface="Arial" pitchFamily="34" charset="0"/>
              <a:cs typeface="Arial" pitchFamily="34" charset="0"/>
            </a:endParaRPr>
          </a:p>
        </p:txBody>
      </p:sp>
      <p:sp>
        <p:nvSpPr>
          <p:cNvPr id="6" name="TextBox 5"/>
          <p:cNvSpPr txBox="1"/>
          <p:nvPr/>
        </p:nvSpPr>
        <p:spPr>
          <a:xfrm>
            <a:off x="347148" y="954803"/>
            <a:ext cx="1757218" cy="1646397"/>
          </a:xfrm>
          <a:prstGeom prst="rect">
            <a:avLst/>
          </a:prstGeom>
          <a:noFill/>
        </p:spPr>
        <p:txBody>
          <a:bodyPr wrap="square" lIns="91234" tIns="45617" rIns="91234" bIns="45617" rtlCol="0">
            <a:spAutoFit/>
          </a:bodyPr>
          <a:lstStyle/>
          <a:p>
            <a:pPr algn="ctr"/>
            <a:r>
              <a:rPr lang="en-US" b="1" i="1" u="sng" dirty="0" smtClean="0">
                <a:solidFill>
                  <a:srgbClr val="000000"/>
                </a:solidFill>
                <a:latin typeface="Calibri" pitchFamily="34" charset="0"/>
              </a:rPr>
              <a:t>The Spark</a:t>
            </a:r>
          </a:p>
          <a:p>
            <a:pPr marL="120380" indent="-120380">
              <a:buFont typeface="Arial" pitchFamily="34" charset="0"/>
              <a:buChar char="•"/>
            </a:pPr>
            <a:r>
              <a:rPr lang="en-US" sz="1600" b="1" dirty="0" smtClean="0">
                <a:solidFill>
                  <a:srgbClr val="000000"/>
                </a:solidFill>
                <a:latin typeface="Calibri" pitchFamily="34" charset="0"/>
              </a:rPr>
              <a:t>Peaceful Popular Protests</a:t>
            </a:r>
          </a:p>
          <a:p>
            <a:pPr marL="120380" indent="-120380">
              <a:buFont typeface="Arial" pitchFamily="34" charset="0"/>
              <a:buChar char="•"/>
            </a:pPr>
            <a:r>
              <a:rPr lang="en-US" sz="1600" b="1" dirty="0" smtClean="0">
                <a:solidFill>
                  <a:srgbClr val="000000"/>
                </a:solidFill>
                <a:latin typeface="Calibri" pitchFamily="34" charset="0"/>
              </a:rPr>
              <a:t>Government Responds with Repression</a:t>
            </a:r>
          </a:p>
        </p:txBody>
      </p:sp>
      <p:sp>
        <p:nvSpPr>
          <p:cNvPr id="7" name="TextBox 6"/>
          <p:cNvSpPr txBox="1"/>
          <p:nvPr/>
        </p:nvSpPr>
        <p:spPr>
          <a:xfrm>
            <a:off x="2755762" y="682168"/>
            <a:ext cx="2815043" cy="523220"/>
          </a:xfrm>
          <a:prstGeom prst="rect">
            <a:avLst/>
          </a:prstGeom>
          <a:noFill/>
        </p:spPr>
        <p:txBody>
          <a:bodyPr wrap="square" lIns="91234" tIns="45617" rIns="91234" bIns="45617" rtlCol="0">
            <a:spAutoFit/>
          </a:bodyPr>
          <a:lstStyle/>
          <a:p>
            <a:pPr algn="ctr"/>
            <a:r>
              <a:rPr lang="en-US" sz="2800" b="1" i="1" dirty="0" smtClean="0">
                <a:solidFill>
                  <a:srgbClr val="000000"/>
                </a:solidFill>
                <a:latin typeface="Calibri" pitchFamily="34" charset="0"/>
              </a:rPr>
              <a:t>Syria in Crisis</a:t>
            </a:r>
            <a:endParaRPr lang="en-US" sz="2800" b="1" i="1" dirty="0">
              <a:solidFill>
                <a:srgbClr val="000000"/>
              </a:solidFill>
              <a:latin typeface="Calibri" pitchFamily="34" charset="0"/>
            </a:endParaRPr>
          </a:p>
        </p:txBody>
      </p:sp>
      <p:sp>
        <p:nvSpPr>
          <p:cNvPr id="11" name="TextBox 10"/>
          <p:cNvSpPr txBox="1"/>
          <p:nvPr/>
        </p:nvSpPr>
        <p:spPr>
          <a:xfrm>
            <a:off x="3071026" y="1102295"/>
            <a:ext cx="1988128" cy="3108335"/>
          </a:xfrm>
          <a:prstGeom prst="rect">
            <a:avLst/>
          </a:prstGeom>
          <a:noFill/>
        </p:spPr>
        <p:txBody>
          <a:bodyPr wrap="square" lIns="91234" tIns="45617" rIns="91234" bIns="45617" rtlCol="0">
            <a:spAutoFit/>
          </a:bodyPr>
          <a:lstStyle/>
          <a:p>
            <a:pPr algn="ctr"/>
            <a:r>
              <a:rPr lang="en-US" b="1" i="1" u="sng" dirty="0" smtClean="0">
                <a:solidFill>
                  <a:srgbClr val="000000"/>
                </a:solidFill>
                <a:latin typeface="Calibri" pitchFamily="34" charset="0"/>
              </a:rPr>
              <a:t>Deteriorating Situation</a:t>
            </a:r>
          </a:p>
          <a:p>
            <a:pPr marL="110878" indent="-110878">
              <a:buFont typeface="Arial" pitchFamily="34" charset="0"/>
              <a:buChar char="•"/>
            </a:pPr>
            <a:r>
              <a:rPr lang="en-US" sz="1600" b="1" dirty="0" smtClean="0">
                <a:solidFill>
                  <a:srgbClr val="000000"/>
                </a:solidFill>
                <a:latin typeface="Calibri" pitchFamily="34" charset="0"/>
              </a:rPr>
              <a:t>Armed Opposition</a:t>
            </a:r>
          </a:p>
          <a:p>
            <a:pPr marL="110878" indent="-110878">
              <a:buFont typeface="Arial" pitchFamily="34" charset="0"/>
              <a:buChar char="•"/>
            </a:pPr>
            <a:r>
              <a:rPr lang="en-US" sz="1600" b="1" dirty="0" smtClean="0">
                <a:solidFill>
                  <a:srgbClr val="000000"/>
                </a:solidFill>
                <a:latin typeface="Calibri" pitchFamily="34" charset="0"/>
              </a:rPr>
              <a:t>Active Terrorism</a:t>
            </a:r>
          </a:p>
          <a:p>
            <a:pPr marL="110878" indent="-110878">
              <a:buFont typeface="Arial" pitchFamily="34" charset="0"/>
              <a:buChar char="•"/>
            </a:pPr>
            <a:r>
              <a:rPr lang="en-US" sz="1600" b="1" dirty="0" smtClean="0">
                <a:solidFill>
                  <a:srgbClr val="000000"/>
                </a:solidFill>
                <a:latin typeface="Calibri" pitchFamily="34" charset="0"/>
              </a:rPr>
              <a:t>Continuous Military Operations</a:t>
            </a:r>
          </a:p>
          <a:p>
            <a:pPr marL="110878" indent="-110878">
              <a:buFont typeface="Arial" pitchFamily="34" charset="0"/>
              <a:buChar char="•"/>
            </a:pPr>
            <a:r>
              <a:rPr lang="en-US" sz="1600" b="1" dirty="0" smtClean="0">
                <a:solidFill>
                  <a:srgbClr val="000000"/>
                </a:solidFill>
                <a:latin typeface="Calibri" pitchFamily="34" charset="0"/>
              </a:rPr>
              <a:t>Refugees &amp; IDPs</a:t>
            </a:r>
          </a:p>
          <a:p>
            <a:pPr marL="110878" indent="-110878">
              <a:buFont typeface="Arial" pitchFamily="34" charset="0"/>
              <a:buChar char="•"/>
            </a:pPr>
            <a:r>
              <a:rPr lang="en-US" sz="1600" b="1" dirty="0" smtClean="0">
                <a:solidFill>
                  <a:srgbClr val="000000"/>
                </a:solidFill>
                <a:latin typeface="Calibri" pitchFamily="34" charset="0"/>
              </a:rPr>
              <a:t>UN Security Mission</a:t>
            </a:r>
          </a:p>
          <a:p>
            <a:pPr marL="110878" indent="-110878">
              <a:buFont typeface="Arial" pitchFamily="34" charset="0"/>
              <a:buChar char="•"/>
            </a:pPr>
            <a:r>
              <a:rPr lang="en-US" sz="1600" b="1" dirty="0" smtClean="0">
                <a:solidFill>
                  <a:srgbClr val="000000"/>
                </a:solidFill>
                <a:latin typeface="Calibri" pitchFamily="34" charset="0"/>
              </a:rPr>
              <a:t>Atrocities</a:t>
            </a:r>
          </a:p>
          <a:p>
            <a:pPr marL="110878" indent="-110878">
              <a:buFont typeface="Arial" pitchFamily="34" charset="0"/>
              <a:buChar char="•"/>
            </a:pPr>
            <a:r>
              <a:rPr lang="en-US" sz="1600" b="1" dirty="0" smtClean="0">
                <a:solidFill>
                  <a:srgbClr val="000000"/>
                </a:solidFill>
                <a:latin typeface="Calibri" pitchFamily="34" charset="0"/>
              </a:rPr>
              <a:t>Border Clashes</a:t>
            </a:r>
          </a:p>
          <a:p>
            <a:pPr marL="110878" indent="-110878">
              <a:buFont typeface="Arial" pitchFamily="34" charset="0"/>
              <a:buChar char="•"/>
            </a:pPr>
            <a:r>
              <a:rPr lang="en-US" sz="1600" b="1" dirty="0" smtClean="0">
                <a:solidFill>
                  <a:srgbClr val="000000"/>
                </a:solidFill>
                <a:latin typeface="Calibri" pitchFamily="34" charset="0"/>
              </a:rPr>
              <a:t>External Actors</a:t>
            </a:r>
          </a:p>
        </p:txBody>
      </p:sp>
      <p:sp>
        <p:nvSpPr>
          <p:cNvPr id="12" name="Rectangle 11"/>
          <p:cNvSpPr/>
          <p:nvPr/>
        </p:nvSpPr>
        <p:spPr>
          <a:xfrm>
            <a:off x="1228579" y="5920216"/>
            <a:ext cx="6686843" cy="353968"/>
          </a:xfrm>
          <a:prstGeom prst="rect">
            <a:avLst/>
          </a:prstGeom>
          <a:gradFill flip="none" rotWithShape="1">
            <a:gsLst>
              <a:gs pos="0">
                <a:srgbClr val="FFF200">
                  <a:alpha val="49804"/>
                </a:srgbClr>
              </a:gs>
              <a:gs pos="45000">
                <a:srgbClr val="FF7A00"/>
              </a:gs>
              <a:gs pos="70000">
                <a:srgbClr val="FF0300"/>
              </a:gs>
              <a:gs pos="100000">
                <a:srgbClr val="4D080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rtlCol="0" anchor="ctr"/>
          <a:lstStyle/>
          <a:p>
            <a:pPr>
              <a:tabLst>
                <a:tab pos="3308906" algn="l"/>
              </a:tabLst>
            </a:pPr>
            <a:r>
              <a:rPr lang="en-US" dirty="0" smtClean="0">
                <a:solidFill>
                  <a:srgbClr val="FFFFFF"/>
                </a:solidFill>
                <a:latin typeface="Calibri" pitchFamily="34" charset="0"/>
              </a:rPr>
              <a:t>        </a:t>
            </a:r>
            <a:endParaRPr lang="en-US" b="1" i="1" dirty="0">
              <a:solidFill>
                <a:srgbClr val="FFFFFF"/>
              </a:solidFill>
              <a:latin typeface="Calibri" pitchFamily="34" charset="0"/>
            </a:endParaRPr>
          </a:p>
        </p:txBody>
      </p:sp>
      <p:sp>
        <p:nvSpPr>
          <p:cNvPr id="13" name="TextBox 12"/>
          <p:cNvSpPr txBox="1"/>
          <p:nvPr/>
        </p:nvSpPr>
        <p:spPr>
          <a:xfrm>
            <a:off x="5920534" y="2394526"/>
            <a:ext cx="2964873" cy="3369945"/>
          </a:xfrm>
          <a:prstGeom prst="rect">
            <a:avLst/>
          </a:prstGeom>
          <a:noFill/>
        </p:spPr>
        <p:txBody>
          <a:bodyPr wrap="square" lIns="91234" tIns="45617" rIns="91234" bIns="45617" rtlCol="0">
            <a:spAutoFit/>
          </a:bodyPr>
          <a:lstStyle/>
          <a:p>
            <a:pPr algn="ctr"/>
            <a:r>
              <a:rPr lang="en-US" b="1" i="1" u="sng" dirty="0" smtClean="0">
                <a:solidFill>
                  <a:srgbClr val="000000"/>
                </a:solidFill>
                <a:latin typeface="Calibri" pitchFamily="34" charset="0"/>
              </a:rPr>
              <a:t>The Flame</a:t>
            </a:r>
          </a:p>
          <a:p>
            <a:pPr marL="110878" indent="-110878">
              <a:buFont typeface="Arial" pitchFamily="34" charset="0"/>
              <a:buChar char="•"/>
            </a:pPr>
            <a:r>
              <a:rPr lang="en-US" sz="1600" b="1" dirty="0" smtClean="0">
                <a:solidFill>
                  <a:srgbClr val="000000"/>
                </a:solidFill>
                <a:latin typeface="Calibri" pitchFamily="34" charset="0"/>
              </a:rPr>
              <a:t>Full Civil War with Fractured Territorial Control</a:t>
            </a:r>
          </a:p>
          <a:p>
            <a:pPr marL="110878" indent="-110878">
              <a:buFont typeface="Arial" pitchFamily="34" charset="0"/>
              <a:buChar char="•"/>
            </a:pPr>
            <a:r>
              <a:rPr lang="en-US" sz="1600" b="1" dirty="0" smtClean="0">
                <a:solidFill>
                  <a:srgbClr val="000000"/>
                </a:solidFill>
                <a:latin typeface="Calibri" pitchFamily="34" charset="0"/>
              </a:rPr>
              <a:t>Sectarian Militias</a:t>
            </a:r>
          </a:p>
          <a:p>
            <a:pPr marL="110878" indent="-110878">
              <a:buFont typeface="Arial" pitchFamily="34" charset="0"/>
              <a:buChar char="•"/>
            </a:pPr>
            <a:r>
              <a:rPr lang="en-US" sz="1600" b="1" dirty="0" smtClean="0">
                <a:solidFill>
                  <a:srgbClr val="000000"/>
                </a:solidFill>
                <a:latin typeface="Calibri" pitchFamily="34" charset="0"/>
              </a:rPr>
              <a:t>Frequent Atrocities</a:t>
            </a:r>
          </a:p>
          <a:p>
            <a:pPr marL="110878" indent="-110878">
              <a:buFont typeface="Arial" pitchFamily="34" charset="0"/>
              <a:buChar char="•"/>
            </a:pPr>
            <a:r>
              <a:rPr lang="en-US" sz="1600" b="1" dirty="0" smtClean="0">
                <a:solidFill>
                  <a:srgbClr val="000000"/>
                </a:solidFill>
                <a:latin typeface="Calibri" pitchFamily="34" charset="0"/>
              </a:rPr>
              <a:t>Growing Islamic Extremist Influence with Safe Haven</a:t>
            </a:r>
          </a:p>
          <a:p>
            <a:pPr marL="110878" indent="-110878">
              <a:buFont typeface="Arial" pitchFamily="34" charset="0"/>
              <a:buChar char="•"/>
            </a:pPr>
            <a:r>
              <a:rPr lang="en-US" sz="1600" b="1" dirty="0" smtClean="0">
                <a:solidFill>
                  <a:srgbClr val="000000"/>
                </a:solidFill>
                <a:latin typeface="Calibri" pitchFamily="34" charset="0"/>
              </a:rPr>
              <a:t>Instability Spills Over to Neighbors</a:t>
            </a:r>
          </a:p>
          <a:p>
            <a:pPr marL="110878" indent="-110878">
              <a:buFont typeface="Arial" pitchFamily="34" charset="0"/>
              <a:buChar char="•"/>
            </a:pPr>
            <a:r>
              <a:rPr lang="en-US" sz="1600" b="1" dirty="0" smtClean="0">
                <a:solidFill>
                  <a:srgbClr val="000000"/>
                </a:solidFill>
                <a:latin typeface="Calibri" pitchFamily="34" charset="0"/>
              </a:rPr>
              <a:t>Border Clashes with Neighbors</a:t>
            </a:r>
          </a:p>
          <a:p>
            <a:pPr marL="110878" indent="-110878">
              <a:buFont typeface="Arial" pitchFamily="34" charset="0"/>
              <a:buChar char="•"/>
            </a:pPr>
            <a:r>
              <a:rPr lang="en-US" sz="1600" b="1" dirty="0" smtClean="0">
                <a:solidFill>
                  <a:srgbClr val="000000"/>
                </a:solidFill>
                <a:latin typeface="Calibri" pitchFamily="34" charset="0"/>
              </a:rPr>
              <a:t>Compromised CW Munitions</a:t>
            </a:r>
          </a:p>
          <a:p>
            <a:pPr marL="110878" indent="-110878">
              <a:buFont typeface="Arial" pitchFamily="34" charset="0"/>
              <a:buChar char="•"/>
            </a:pPr>
            <a:r>
              <a:rPr lang="en-US" sz="1600" b="1" dirty="0" smtClean="0">
                <a:solidFill>
                  <a:srgbClr val="000000"/>
                </a:solidFill>
                <a:latin typeface="Calibri" pitchFamily="34" charset="0"/>
              </a:rPr>
              <a:t>Polarized Middle East, Global Alignments, Economic Slump</a:t>
            </a:r>
          </a:p>
        </p:txBody>
      </p:sp>
      <p:sp>
        <p:nvSpPr>
          <p:cNvPr id="17" name="Right Arrow 16"/>
          <p:cNvSpPr/>
          <p:nvPr/>
        </p:nvSpPr>
        <p:spPr>
          <a:xfrm rot="1643233">
            <a:off x="2113995" y="1989985"/>
            <a:ext cx="694753"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rtlCol="0" anchor="ctr"/>
          <a:lstStyle/>
          <a:p>
            <a:pPr algn="ctr"/>
            <a:endParaRPr lang="en-US">
              <a:solidFill>
                <a:srgbClr val="FFFFFF"/>
              </a:solidFill>
              <a:latin typeface="Calibri" pitchFamily="34" charset="0"/>
            </a:endParaRPr>
          </a:p>
        </p:txBody>
      </p:sp>
      <p:grpSp>
        <p:nvGrpSpPr>
          <p:cNvPr id="2" name="Group 25"/>
          <p:cNvGrpSpPr/>
          <p:nvPr/>
        </p:nvGrpSpPr>
        <p:grpSpPr>
          <a:xfrm rot="1726883">
            <a:off x="4932227" y="3618346"/>
            <a:ext cx="882067" cy="193964"/>
            <a:chOff x="3057240" y="1604818"/>
            <a:chExt cx="882067" cy="193964"/>
          </a:xfrm>
        </p:grpSpPr>
        <p:sp>
          <p:nvSpPr>
            <p:cNvPr id="22" name="Chevron 21"/>
            <p:cNvSpPr/>
            <p:nvPr/>
          </p:nvSpPr>
          <p:spPr>
            <a:xfrm>
              <a:off x="3057240" y="1604818"/>
              <a:ext cx="267855" cy="193964"/>
            </a:xfrm>
            <a:prstGeom prst="chevron">
              <a:avLst/>
            </a:prstGeom>
            <a:gradFill flip="none" rotWithShape="1">
              <a:gsLst>
                <a:gs pos="18000">
                  <a:srgbClr val="FF3300"/>
                </a:gs>
                <a:gs pos="50000">
                  <a:srgbClr val="FF0000">
                    <a:tint val="44500"/>
                    <a:satMod val="160000"/>
                  </a:srgbClr>
                </a:gs>
                <a:gs pos="67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Calibri" pitchFamily="34" charset="0"/>
              </a:endParaRPr>
            </a:p>
          </p:txBody>
        </p:sp>
        <p:sp>
          <p:nvSpPr>
            <p:cNvPr id="23" name="Chevron 22"/>
            <p:cNvSpPr/>
            <p:nvPr/>
          </p:nvSpPr>
          <p:spPr>
            <a:xfrm>
              <a:off x="3261977" y="1604818"/>
              <a:ext cx="267855" cy="193964"/>
            </a:xfrm>
            <a:prstGeom prst="chevron">
              <a:avLst/>
            </a:prstGeom>
            <a:gradFill flip="none" rotWithShape="1">
              <a:gsLst>
                <a:gs pos="18000">
                  <a:srgbClr val="FF3300"/>
                </a:gs>
                <a:gs pos="50000">
                  <a:srgbClr val="FF0000">
                    <a:tint val="44500"/>
                    <a:satMod val="160000"/>
                  </a:srgbClr>
                </a:gs>
                <a:gs pos="67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Calibri" pitchFamily="34" charset="0"/>
              </a:endParaRPr>
            </a:p>
          </p:txBody>
        </p:sp>
        <p:sp>
          <p:nvSpPr>
            <p:cNvPr id="24" name="Chevron 23"/>
            <p:cNvSpPr/>
            <p:nvPr/>
          </p:nvSpPr>
          <p:spPr>
            <a:xfrm>
              <a:off x="3466714" y="1604818"/>
              <a:ext cx="267855" cy="193964"/>
            </a:xfrm>
            <a:prstGeom prst="chevron">
              <a:avLst/>
            </a:prstGeom>
            <a:gradFill flip="none" rotWithShape="1">
              <a:gsLst>
                <a:gs pos="18000">
                  <a:srgbClr val="FF3300"/>
                </a:gs>
                <a:gs pos="50000">
                  <a:srgbClr val="FF0000">
                    <a:tint val="44500"/>
                    <a:satMod val="160000"/>
                  </a:srgbClr>
                </a:gs>
                <a:gs pos="67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Calibri" pitchFamily="34" charset="0"/>
              </a:endParaRPr>
            </a:p>
          </p:txBody>
        </p:sp>
        <p:sp>
          <p:nvSpPr>
            <p:cNvPr id="25" name="Chevron 24"/>
            <p:cNvSpPr/>
            <p:nvPr/>
          </p:nvSpPr>
          <p:spPr>
            <a:xfrm>
              <a:off x="3671452" y="1604818"/>
              <a:ext cx="267855" cy="193964"/>
            </a:xfrm>
            <a:prstGeom prst="chevron">
              <a:avLst/>
            </a:prstGeom>
            <a:gradFill flip="none" rotWithShape="1">
              <a:gsLst>
                <a:gs pos="18000">
                  <a:srgbClr val="FF3300"/>
                </a:gs>
                <a:gs pos="50000">
                  <a:srgbClr val="FF0000">
                    <a:tint val="44500"/>
                    <a:satMod val="160000"/>
                  </a:srgbClr>
                </a:gs>
                <a:gs pos="67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Calibri" pitchFamily="34" charset="0"/>
              </a:endParaRPr>
            </a:p>
          </p:txBody>
        </p:sp>
      </p:grpSp>
      <p:sp>
        <p:nvSpPr>
          <p:cNvPr id="28" name="TextBox 27"/>
          <p:cNvSpPr txBox="1"/>
          <p:nvPr/>
        </p:nvSpPr>
        <p:spPr>
          <a:xfrm>
            <a:off x="5895238" y="801481"/>
            <a:ext cx="3033624" cy="1491405"/>
          </a:xfrm>
          <a:prstGeom prst="roundRect">
            <a:avLst>
              <a:gd name="adj" fmla="val 25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txBody>
          <a:bodyPr wrap="square" lIns="91234" tIns="45617" rIns="91234" bIns="45617" rtlCol="0">
            <a:spAutoFit/>
          </a:bodyPr>
          <a:lstStyle/>
          <a:p>
            <a:pPr algn="ctr">
              <a:spcAft>
                <a:spcPts val="600"/>
              </a:spcAft>
            </a:pPr>
            <a:r>
              <a:rPr lang="en-US" sz="1400" b="1" i="1" u="sng" dirty="0" smtClean="0">
                <a:solidFill>
                  <a:srgbClr val="FFFFFF"/>
                </a:solidFill>
                <a:latin typeface="Calibri" pitchFamily="34" charset="0"/>
              </a:rPr>
              <a:t>Vital U.S. Interests*</a:t>
            </a:r>
          </a:p>
          <a:p>
            <a:pPr>
              <a:spcAft>
                <a:spcPts val="600"/>
              </a:spcAft>
            </a:pPr>
            <a:r>
              <a:rPr lang="en-US" sz="1400" b="1" i="1" dirty="0" smtClean="0">
                <a:solidFill>
                  <a:srgbClr val="FFFFFF"/>
                </a:solidFill>
                <a:latin typeface="Calibri" pitchFamily="34" charset="0"/>
              </a:rPr>
              <a:t>Security &amp; Stability of Allies, Partners</a:t>
            </a:r>
          </a:p>
          <a:p>
            <a:pPr>
              <a:spcAft>
                <a:spcPts val="600"/>
              </a:spcAft>
            </a:pPr>
            <a:r>
              <a:rPr lang="en-US" sz="1400" b="1" i="1" dirty="0" smtClean="0">
                <a:solidFill>
                  <a:srgbClr val="FFFFFF"/>
                </a:solidFill>
                <a:latin typeface="Calibri" pitchFamily="34" charset="0"/>
              </a:rPr>
              <a:t>Respect for Universal Values</a:t>
            </a:r>
          </a:p>
          <a:p>
            <a:pPr>
              <a:spcAft>
                <a:spcPts val="600"/>
              </a:spcAft>
            </a:pPr>
            <a:r>
              <a:rPr lang="en-US" sz="1400" b="1" i="1" dirty="0" smtClean="0">
                <a:solidFill>
                  <a:srgbClr val="FFFFFF"/>
                </a:solidFill>
                <a:latin typeface="Calibri" pitchFamily="34" charset="0"/>
              </a:rPr>
              <a:t>Promote Peace, Security, Opportunity</a:t>
            </a:r>
          </a:p>
          <a:p>
            <a:pPr>
              <a:spcAft>
                <a:spcPts val="600"/>
              </a:spcAft>
            </a:pPr>
            <a:r>
              <a:rPr lang="en-US" sz="1400" b="1" i="1" dirty="0" smtClean="0">
                <a:solidFill>
                  <a:srgbClr val="FFFFFF"/>
                </a:solidFill>
                <a:latin typeface="Calibri" pitchFamily="34" charset="0"/>
              </a:rPr>
              <a:t>Open International Economic System</a:t>
            </a:r>
            <a:endParaRPr lang="en-US" sz="1400" b="1" i="1" dirty="0">
              <a:solidFill>
                <a:srgbClr val="FFFFFF"/>
              </a:solidFill>
              <a:latin typeface="Calibri" pitchFamily="34" charset="0"/>
            </a:endParaRPr>
          </a:p>
        </p:txBody>
      </p:sp>
      <p:sp>
        <p:nvSpPr>
          <p:cNvPr id="59" name="Freeform 58"/>
          <p:cNvSpPr/>
          <p:nvPr/>
        </p:nvSpPr>
        <p:spPr>
          <a:xfrm rot="10800000">
            <a:off x="5828545" y="1553465"/>
            <a:ext cx="155248" cy="1280170"/>
          </a:xfrm>
          <a:custGeom>
            <a:avLst/>
            <a:gdLst>
              <a:gd name="connsiteX0" fmla="*/ 0 w 876693"/>
              <a:gd name="connsiteY0" fmla="*/ 0 h 1002384"/>
              <a:gd name="connsiteX1" fmla="*/ 480767 w 876693"/>
              <a:gd name="connsiteY1" fmla="*/ 914400 h 1002384"/>
              <a:gd name="connsiteX2" fmla="*/ 876693 w 876693"/>
              <a:gd name="connsiteY2" fmla="*/ 527902 h 1002384"/>
              <a:gd name="connsiteX3" fmla="*/ 876693 w 876693"/>
              <a:gd name="connsiteY3" fmla="*/ 527902 h 1002384"/>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4400"/>
              <a:gd name="connsiteX1" fmla="*/ 197963 w 876693"/>
              <a:gd name="connsiteY1" fmla="*/ 499621 h 914400"/>
              <a:gd name="connsiteX2" fmla="*/ 480767 w 876693"/>
              <a:gd name="connsiteY2" fmla="*/ 914400 h 914400"/>
              <a:gd name="connsiteX3" fmla="*/ 876693 w 876693"/>
              <a:gd name="connsiteY3" fmla="*/ 527902 h 914400"/>
              <a:gd name="connsiteX4" fmla="*/ 876693 w 876693"/>
              <a:gd name="connsiteY4" fmla="*/ 527902 h 914400"/>
              <a:gd name="connsiteX0" fmla="*/ 0 w 895547"/>
              <a:gd name="connsiteY0" fmla="*/ 0 h 1150071"/>
              <a:gd name="connsiteX1" fmla="*/ 197963 w 895547"/>
              <a:gd name="connsiteY1" fmla="*/ 499621 h 1150071"/>
              <a:gd name="connsiteX2" fmla="*/ 895547 w 895547"/>
              <a:gd name="connsiteY2" fmla="*/ 1150071 h 1150071"/>
              <a:gd name="connsiteX3" fmla="*/ 876693 w 895547"/>
              <a:gd name="connsiteY3" fmla="*/ 527902 h 1150071"/>
              <a:gd name="connsiteX4" fmla="*/ 876693 w 895547"/>
              <a:gd name="connsiteY4" fmla="*/ 527902 h 1150071"/>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452487 w 471341"/>
              <a:gd name="connsiteY4" fmla="*/ 0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75414 w 471341"/>
              <a:gd name="connsiteY4" fmla="*/ 150829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0" fmla="*/ 0 w 471341"/>
              <a:gd name="connsiteY0" fmla="*/ 546753 h 546753"/>
              <a:gd name="connsiteX1" fmla="*/ 301658 w 471341"/>
              <a:gd name="connsiteY1" fmla="*/ 509047 h 546753"/>
              <a:gd name="connsiteX2" fmla="*/ 471341 w 471341"/>
              <a:gd name="connsiteY2" fmla="*/ 0 h 546753"/>
              <a:gd name="connsiteX3" fmla="*/ 47135 w 471341"/>
              <a:gd name="connsiteY3" fmla="*/ 0 h 546753"/>
              <a:gd name="connsiteX0" fmla="*/ 0 w 471341"/>
              <a:gd name="connsiteY0" fmla="*/ 546753 h 631596"/>
              <a:gd name="connsiteX1" fmla="*/ 471341 w 471341"/>
              <a:gd name="connsiteY1" fmla="*/ 631596 h 631596"/>
              <a:gd name="connsiteX2" fmla="*/ 471341 w 471341"/>
              <a:gd name="connsiteY2" fmla="*/ 0 h 631596"/>
              <a:gd name="connsiteX3" fmla="*/ 47135 w 471341"/>
              <a:gd name="connsiteY3" fmla="*/ 0 h 631596"/>
              <a:gd name="connsiteX0" fmla="*/ 160255 w 424206"/>
              <a:gd name="connsiteY0" fmla="*/ 622167 h 631596"/>
              <a:gd name="connsiteX1" fmla="*/ 424206 w 424206"/>
              <a:gd name="connsiteY1" fmla="*/ 631596 h 631596"/>
              <a:gd name="connsiteX2" fmla="*/ 424206 w 424206"/>
              <a:gd name="connsiteY2" fmla="*/ 0 h 631596"/>
              <a:gd name="connsiteX3" fmla="*/ 0 w 424206"/>
              <a:gd name="connsiteY3" fmla="*/ 0 h 631596"/>
              <a:gd name="connsiteX0" fmla="*/ 93277 w 424206"/>
              <a:gd name="connsiteY0" fmla="*/ 636856 h 636856"/>
              <a:gd name="connsiteX1" fmla="*/ 424206 w 424206"/>
              <a:gd name="connsiteY1" fmla="*/ 631596 h 636856"/>
              <a:gd name="connsiteX2" fmla="*/ 424206 w 424206"/>
              <a:gd name="connsiteY2" fmla="*/ 0 h 636856"/>
              <a:gd name="connsiteX3" fmla="*/ 0 w 424206"/>
              <a:gd name="connsiteY3" fmla="*/ 0 h 636856"/>
              <a:gd name="connsiteX0" fmla="*/ 93277 w 424206"/>
              <a:gd name="connsiteY0" fmla="*/ 630291 h 631596"/>
              <a:gd name="connsiteX1" fmla="*/ 424206 w 424206"/>
              <a:gd name="connsiteY1" fmla="*/ 631596 h 631596"/>
              <a:gd name="connsiteX2" fmla="*/ 424206 w 424206"/>
              <a:gd name="connsiteY2" fmla="*/ 0 h 631596"/>
              <a:gd name="connsiteX3" fmla="*/ 0 w 424206"/>
              <a:gd name="connsiteY3" fmla="*/ 0 h 631596"/>
            </a:gdLst>
            <a:ahLst/>
            <a:cxnLst>
              <a:cxn ang="0">
                <a:pos x="connsiteX0" y="connsiteY0"/>
              </a:cxn>
              <a:cxn ang="0">
                <a:pos x="connsiteX1" y="connsiteY1"/>
              </a:cxn>
              <a:cxn ang="0">
                <a:pos x="connsiteX2" y="connsiteY2"/>
              </a:cxn>
              <a:cxn ang="0">
                <a:pos x="connsiteX3" y="connsiteY3"/>
              </a:cxn>
            </a:cxnLst>
            <a:rect l="l" t="t" r="r" b="b"/>
            <a:pathLst>
              <a:path w="424206" h="631596">
                <a:moveTo>
                  <a:pt x="93277" y="630291"/>
                </a:moveTo>
                <a:lnTo>
                  <a:pt x="424206" y="631596"/>
                </a:lnTo>
                <a:lnTo>
                  <a:pt x="424206" y="0"/>
                </a:lnTo>
                <a:lnTo>
                  <a:pt x="0" y="0"/>
                </a:lnTo>
              </a:path>
            </a:pathLst>
          </a:custGeom>
          <a:ln>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txBody>
          <a:bodyPr lIns="91234" tIns="45617" rIns="91234" bIns="45617" rtlCol="0" anchor="ctr"/>
          <a:lstStyle/>
          <a:p>
            <a:pPr algn="ctr"/>
            <a:endParaRPr lang="en-US">
              <a:solidFill>
                <a:srgbClr val="000000"/>
              </a:solidFill>
              <a:latin typeface="Calibri" pitchFamily="34" charset="0"/>
            </a:endParaRPr>
          </a:p>
        </p:txBody>
      </p:sp>
      <p:sp>
        <p:nvSpPr>
          <p:cNvPr id="60" name="Freeform 59"/>
          <p:cNvSpPr/>
          <p:nvPr/>
        </p:nvSpPr>
        <p:spPr>
          <a:xfrm rot="10800000">
            <a:off x="5828545" y="1553464"/>
            <a:ext cx="155248" cy="1767516"/>
          </a:xfrm>
          <a:custGeom>
            <a:avLst/>
            <a:gdLst>
              <a:gd name="connsiteX0" fmla="*/ 0 w 876693"/>
              <a:gd name="connsiteY0" fmla="*/ 0 h 1002384"/>
              <a:gd name="connsiteX1" fmla="*/ 480767 w 876693"/>
              <a:gd name="connsiteY1" fmla="*/ 914400 h 1002384"/>
              <a:gd name="connsiteX2" fmla="*/ 876693 w 876693"/>
              <a:gd name="connsiteY2" fmla="*/ 527902 h 1002384"/>
              <a:gd name="connsiteX3" fmla="*/ 876693 w 876693"/>
              <a:gd name="connsiteY3" fmla="*/ 527902 h 1002384"/>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4400"/>
              <a:gd name="connsiteX1" fmla="*/ 197963 w 876693"/>
              <a:gd name="connsiteY1" fmla="*/ 499621 h 914400"/>
              <a:gd name="connsiteX2" fmla="*/ 480767 w 876693"/>
              <a:gd name="connsiteY2" fmla="*/ 914400 h 914400"/>
              <a:gd name="connsiteX3" fmla="*/ 876693 w 876693"/>
              <a:gd name="connsiteY3" fmla="*/ 527902 h 914400"/>
              <a:gd name="connsiteX4" fmla="*/ 876693 w 876693"/>
              <a:gd name="connsiteY4" fmla="*/ 527902 h 914400"/>
              <a:gd name="connsiteX0" fmla="*/ 0 w 895547"/>
              <a:gd name="connsiteY0" fmla="*/ 0 h 1150071"/>
              <a:gd name="connsiteX1" fmla="*/ 197963 w 895547"/>
              <a:gd name="connsiteY1" fmla="*/ 499621 h 1150071"/>
              <a:gd name="connsiteX2" fmla="*/ 895547 w 895547"/>
              <a:gd name="connsiteY2" fmla="*/ 1150071 h 1150071"/>
              <a:gd name="connsiteX3" fmla="*/ 876693 w 895547"/>
              <a:gd name="connsiteY3" fmla="*/ 527902 h 1150071"/>
              <a:gd name="connsiteX4" fmla="*/ 876693 w 895547"/>
              <a:gd name="connsiteY4" fmla="*/ 527902 h 1150071"/>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452487 w 471341"/>
              <a:gd name="connsiteY4" fmla="*/ 0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75414 w 471341"/>
              <a:gd name="connsiteY4" fmla="*/ 150829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0" fmla="*/ 0 w 471341"/>
              <a:gd name="connsiteY0" fmla="*/ 546753 h 546753"/>
              <a:gd name="connsiteX1" fmla="*/ 301658 w 471341"/>
              <a:gd name="connsiteY1" fmla="*/ 509047 h 546753"/>
              <a:gd name="connsiteX2" fmla="*/ 471341 w 471341"/>
              <a:gd name="connsiteY2" fmla="*/ 0 h 546753"/>
              <a:gd name="connsiteX3" fmla="*/ 47135 w 471341"/>
              <a:gd name="connsiteY3" fmla="*/ 0 h 546753"/>
              <a:gd name="connsiteX0" fmla="*/ 0 w 471341"/>
              <a:gd name="connsiteY0" fmla="*/ 546753 h 631596"/>
              <a:gd name="connsiteX1" fmla="*/ 471341 w 471341"/>
              <a:gd name="connsiteY1" fmla="*/ 631596 h 631596"/>
              <a:gd name="connsiteX2" fmla="*/ 471341 w 471341"/>
              <a:gd name="connsiteY2" fmla="*/ 0 h 631596"/>
              <a:gd name="connsiteX3" fmla="*/ 47135 w 471341"/>
              <a:gd name="connsiteY3" fmla="*/ 0 h 631596"/>
              <a:gd name="connsiteX0" fmla="*/ 160255 w 424206"/>
              <a:gd name="connsiteY0" fmla="*/ 622167 h 631596"/>
              <a:gd name="connsiteX1" fmla="*/ 424206 w 424206"/>
              <a:gd name="connsiteY1" fmla="*/ 631596 h 631596"/>
              <a:gd name="connsiteX2" fmla="*/ 424206 w 424206"/>
              <a:gd name="connsiteY2" fmla="*/ 0 h 631596"/>
              <a:gd name="connsiteX3" fmla="*/ 0 w 424206"/>
              <a:gd name="connsiteY3" fmla="*/ 0 h 631596"/>
              <a:gd name="connsiteX0" fmla="*/ 93277 w 424206"/>
              <a:gd name="connsiteY0" fmla="*/ 636856 h 636856"/>
              <a:gd name="connsiteX1" fmla="*/ 424206 w 424206"/>
              <a:gd name="connsiteY1" fmla="*/ 631596 h 636856"/>
              <a:gd name="connsiteX2" fmla="*/ 424206 w 424206"/>
              <a:gd name="connsiteY2" fmla="*/ 0 h 636856"/>
              <a:gd name="connsiteX3" fmla="*/ 0 w 424206"/>
              <a:gd name="connsiteY3" fmla="*/ 0 h 636856"/>
              <a:gd name="connsiteX0" fmla="*/ 93277 w 424206"/>
              <a:gd name="connsiteY0" fmla="*/ 630291 h 631596"/>
              <a:gd name="connsiteX1" fmla="*/ 424206 w 424206"/>
              <a:gd name="connsiteY1" fmla="*/ 631596 h 631596"/>
              <a:gd name="connsiteX2" fmla="*/ 424206 w 424206"/>
              <a:gd name="connsiteY2" fmla="*/ 0 h 631596"/>
              <a:gd name="connsiteX3" fmla="*/ 0 w 424206"/>
              <a:gd name="connsiteY3" fmla="*/ 0 h 631596"/>
            </a:gdLst>
            <a:ahLst/>
            <a:cxnLst>
              <a:cxn ang="0">
                <a:pos x="connsiteX0" y="connsiteY0"/>
              </a:cxn>
              <a:cxn ang="0">
                <a:pos x="connsiteX1" y="connsiteY1"/>
              </a:cxn>
              <a:cxn ang="0">
                <a:pos x="connsiteX2" y="connsiteY2"/>
              </a:cxn>
              <a:cxn ang="0">
                <a:pos x="connsiteX3" y="connsiteY3"/>
              </a:cxn>
            </a:cxnLst>
            <a:rect l="l" t="t" r="r" b="b"/>
            <a:pathLst>
              <a:path w="424206" h="631596">
                <a:moveTo>
                  <a:pt x="93277" y="630291"/>
                </a:moveTo>
                <a:lnTo>
                  <a:pt x="424206" y="631596"/>
                </a:lnTo>
                <a:lnTo>
                  <a:pt x="424206" y="0"/>
                </a:lnTo>
                <a:lnTo>
                  <a:pt x="0" y="0"/>
                </a:lnTo>
              </a:path>
            </a:pathLst>
          </a:custGeom>
          <a:ln>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txBody>
          <a:bodyPr lIns="91234" tIns="45617" rIns="91234" bIns="45617" rtlCol="0" anchor="ctr"/>
          <a:lstStyle/>
          <a:p>
            <a:pPr algn="ctr"/>
            <a:endParaRPr lang="en-US">
              <a:solidFill>
                <a:srgbClr val="000000"/>
              </a:solidFill>
              <a:latin typeface="Calibri" pitchFamily="34" charset="0"/>
            </a:endParaRPr>
          </a:p>
        </p:txBody>
      </p:sp>
      <p:sp>
        <p:nvSpPr>
          <p:cNvPr id="61" name="Freeform 60"/>
          <p:cNvSpPr/>
          <p:nvPr/>
        </p:nvSpPr>
        <p:spPr>
          <a:xfrm rot="10800000">
            <a:off x="5828545" y="1553465"/>
            <a:ext cx="155248" cy="2004646"/>
          </a:xfrm>
          <a:custGeom>
            <a:avLst/>
            <a:gdLst>
              <a:gd name="connsiteX0" fmla="*/ 0 w 876693"/>
              <a:gd name="connsiteY0" fmla="*/ 0 h 1002384"/>
              <a:gd name="connsiteX1" fmla="*/ 480767 w 876693"/>
              <a:gd name="connsiteY1" fmla="*/ 914400 h 1002384"/>
              <a:gd name="connsiteX2" fmla="*/ 876693 w 876693"/>
              <a:gd name="connsiteY2" fmla="*/ 527902 h 1002384"/>
              <a:gd name="connsiteX3" fmla="*/ 876693 w 876693"/>
              <a:gd name="connsiteY3" fmla="*/ 527902 h 1002384"/>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4400"/>
              <a:gd name="connsiteX1" fmla="*/ 197963 w 876693"/>
              <a:gd name="connsiteY1" fmla="*/ 499621 h 914400"/>
              <a:gd name="connsiteX2" fmla="*/ 480767 w 876693"/>
              <a:gd name="connsiteY2" fmla="*/ 914400 h 914400"/>
              <a:gd name="connsiteX3" fmla="*/ 876693 w 876693"/>
              <a:gd name="connsiteY3" fmla="*/ 527902 h 914400"/>
              <a:gd name="connsiteX4" fmla="*/ 876693 w 876693"/>
              <a:gd name="connsiteY4" fmla="*/ 527902 h 914400"/>
              <a:gd name="connsiteX0" fmla="*/ 0 w 895547"/>
              <a:gd name="connsiteY0" fmla="*/ 0 h 1150071"/>
              <a:gd name="connsiteX1" fmla="*/ 197963 w 895547"/>
              <a:gd name="connsiteY1" fmla="*/ 499621 h 1150071"/>
              <a:gd name="connsiteX2" fmla="*/ 895547 w 895547"/>
              <a:gd name="connsiteY2" fmla="*/ 1150071 h 1150071"/>
              <a:gd name="connsiteX3" fmla="*/ 876693 w 895547"/>
              <a:gd name="connsiteY3" fmla="*/ 527902 h 1150071"/>
              <a:gd name="connsiteX4" fmla="*/ 876693 w 895547"/>
              <a:gd name="connsiteY4" fmla="*/ 527902 h 1150071"/>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452487 w 471341"/>
              <a:gd name="connsiteY4" fmla="*/ 0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75414 w 471341"/>
              <a:gd name="connsiteY4" fmla="*/ 150829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0" fmla="*/ 0 w 471341"/>
              <a:gd name="connsiteY0" fmla="*/ 546753 h 546753"/>
              <a:gd name="connsiteX1" fmla="*/ 301658 w 471341"/>
              <a:gd name="connsiteY1" fmla="*/ 509047 h 546753"/>
              <a:gd name="connsiteX2" fmla="*/ 471341 w 471341"/>
              <a:gd name="connsiteY2" fmla="*/ 0 h 546753"/>
              <a:gd name="connsiteX3" fmla="*/ 47135 w 471341"/>
              <a:gd name="connsiteY3" fmla="*/ 0 h 546753"/>
              <a:gd name="connsiteX0" fmla="*/ 0 w 471341"/>
              <a:gd name="connsiteY0" fmla="*/ 546753 h 631596"/>
              <a:gd name="connsiteX1" fmla="*/ 471341 w 471341"/>
              <a:gd name="connsiteY1" fmla="*/ 631596 h 631596"/>
              <a:gd name="connsiteX2" fmla="*/ 471341 w 471341"/>
              <a:gd name="connsiteY2" fmla="*/ 0 h 631596"/>
              <a:gd name="connsiteX3" fmla="*/ 47135 w 471341"/>
              <a:gd name="connsiteY3" fmla="*/ 0 h 631596"/>
              <a:gd name="connsiteX0" fmla="*/ 160255 w 424206"/>
              <a:gd name="connsiteY0" fmla="*/ 622167 h 631596"/>
              <a:gd name="connsiteX1" fmla="*/ 424206 w 424206"/>
              <a:gd name="connsiteY1" fmla="*/ 631596 h 631596"/>
              <a:gd name="connsiteX2" fmla="*/ 424206 w 424206"/>
              <a:gd name="connsiteY2" fmla="*/ 0 h 631596"/>
              <a:gd name="connsiteX3" fmla="*/ 0 w 424206"/>
              <a:gd name="connsiteY3" fmla="*/ 0 h 631596"/>
              <a:gd name="connsiteX0" fmla="*/ 93277 w 424206"/>
              <a:gd name="connsiteY0" fmla="*/ 636856 h 636856"/>
              <a:gd name="connsiteX1" fmla="*/ 424206 w 424206"/>
              <a:gd name="connsiteY1" fmla="*/ 631596 h 636856"/>
              <a:gd name="connsiteX2" fmla="*/ 424206 w 424206"/>
              <a:gd name="connsiteY2" fmla="*/ 0 h 636856"/>
              <a:gd name="connsiteX3" fmla="*/ 0 w 424206"/>
              <a:gd name="connsiteY3" fmla="*/ 0 h 636856"/>
              <a:gd name="connsiteX0" fmla="*/ 93277 w 424206"/>
              <a:gd name="connsiteY0" fmla="*/ 630291 h 631596"/>
              <a:gd name="connsiteX1" fmla="*/ 424206 w 424206"/>
              <a:gd name="connsiteY1" fmla="*/ 631596 h 631596"/>
              <a:gd name="connsiteX2" fmla="*/ 424206 w 424206"/>
              <a:gd name="connsiteY2" fmla="*/ 0 h 631596"/>
              <a:gd name="connsiteX3" fmla="*/ 0 w 424206"/>
              <a:gd name="connsiteY3" fmla="*/ 0 h 631596"/>
            </a:gdLst>
            <a:ahLst/>
            <a:cxnLst>
              <a:cxn ang="0">
                <a:pos x="connsiteX0" y="connsiteY0"/>
              </a:cxn>
              <a:cxn ang="0">
                <a:pos x="connsiteX1" y="connsiteY1"/>
              </a:cxn>
              <a:cxn ang="0">
                <a:pos x="connsiteX2" y="connsiteY2"/>
              </a:cxn>
              <a:cxn ang="0">
                <a:pos x="connsiteX3" y="connsiteY3"/>
              </a:cxn>
            </a:cxnLst>
            <a:rect l="l" t="t" r="r" b="b"/>
            <a:pathLst>
              <a:path w="424206" h="631596">
                <a:moveTo>
                  <a:pt x="93277" y="630291"/>
                </a:moveTo>
                <a:lnTo>
                  <a:pt x="424206" y="631596"/>
                </a:lnTo>
                <a:lnTo>
                  <a:pt x="424206" y="0"/>
                </a:lnTo>
                <a:lnTo>
                  <a:pt x="0" y="0"/>
                </a:lnTo>
              </a:path>
            </a:pathLst>
          </a:custGeom>
          <a:ln>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txBody>
          <a:bodyPr lIns="91234" tIns="45617" rIns="91234" bIns="45617" rtlCol="0" anchor="ctr"/>
          <a:lstStyle/>
          <a:p>
            <a:pPr algn="ctr"/>
            <a:endParaRPr lang="en-US">
              <a:solidFill>
                <a:srgbClr val="000000"/>
              </a:solidFill>
              <a:latin typeface="Calibri" pitchFamily="34" charset="0"/>
            </a:endParaRPr>
          </a:p>
        </p:txBody>
      </p:sp>
      <p:sp>
        <p:nvSpPr>
          <p:cNvPr id="62" name="Freeform 61"/>
          <p:cNvSpPr/>
          <p:nvPr/>
        </p:nvSpPr>
        <p:spPr>
          <a:xfrm rot="10800000">
            <a:off x="5763697" y="1244252"/>
            <a:ext cx="220093" cy="3051418"/>
          </a:xfrm>
          <a:custGeom>
            <a:avLst/>
            <a:gdLst>
              <a:gd name="connsiteX0" fmla="*/ 0 w 876693"/>
              <a:gd name="connsiteY0" fmla="*/ 0 h 1002384"/>
              <a:gd name="connsiteX1" fmla="*/ 480767 w 876693"/>
              <a:gd name="connsiteY1" fmla="*/ 914400 h 1002384"/>
              <a:gd name="connsiteX2" fmla="*/ 876693 w 876693"/>
              <a:gd name="connsiteY2" fmla="*/ 527902 h 1002384"/>
              <a:gd name="connsiteX3" fmla="*/ 876693 w 876693"/>
              <a:gd name="connsiteY3" fmla="*/ 527902 h 1002384"/>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4400"/>
              <a:gd name="connsiteX1" fmla="*/ 197963 w 876693"/>
              <a:gd name="connsiteY1" fmla="*/ 499621 h 914400"/>
              <a:gd name="connsiteX2" fmla="*/ 480767 w 876693"/>
              <a:gd name="connsiteY2" fmla="*/ 914400 h 914400"/>
              <a:gd name="connsiteX3" fmla="*/ 876693 w 876693"/>
              <a:gd name="connsiteY3" fmla="*/ 527902 h 914400"/>
              <a:gd name="connsiteX4" fmla="*/ 876693 w 876693"/>
              <a:gd name="connsiteY4" fmla="*/ 527902 h 914400"/>
              <a:gd name="connsiteX0" fmla="*/ 0 w 895547"/>
              <a:gd name="connsiteY0" fmla="*/ 0 h 1150071"/>
              <a:gd name="connsiteX1" fmla="*/ 197963 w 895547"/>
              <a:gd name="connsiteY1" fmla="*/ 499621 h 1150071"/>
              <a:gd name="connsiteX2" fmla="*/ 895547 w 895547"/>
              <a:gd name="connsiteY2" fmla="*/ 1150071 h 1150071"/>
              <a:gd name="connsiteX3" fmla="*/ 876693 w 895547"/>
              <a:gd name="connsiteY3" fmla="*/ 527902 h 1150071"/>
              <a:gd name="connsiteX4" fmla="*/ 876693 w 895547"/>
              <a:gd name="connsiteY4" fmla="*/ 527902 h 1150071"/>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452487 w 471341"/>
              <a:gd name="connsiteY4" fmla="*/ 0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75414 w 471341"/>
              <a:gd name="connsiteY4" fmla="*/ 150829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0" fmla="*/ 0 w 471341"/>
              <a:gd name="connsiteY0" fmla="*/ 546753 h 546753"/>
              <a:gd name="connsiteX1" fmla="*/ 301658 w 471341"/>
              <a:gd name="connsiteY1" fmla="*/ 509047 h 546753"/>
              <a:gd name="connsiteX2" fmla="*/ 471341 w 471341"/>
              <a:gd name="connsiteY2" fmla="*/ 0 h 546753"/>
              <a:gd name="connsiteX3" fmla="*/ 47135 w 471341"/>
              <a:gd name="connsiteY3" fmla="*/ 0 h 546753"/>
              <a:gd name="connsiteX0" fmla="*/ 0 w 471341"/>
              <a:gd name="connsiteY0" fmla="*/ 546753 h 631596"/>
              <a:gd name="connsiteX1" fmla="*/ 471341 w 471341"/>
              <a:gd name="connsiteY1" fmla="*/ 631596 h 631596"/>
              <a:gd name="connsiteX2" fmla="*/ 471341 w 471341"/>
              <a:gd name="connsiteY2" fmla="*/ 0 h 631596"/>
              <a:gd name="connsiteX3" fmla="*/ 47135 w 471341"/>
              <a:gd name="connsiteY3" fmla="*/ 0 h 631596"/>
              <a:gd name="connsiteX0" fmla="*/ 160255 w 424206"/>
              <a:gd name="connsiteY0" fmla="*/ 622167 h 631596"/>
              <a:gd name="connsiteX1" fmla="*/ 424206 w 424206"/>
              <a:gd name="connsiteY1" fmla="*/ 631596 h 631596"/>
              <a:gd name="connsiteX2" fmla="*/ 424206 w 424206"/>
              <a:gd name="connsiteY2" fmla="*/ 0 h 631596"/>
              <a:gd name="connsiteX3" fmla="*/ 0 w 424206"/>
              <a:gd name="connsiteY3" fmla="*/ 0 h 631596"/>
              <a:gd name="connsiteX0" fmla="*/ 93277 w 424206"/>
              <a:gd name="connsiteY0" fmla="*/ 636856 h 636856"/>
              <a:gd name="connsiteX1" fmla="*/ 424206 w 424206"/>
              <a:gd name="connsiteY1" fmla="*/ 631596 h 636856"/>
              <a:gd name="connsiteX2" fmla="*/ 424206 w 424206"/>
              <a:gd name="connsiteY2" fmla="*/ 0 h 636856"/>
              <a:gd name="connsiteX3" fmla="*/ 0 w 424206"/>
              <a:gd name="connsiteY3" fmla="*/ 0 h 636856"/>
              <a:gd name="connsiteX0" fmla="*/ 93277 w 424206"/>
              <a:gd name="connsiteY0" fmla="*/ 630291 h 631596"/>
              <a:gd name="connsiteX1" fmla="*/ 424206 w 424206"/>
              <a:gd name="connsiteY1" fmla="*/ 631596 h 631596"/>
              <a:gd name="connsiteX2" fmla="*/ 424206 w 424206"/>
              <a:gd name="connsiteY2" fmla="*/ 0 h 631596"/>
              <a:gd name="connsiteX3" fmla="*/ 0 w 424206"/>
              <a:gd name="connsiteY3" fmla="*/ 0 h 631596"/>
            </a:gdLst>
            <a:ahLst/>
            <a:cxnLst>
              <a:cxn ang="0">
                <a:pos x="connsiteX0" y="connsiteY0"/>
              </a:cxn>
              <a:cxn ang="0">
                <a:pos x="connsiteX1" y="connsiteY1"/>
              </a:cxn>
              <a:cxn ang="0">
                <a:pos x="connsiteX2" y="connsiteY2"/>
              </a:cxn>
              <a:cxn ang="0">
                <a:pos x="connsiteX3" y="connsiteY3"/>
              </a:cxn>
            </a:cxnLst>
            <a:rect l="l" t="t" r="r" b="b"/>
            <a:pathLst>
              <a:path w="424206" h="631596">
                <a:moveTo>
                  <a:pt x="93277" y="630291"/>
                </a:moveTo>
                <a:lnTo>
                  <a:pt x="424206" y="631596"/>
                </a:lnTo>
                <a:lnTo>
                  <a:pt x="424206" y="0"/>
                </a:lnTo>
                <a:lnTo>
                  <a:pt x="0" y="0"/>
                </a:lnTo>
              </a:path>
            </a:pathLst>
          </a:custGeom>
          <a:ln>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txBody>
          <a:bodyPr lIns="91234" tIns="45617" rIns="91234" bIns="45617" rtlCol="0" anchor="ctr"/>
          <a:lstStyle/>
          <a:p>
            <a:pPr algn="ctr"/>
            <a:endParaRPr lang="en-US">
              <a:solidFill>
                <a:srgbClr val="000000"/>
              </a:solidFill>
              <a:latin typeface="Calibri" pitchFamily="34" charset="0"/>
            </a:endParaRPr>
          </a:p>
        </p:txBody>
      </p:sp>
      <p:sp>
        <p:nvSpPr>
          <p:cNvPr id="63" name="Freeform 62"/>
          <p:cNvSpPr/>
          <p:nvPr/>
        </p:nvSpPr>
        <p:spPr>
          <a:xfrm rot="10800000">
            <a:off x="5763698" y="1242531"/>
            <a:ext cx="220093" cy="3545509"/>
          </a:xfrm>
          <a:custGeom>
            <a:avLst/>
            <a:gdLst>
              <a:gd name="connsiteX0" fmla="*/ 0 w 876693"/>
              <a:gd name="connsiteY0" fmla="*/ 0 h 1002384"/>
              <a:gd name="connsiteX1" fmla="*/ 480767 w 876693"/>
              <a:gd name="connsiteY1" fmla="*/ 914400 h 1002384"/>
              <a:gd name="connsiteX2" fmla="*/ 876693 w 876693"/>
              <a:gd name="connsiteY2" fmla="*/ 527902 h 1002384"/>
              <a:gd name="connsiteX3" fmla="*/ 876693 w 876693"/>
              <a:gd name="connsiteY3" fmla="*/ 527902 h 1002384"/>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4400"/>
              <a:gd name="connsiteX1" fmla="*/ 197963 w 876693"/>
              <a:gd name="connsiteY1" fmla="*/ 499621 h 914400"/>
              <a:gd name="connsiteX2" fmla="*/ 480767 w 876693"/>
              <a:gd name="connsiteY2" fmla="*/ 914400 h 914400"/>
              <a:gd name="connsiteX3" fmla="*/ 876693 w 876693"/>
              <a:gd name="connsiteY3" fmla="*/ 527902 h 914400"/>
              <a:gd name="connsiteX4" fmla="*/ 876693 w 876693"/>
              <a:gd name="connsiteY4" fmla="*/ 527902 h 914400"/>
              <a:gd name="connsiteX0" fmla="*/ 0 w 895547"/>
              <a:gd name="connsiteY0" fmla="*/ 0 h 1150071"/>
              <a:gd name="connsiteX1" fmla="*/ 197963 w 895547"/>
              <a:gd name="connsiteY1" fmla="*/ 499621 h 1150071"/>
              <a:gd name="connsiteX2" fmla="*/ 895547 w 895547"/>
              <a:gd name="connsiteY2" fmla="*/ 1150071 h 1150071"/>
              <a:gd name="connsiteX3" fmla="*/ 876693 w 895547"/>
              <a:gd name="connsiteY3" fmla="*/ 527902 h 1150071"/>
              <a:gd name="connsiteX4" fmla="*/ 876693 w 895547"/>
              <a:gd name="connsiteY4" fmla="*/ 527902 h 1150071"/>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452487 w 471341"/>
              <a:gd name="connsiteY4" fmla="*/ 0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75414 w 471341"/>
              <a:gd name="connsiteY4" fmla="*/ 150829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0" fmla="*/ 0 w 471341"/>
              <a:gd name="connsiteY0" fmla="*/ 546753 h 546753"/>
              <a:gd name="connsiteX1" fmla="*/ 301658 w 471341"/>
              <a:gd name="connsiteY1" fmla="*/ 509047 h 546753"/>
              <a:gd name="connsiteX2" fmla="*/ 471341 w 471341"/>
              <a:gd name="connsiteY2" fmla="*/ 0 h 546753"/>
              <a:gd name="connsiteX3" fmla="*/ 47135 w 471341"/>
              <a:gd name="connsiteY3" fmla="*/ 0 h 546753"/>
              <a:gd name="connsiteX0" fmla="*/ 0 w 471341"/>
              <a:gd name="connsiteY0" fmla="*/ 546753 h 631596"/>
              <a:gd name="connsiteX1" fmla="*/ 471341 w 471341"/>
              <a:gd name="connsiteY1" fmla="*/ 631596 h 631596"/>
              <a:gd name="connsiteX2" fmla="*/ 471341 w 471341"/>
              <a:gd name="connsiteY2" fmla="*/ 0 h 631596"/>
              <a:gd name="connsiteX3" fmla="*/ 47135 w 471341"/>
              <a:gd name="connsiteY3" fmla="*/ 0 h 631596"/>
              <a:gd name="connsiteX0" fmla="*/ 160255 w 424206"/>
              <a:gd name="connsiteY0" fmla="*/ 622167 h 631596"/>
              <a:gd name="connsiteX1" fmla="*/ 424206 w 424206"/>
              <a:gd name="connsiteY1" fmla="*/ 631596 h 631596"/>
              <a:gd name="connsiteX2" fmla="*/ 424206 w 424206"/>
              <a:gd name="connsiteY2" fmla="*/ 0 h 631596"/>
              <a:gd name="connsiteX3" fmla="*/ 0 w 424206"/>
              <a:gd name="connsiteY3" fmla="*/ 0 h 631596"/>
              <a:gd name="connsiteX0" fmla="*/ 93277 w 424206"/>
              <a:gd name="connsiteY0" fmla="*/ 636856 h 636856"/>
              <a:gd name="connsiteX1" fmla="*/ 424206 w 424206"/>
              <a:gd name="connsiteY1" fmla="*/ 631596 h 636856"/>
              <a:gd name="connsiteX2" fmla="*/ 424206 w 424206"/>
              <a:gd name="connsiteY2" fmla="*/ 0 h 636856"/>
              <a:gd name="connsiteX3" fmla="*/ 0 w 424206"/>
              <a:gd name="connsiteY3" fmla="*/ 0 h 636856"/>
              <a:gd name="connsiteX0" fmla="*/ 93277 w 424206"/>
              <a:gd name="connsiteY0" fmla="*/ 630291 h 631596"/>
              <a:gd name="connsiteX1" fmla="*/ 424206 w 424206"/>
              <a:gd name="connsiteY1" fmla="*/ 631596 h 631596"/>
              <a:gd name="connsiteX2" fmla="*/ 424206 w 424206"/>
              <a:gd name="connsiteY2" fmla="*/ 0 h 631596"/>
              <a:gd name="connsiteX3" fmla="*/ 0 w 424206"/>
              <a:gd name="connsiteY3" fmla="*/ 0 h 631596"/>
            </a:gdLst>
            <a:ahLst/>
            <a:cxnLst>
              <a:cxn ang="0">
                <a:pos x="connsiteX0" y="connsiteY0"/>
              </a:cxn>
              <a:cxn ang="0">
                <a:pos x="connsiteX1" y="connsiteY1"/>
              </a:cxn>
              <a:cxn ang="0">
                <a:pos x="connsiteX2" y="connsiteY2"/>
              </a:cxn>
              <a:cxn ang="0">
                <a:pos x="connsiteX3" y="connsiteY3"/>
              </a:cxn>
            </a:cxnLst>
            <a:rect l="l" t="t" r="r" b="b"/>
            <a:pathLst>
              <a:path w="424206" h="631596">
                <a:moveTo>
                  <a:pt x="93277" y="630291"/>
                </a:moveTo>
                <a:lnTo>
                  <a:pt x="424206" y="631596"/>
                </a:lnTo>
                <a:lnTo>
                  <a:pt x="424206" y="0"/>
                </a:lnTo>
                <a:lnTo>
                  <a:pt x="0" y="0"/>
                </a:lnTo>
              </a:path>
            </a:pathLst>
          </a:custGeom>
          <a:ln>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txBody>
          <a:bodyPr lIns="91234" tIns="45617" rIns="91234" bIns="45617" rtlCol="0" anchor="ctr"/>
          <a:lstStyle/>
          <a:p>
            <a:pPr algn="ctr"/>
            <a:endParaRPr lang="en-US">
              <a:solidFill>
                <a:srgbClr val="000000"/>
              </a:solidFill>
              <a:latin typeface="Calibri" pitchFamily="34" charset="0"/>
            </a:endParaRPr>
          </a:p>
        </p:txBody>
      </p:sp>
      <p:sp>
        <p:nvSpPr>
          <p:cNvPr id="64" name="Freeform 63"/>
          <p:cNvSpPr/>
          <p:nvPr/>
        </p:nvSpPr>
        <p:spPr>
          <a:xfrm rot="10800000">
            <a:off x="5763698" y="1241731"/>
            <a:ext cx="220093" cy="3777445"/>
          </a:xfrm>
          <a:custGeom>
            <a:avLst/>
            <a:gdLst>
              <a:gd name="connsiteX0" fmla="*/ 0 w 876693"/>
              <a:gd name="connsiteY0" fmla="*/ 0 h 1002384"/>
              <a:gd name="connsiteX1" fmla="*/ 480767 w 876693"/>
              <a:gd name="connsiteY1" fmla="*/ 914400 h 1002384"/>
              <a:gd name="connsiteX2" fmla="*/ 876693 w 876693"/>
              <a:gd name="connsiteY2" fmla="*/ 527902 h 1002384"/>
              <a:gd name="connsiteX3" fmla="*/ 876693 w 876693"/>
              <a:gd name="connsiteY3" fmla="*/ 527902 h 1002384"/>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4400"/>
              <a:gd name="connsiteX1" fmla="*/ 197963 w 876693"/>
              <a:gd name="connsiteY1" fmla="*/ 499621 h 914400"/>
              <a:gd name="connsiteX2" fmla="*/ 480767 w 876693"/>
              <a:gd name="connsiteY2" fmla="*/ 914400 h 914400"/>
              <a:gd name="connsiteX3" fmla="*/ 876693 w 876693"/>
              <a:gd name="connsiteY3" fmla="*/ 527902 h 914400"/>
              <a:gd name="connsiteX4" fmla="*/ 876693 w 876693"/>
              <a:gd name="connsiteY4" fmla="*/ 527902 h 914400"/>
              <a:gd name="connsiteX0" fmla="*/ 0 w 895547"/>
              <a:gd name="connsiteY0" fmla="*/ 0 h 1150071"/>
              <a:gd name="connsiteX1" fmla="*/ 197963 w 895547"/>
              <a:gd name="connsiteY1" fmla="*/ 499621 h 1150071"/>
              <a:gd name="connsiteX2" fmla="*/ 895547 w 895547"/>
              <a:gd name="connsiteY2" fmla="*/ 1150071 h 1150071"/>
              <a:gd name="connsiteX3" fmla="*/ 876693 w 895547"/>
              <a:gd name="connsiteY3" fmla="*/ 527902 h 1150071"/>
              <a:gd name="connsiteX4" fmla="*/ 876693 w 895547"/>
              <a:gd name="connsiteY4" fmla="*/ 527902 h 1150071"/>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452487 w 471341"/>
              <a:gd name="connsiteY4" fmla="*/ 0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75414 w 471341"/>
              <a:gd name="connsiteY4" fmla="*/ 150829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0" fmla="*/ 0 w 471341"/>
              <a:gd name="connsiteY0" fmla="*/ 546753 h 546753"/>
              <a:gd name="connsiteX1" fmla="*/ 301658 w 471341"/>
              <a:gd name="connsiteY1" fmla="*/ 509047 h 546753"/>
              <a:gd name="connsiteX2" fmla="*/ 471341 w 471341"/>
              <a:gd name="connsiteY2" fmla="*/ 0 h 546753"/>
              <a:gd name="connsiteX3" fmla="*/ 47135 w 471341"/>
              <a:gd name="connsiteY3" fmla="*/ 0 h 546753"/>
              <a:gd name="connsiteX0" fmla="*/ 0 w 471341"/>
              <a:gd name="connsiteY0" fmla="*/ 546753 h 631596"/>
              <a:gd name="connsiteX1" fmla="*/ 471341 w 471341"/>
              <a:gd name="connsiteY1" fmla="*/ 631596 h 631596"/>
              <a:gd name="connsiteX2" fmla="*/ 471341 w 471341"/>
              <a:gd name="connsiteY2" fmla="*/ 0 h 631596"/>
              <a:gd name="connsiteX3" fmla="*/ 47135 w 471341"/>
              <a:gd name="connsiteY3" fmla="*/ 0 h 631596"/>
              <a:gd name="connsiteX0" fmla="*/ 160255 w 424206"/>
              <a:gd name="connsiteY0" fmla="*/ 622167 h 631596"/>
              <a:gd name="connsiteX1" fmla="*/ 424206 w 424206"/>
              <a:gd name="connsiteY1" fmla="*/ 631596 h 631596"/>
              <a:gd name="connsiteX2" fmla="*/ 424206 w 424206"/>
              <a:gd name="connsiteY2" fmla="*/ 0 h 631596"/>
              <a:gd name="connsiteX3" fmla="*/ 0 w 424206"/>
              <a:gd name="connsiteY3" fmla="*/ 0 h 631596"/>
              <a:gd name="connsiteX0" fmla="*/ 93277 w 424206"/>
              <a:gd name="connsiteY0" fmla="*/ 636856 h 636856"/>
              <a:gd name="connsiteX1" fmla="*/ 424206 w 424206"/>
              <a:gd name="connsiteY1" fmla="*/ 631596 h 636856"/>
              <a:gd name="connsiteX2" fmla="*/ 424206 w 424206"/>
              <a:gd name="connsiteY2" fmla="*/ 0 h 636856"/>
              <a:gd name="connsiteX3" fmla="*/ 0 w 424206"/>
              <a:gd name="connsiteY3" fmla="*/ 0 h 636856"/>
              <a:gd name="connsiteX0" fmla="*/ 93277 w 424206"/>
              <a:gd name="connsiteY0" fmla="*/ 630291 h 631596"/>
              <a:gd name="connsiteX1" fmla="*/ 424206 w 424206"/>
              <a:gd name="connsiteY1" fmla="*/ 631596 h 631596"/>
              <a:gd name="connsiteX2" fmla="*/ 424206 w 424206"/>
              <a:gd name="connsiteY2" fmla="*/ 0 h 631596"/>
              <a:gd name="connsiteX3" fmla="*/ 0 w 424206"/>
              <a:gd name="connsiteY3" fmla="*/ 0 h 631596"/>
            </a:gdLst>
            <a:ahLst/>
            <a:cxnLst>
              <a:cxn ang="0">
                <a:pos x="connsiteX0" y="connsiteY0"/>
              </a:cxn>
              <a:cxn ang="0">
                <a:pos x="connsiteX1" y="connsiteY1"/>
              </a:cxn>
              <a:cxn ang="0">
                <a:pos x="connsiteX2" y="connsiteY2"/>
              </a:cxn>
              <a:cxn ang="0">
                <a:pos x="connsiteX3" y="connsiteY3"/>
              </a:cxn>
            </a:cxnLst>
            <a:rect l="l" t="t" r="r" b="b"/>
            <a:pathLst>
              <a:path w="424206" h="631596">
                <a:moveTo>
                  <a:pt x="93277" y="630291"/>
                </a:moveTo>
                <a:lnTo>
                  <a:pt x="424206" y="631596"/>
                </a:lnTo>
                <a:lnTo>
                  <a:pt x="424206" y="0"/>
                </a:lnTo>
                <a:lnTo>
                  <a:pt x="0" y="0"/>
                </a:lnTo>
              </a:path>
            </a:pathLst>
          </a:custGeom>
          <a:ln>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txBody>
          <a:bodyPr lIns="91234" tIns="45617" rIns="91234" bIns="45617" rtlCol="0" anchor="ctr"/>
          <a:lstStyle/>
          <a:p>
            <a:pPr algn="ctr"/>
            <a:endParaRPr lang="en-US">
              <a:solidFill>
                <a:srgbClr val="000000"/>
              </a:solidFill>
              <a:latin typeface="Calibri" pitchFamily="34" charset="0"/>
            </a:endParaRPr>
          </a:p>
        </p:txBody>
      </p:sp>
      <p:sp>
        <p:nvSpPr>
          <p:cNvPr id="65" name="Freeform 64"/>
          <p:cNvSpPr/>
          <p:nvPr/>
        </p:nvSpPr>
        <p:spPr>
          <a:xfrm rot="10800000">
            <a:off x="5763698" y="1240822"/>
            <a:ext cx="220093" cy="4029538"/>
          </a:xfrm>
          <a:custGeom>
            <a:avLst/>
            <a:gdLst>
              <a:gd name="connsiteX0" fmla="*/ 0 w 876693"/>
              <a:gd name="connsiteY0" fmla="*/ 0 h 1002384"/>
              <a:gd name="connsiteX1" fmla="*/ 480767 w 876693"/>
              <a:gd name="connsiteY1" fmla="*/ 914400 h 1002384"/>
              <a:gd name="connsiteX2" fmla="*/ 876693 w 876693"/>
              <a:gd name="connsiteY2" fmla="*/ 527902 h 1002384"/>
              <a:gd name="connsiteX3" fmla="*/ 876693 w 876693"/>
              <a:gd name="connsiteY3" fmla="*/ 527902 h 1002384"/>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4400"/>
              <a:gd name="connsiteX1" fmla="*/ 197963 w 876693"/>
              <a:gd name="connsiteY1" fmla="*/ 499621 h 914400"/>
              <a:gd name="connsiteX2" fmla="*/ 480767 w 876693"/>
              <a:gd name="connsiteY2" fmla="*/ 914400 h 914400"/>
              <a:gd name="connsiteX3" fmla="*/ 876693 w 876693"/>
              <a:gd name="connsiteY3" fmla="*/ 527902 h 914400"/>
              <a:gd name="connsiteX4" fmla="*/ 876693 w 876693"/>
              <a:gd name="connsiteY4" fmla="*/ 527902 h 914400"/>
              <a:gd name="connsiteX0" fmla="*/ 0 w 895547"/>
              <a:gd name="connsiteY0" fmla="*/ 0 h 1150071"/>
              <a:gd name="connsiteX1" fmla="*/ 197963 w 895547"/>
              <a:gd name="connsiteY1" fmla="*/ 499621 h 1150071"/>
              <a:gd name="connsiteX2" fmla="*/ 895547 w 895547"/>
              <a:gd name="connsiteY2" fmla="*/ 1150071 h 1150071"/>
              <a:gd name="connsiteX3" fmla="*/ 876693 w 895547"/>
              <a:gd name="connsiteY3" fmla="*/ 527902 h 1150071"/>
              <a:gd name="connsiteX4" fmla="*/ 876693 w 895547"/>
              <a:gd name="connsiteY4" fmla="*/ 527902 h 1150071"/>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452487 w 471341"/>
              <a:gd name="connsiteY4" fmla="*/ 0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75414 w 471341"/>
              <a:gd name="connsiteY4" fmla="*/ 150829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0" fmla="*/ 0 w 471341"/>
              <a:gd name="connsiteY0" fmla="*/ 546753 h 546753"/>
              <a:gd name="connsiteX1" fmla="*/ 301658 w 471341"/>
              <a:gd name="connsiteY1" fmla="*/ 509047 h 546753"/>
              <a:gd name="connsiteX2" fmla="*/ 471341 w 471341"/>
              <a:gd name="connsiteY2" fmla="*/ 0 h 546753"/>
              <a:gd name="connsiteX3" fmla="*/ 47135 w 471341"/>
              <a:gd name="connsiteY3" fmla="*/ 0 h 546753"/>
              <a:gd name="connsiteX0" fmla="*/ 0 w 471341"/>
              <a:gd name="connsiteY0" fmla="*/ 546753 h 631596"/>
              <a:gd name="connsiteX1" fmla="*/ 471341 w 471341"/>
              <a:gd name="connsiteY1" fmla="*/ 631596 h 631596"/>
              <a:gd name="connsiteX2" fmla="*/ 471341 w 471341"/>
              <a:gd name="connsiteY2" fmla="*/ 0 h 631596"/>
              <a:gd name="connsiteX3" fmla="*/ 47135 w 471341"/>
              <a:gd name="connsiteY3" fmla="*/ 0 h 631596"/>
              <a:gd name="connsiteX0" fmla="*/ 160255 w 424206"/>
              <a:gd name="connsiteY0" fmla="*/ 622167 h 631596"/>
              <a:gd name="connsiteX1" fmla="*/ 424206 w 424206"/>
              <a:gd name="connsiteY1" fmla="*/ 631596 h 631596"/>
              <a:gd name="connsiteX2" fmla="*/ 424206 w 424206"/>
              <a:gd name="connsiteY2" fmla="*/ 0 h 631596"/>
              <a:gd name="connsiteX3" fmla="*/ 0 w 424206"/>
              <a:gd name="connsiteY3" fmla="*/ 0 h 631596"/>
              <a:gd name="connsiteX0" fmla="*/ 93277 w 424206"/>
              <a:gd name="connsiteY0" fmla="*/ 636856 h 636856"/>
              <a:gd name="connsiteX1" fmla="*/ 424206 w 424206"/>
              <a:gd name="connsiteY1" fmla="*/ 631596 h 636856"/>
              <a:gd name="connsiteX2" fmla="*/ 424206 w 424206"/>
              <a:gd name="connsiteY2" fmla="*/ 0 h 636856"/>
              <a:gd name="connsiteX3" fmla="*/ 0 w 424206"/>
              <a:gd name="connsiteY3" fmla="*/ 0 h 636856"/>
              <a:gd name="connsiteX0" fmla="*/ 93277 w 424206"/>
              <a:gd name="connsiteY0" fmla="*/ 630291 h 631596"/>
              <a:gd name="connsiteX1" fmla="*/ 424206 w 424206"/>
              <a:gd name="connsiteY1" fmla="*/ 631596 h 631596"/>
              <a:gd name="connsiteX2" fmla="*/ 424206 w 424206"/>
              <a:gd name="connsiteY2" fmla="*/ 0 h 631596"/>
              <a:gd name="connsiteX3" fmla="*/ 0 w 424206"/>
              <a:gd name="connsiteY3" fmla="*/ 0 h 631596"/>
            </a:gdLst>
            <a:ahLst/>
            <a:cxnLst>
              <a:cxn ang="0">
                <a:pos x="connsiteX0" y="connsiteY0"/>
              </a:cxn>
              <a:cxn ang="0">
                <a:pos x="connsiteX1" y="connsiteY1"/>
              </a:cxn>
              <a:cxn ang="0">
                <a:pos x="connsiteX2" y="connsiteY2"/>
              </a:cxn>
              <a:cxn ang="0">
                <a:pos x="connsiteX3" y="connsiteY3"/>
              </a:cxn>
            </a:cxnLst>
            <a:rect l="l" t="t" r="r" b="b"/>
            <a:pathLst>
              <a:path w="424206" h="631596">
                <a:moveTo>
                  <a:pt x="93277" y="630291"/>
                </a:moveTo>
                <a:lnTo>
                  <a:pt x="424206" y="631596"/>
                </a:lnTo>
                <a:lnTo>
                  <a:pt x="424206" y="0"/>
                </a:lnTo>
                <a:lnTo>
                  <a:pt x="0" y="0"/>
                </a:lnTo>
              </a:path>
            </a:pathLst>
          </a:custGeom>
          <a:ln>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txBody>
          <a:bodyPr lIns="91234" tIns="45617" rIns="91234" bIns="45617" rtlCol="0" anchor="ctr"/>
          <a:lstStyle/>
          <a:p>
            <a:pPr algn="ctr"/>
            <a:endParaRPr lang="en-US">
              <a:solidFill>
                <a:srgbClr val="000000"/>
              </a:solidFill>
              <a:latin typeface="Calibri" pitchFamily="34" charset="0"/>
            </a:endParaRPr>
          </a:p>
        </p:txBody>
      </p:sp>
      <p:sp>
        <p:nvSpPr>
          <p:cNvPr id="66" name="Freeform 65"/>
          <p:cNvSpPr/>
          <p:nvPr/>
        </p:nvSpPr>
        <p:spPr>
          <a:xfrm rot="10800000">
            <a:off x="5763698" y="1246019"/>
            <a:ext cx="220093" cy="2572379"/>
          </a:xfrm>
          <a:custGeom>
            <a:avLst/>
            <a:gdLst>
              <a:gd name="connsiteX0" fmla="*/ 0 w 876693"/>
              <a:gd name="connsiteY0" fmla="*/ 0 h 1002384"/>
              <a:gd name="connsiteX1" fmla="*/ 480767 w 876693"/>
              <a:gd name="connsiteY1" fmla="*/ 914400 h 1002384"/>
              <a:gd name="connsiteX2" fmla="*/ 876693 w 876693"/>
              <a:gd name="connsiteY2" fmla="*/ 527902 h 1002384"/>
              <a:gd name="connsiteX3" fmla="*/ 876693 w 876693"/>
              <a:gd name="connsiteY3" fmla="*/ 527902 h 1002384"/>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4400"/>
              <a:gd name="connsiteX1" fmla="*/ 197963 w 876693"/>
              <a:gd name="connsiteY1" fmla="*/ 499621 h 914400"/>
              <a:gd name="connsiteX2" fmla="*/ 480767 w 876693"/>
              <a:gd name="connsiteY2" fmla="*/ 914400 h 914400"/>
              <a:gd name="connsiteX3" fmla="*/ 876693 w 876693"/>
              <a:gd name="connsiteY3" fmla="*/ 527902 h 914400"/>
              <a:gd name="connsiteX4" fmla="*/ 876693 w 876693"/>
              <a:gd name="connsiteY4" fmla="*/ 527902 h 914400"/>
              <a:gd name="connsiteX0" fmla="*/ 0 w 895547"/>
              <a:gd name="connsiteY0" fmla="*/ 0 h 1150071"/>
              <a:gd name="connsiteX1" fmla="*/ 197963 w 895547"/>
              <a:gd name="connsiteY1" fmla="*/ 499621 h 1150071"/>
              <a:gd name="connsiteX2" fmla="*/ 895547 w 895547"/>
              <a:gd name="connsiteY2" fmla="*/ 1150071 h 1150071"/>
              <a:gd name="connsiteX3" fmla="*/ 876693 w 895547"/>
              <a:gd name="connsiteY3" fmla="*/ 527902 h 1150071"/>
              <a:gd name="connsiteX4" fmla="*/ 876693 w 895547"/>
              <a:gd name="connsiteY4" fmla="*/ 527902 h 1150071"/>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452487 w 471341"/>
              <a:gd name="connsiteY4" fmla="*/ 0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75414 w 471341"/>
              <a:gd name="connsiteY4" fmla="*/ 150829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0" fmla="*/ 0 w 471341"/>
              <a:gd name="connsiteY0" fmla="*/ 546753 h 546753"/>
              <a:gd name="connsiteX1" fmla="*/ 301658 w 471341"/>
              <a:gd name="connsiteY1" fmla="*/ 509047 h 546753"/>
              <a:gd name="connsiteX2" fmla="*/ 471341 w 471341"/>
              <a:gd name="connsiteY2" fmla="*/ 0 h 546753"/>
              <a:gd name="connsiteX3" fmla="*/ 47135 w 471341"/>
              <a:gd name="connsiteY3" fmla="*/ 0 h 546753"/>
              <a:gd name="connsiteX0" fmla="*/ 0 w 471341"/>
              <a:gd name="connsiteY0" fmla="*/ 546753 h 631596"/>
              <a:gd name="connsiteX1" fmla="*/ 471341 w 471341"/>
              <a:gd name="connsiteY1" fmla="*/ 631596 h 631596"/>
              <a:gd name="connsiteX2" fmla="*/ 471341 w 471341"/>
              <a:gd name="connsiteY2" fmla="*/ 0 h 631596"/>
              <a:gd name="connsiteX3" fmla="*/ 47135 w 471341"/>
              <a:gd name="connsiteY3" fmla="*/ 0 h 631596"/>
              <a:gd name="connsiteX0" fmla="*/ 160255 w 424206"/>
              <a:gd name="connsiteY0" fmla="*/ 622167 h 631596"/>
              <a:gd name="connsiteX1" fmla="*/ 424206 w 424206"/>
              <a:gd name="connsiteY1" fmla="*/ 631596 h 631596"/>
              <a:gd name="connsiteX2" fmla="*/ 424206 w 424206"/>
              <a:gd name="connsiteY2" fmla="*/ 0 h 631596"/>
              <a:gd name="connsiteX3" fmla="*/ 0 w 424206"/>
              <a:gd name="connsiteY3" fmla="*/ 0 h 631596"/>
              <a:gd name="connsiteX0" fmla="*/ 93277 w 424206"/>
              <a:gd name="connsiteY0" fmla="*/ 636856 h 636856"/>
              <a:gd name="connsiteX1" fmla="*/ 424206 w 424206"/>
              <a:gd name="connsiteY1" fmla="*/ 631596 h 636856"/>
              <a:gd name="connsiteX2" fmla="*/ 424206 w 424206"/>
              <a:gd name="connsiteY2" fmla="*/ 0 h 636856"/>
              <a:gd name="connsiteX3" fmla="*/ 0 w 424206"/>
              <a:gd name="connsiteY3" fmla="*/ 0 h 636856"/>
              <a:gd name="connsiteX0" fmla="*/ 93277 w 424206"/>
              <a:gd name="connsiteY0" fmla="*/ 630291 h 631596"/>
              <a:gd name="connsiteX1" fmla="*/ 424206 w 424206"/>
              <a:gd name="connsiteY1" fmla="*/ 631596 h 631596"/>
              <a:gd name="connsiteX2" fmla="*/ 424206 w 424206"/>
              <a:gd name="connsiteY2" fmla="*/ 0 h 631596"/>
              <a:gd name="connsiteX3" fmla="*/ 0 w 424206"/>
              <a:gd name="connsiteY3" fmla="*/ 0 h 631596"/>
            </a:gdLst>
            <a:ahLst/>
            <a:cxnLst>
              <a:cxn ang="0">
                <a:pos x="connsiteX0" y="connsiteY0"/>
              </a:cxn>
              <a:cxn ang="0">
                <a:pos x="connsiteX1" y="connsiteY1"/>
              </a:cxn>
              <a:cxn ang="0">
                <a:pos x="connsiteX2" y="connsiteY2"/>
              </a:cxn>
              <a:cxn ang="0">
                <a:pos x="connsiteX3" y="connsiteY3"/>
              </a:cxn>
            </a:cxnLst>
            <a:rect l="l" t="t" r="r" b="b"/>
            <a:pathLst>
              <a:path w="424206" h="631596">
                <a:moveTo>
                  <a:pt x="93277" y="630291"/>
                </a:moveTo>
                <a:lnTo>
                  <a:pt x="424206" y="631596"/>
                </a:lnTo>
                <a:lnTo>
                  <a:pt x="424206" y="0"/>
                </a:lnTo>
                <a:lnTo>
                  <a:pt x="0" y="0"/>
                </a:lnTo>
              </a:path>
            </a:pathLst>
          </a:custGeom>
          <a:ln>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txBody>
          <a:bodyPr lIns="91234" tIns="45617" rIns="91234" bIns="45617" rtlCol="0" anchor="ctr"/>
          <a:lstStyle/>
          <a:p>
            <a:pPr algn="ctr"/>
            <a:endParaRPr lang="en-US">
              <a:solidFill>
                <a:srgbClr val="000000"/>
              </a:solidFill>
              <a:latin typeface="Calibri" pitchFamily="34" charset="0"/>
            </a:endParaRPr>
          </a:p>
        </p:txBody>
      </p:sp>
      <p:sp>
        <p:nvSpPr>
          <p:cNvPr id="67" name="Freeform 66"/>
          <p:cNvSpPr/>
          <p:nvPr/>
        </p:nvSpPr>
        <p:spPr>
          <a:xfrm rot="10800000" flipH="1">
            <a:off x="8781693" y="1848827"/>
            <a:ext cx="179110" cy="2954284"/>
          </a:xfrm>
          <a:custGeom>
            <a:avLst/>
            <a:gdLst>
              <a:gd name="connsiteX0" fmla="*/ 0 w 876693"/>
              <a:gd name="connsiteY0" fmla="*/ 0 h 1002384"/>
              <a:gd name="connsiteX1" fmla="*/ 480767 w 876693"/>
              <a:gd name="connsiteY1" fmla="*/ 914400 h 1002384"/>
              <a:gd name="connsiteX2" fmla="*/ 876693 w 876693"/>
              <a:gd name="connsiteY2" fmla="*/ 527902 h 1002384"/>
              <a:gd name="connsiteX3" fmla="*/ 876693 w 876693"/>
              <a:gd name="connsiteY3" fmla="*/ 527902 h 1002384"/>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4400"/>
              <a:gd name="connsiteX1" fmla="*/ 197963 w 876693"/>
              <a:gd name="connsiteY1" fmla="*/ 499621 h 914400"/>
              <a:gd name="connsiteX2" fmla="*/ 480767 w 876693"/>
              <a:gd name="connsiteY2" fmla="*/ 914400 h 914400"/>
              <a:gd name="connsiteX3" fmla="*/ 876693 w 876693"/>
              <a:gd name="connsiteY3" fmla="*/ 527902 h 914400"/>
              <a:gd name="connsiteX4" fmla="*/ 876693 w 876693"/>
              <a:gd name="connsiteY4" fmla="*/ 527902 h 914400"/>
              <a:gd name="connsiteX0" fmla="*/ 0 w 895547"/>
              <a:gd name="connsiteY0" fmla="*/ 0 h 1150071"/>
              <a:gd name="connsiteX1" fmla="*/ 197963 w 895547"/>
              <a:gd name="connsiteY1" fmla="*/ 499621 h 1150071"/>
              <a:gd name="connsiteX2" fmla="*/ 895547 w 895547"/>
              <a:gd name="connsiteY2" fmla="*/ 1150071 h 1150071"/>
              <a:gd name="connsiteX3" fmla="*/ 876693 w 895547"/>
              <a:gd name="connsiteY3" fmla="*/ 527902 h 1150071"/>
              <a:gd name="connsiteX4" fmla="*/ 876693 w 895547"/>
              <a:gd name="connsiteY4" fmla="*/ 527902 h 1150071"/>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452487 w 471341"/>
              <a:gd name="connsiteY4" fmla="*/ 0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75414 w 471341"/>
              <a:gd name="connsiteY4" fmla="*/ 150829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0" fmla="*/ 0 w 471341"/>
              <a:gd name="connsiteY0" fmla="*/ 546753 h 546753"/>
              <a:gd name="connsiteX1" fmla="*/ 301658 w 471341"/>
              <a:gd name="connsiteY1" fmla="*/ 509047 h 546753"/>
              <a:gd name="connsiteX2" fmla="*/ 471341 w 471341"/>
              <a:gd name="connsiteY2" fmla="*/ 0 h 546753"/>
              <a:gd name="connsiteX3" fmla="*/ 47135 w 471341"/>
              <a:gd name="connsiteY3" fmla="*/ 0 h 546753"/>
              <a:gd name="connsiteX0" fmla="*/ 0 w 471341"/>
              <a:gd name="connsiteY0" fmla="*/ 546753 h 631596"/>
              <a:gd name="connsiteX1" fmla="*/ 471341 w 471341"/>
              <a:gd name="connsiteY1" fmla="*/ 631596 h 631596"/>
              <a:gd name="connsiteX2" fmla="*/ 471341 w 471341"/>
              <a:gd name="connsiteY2" fmla="*/ 0 h 631596"/>
              <a:gd name="connsiteX3" fmla="*/ 47135 w 471341"/>
              <a:gd name="connsiteY3" fmla="*/ 0 h 631596"/>
              <a:gd name="connsiteX0" fmla="*/ 160255 w 424206"/>
              <a:gd name="connsiteY0" fmla="*/ 622167 h 631596"/>
              <a:gd name="connsiteX1" fmla="*/ 424206 w 424206"/>
              <a:gd name="connsiteY1" fmla="*/ 631596 h 631596"/>
              <a:gd name="connsiteX2" fmla="*/ 424206 w 424206"/>
              <a:gd name="connsiteY2" fmla="*/ 0 h 631596"/>
              <a:gd name="connsiteX3" fmla="*/ 0 w 424206"/>
              <a:gd name="connsiteY3" fmla="*/ 0 h 631596"/>
              <a:gd name="connsiteX0" fmla="*/ 93277 w 424206"/>
              <a:gd name="connsiteY0" fmla="*/ 636856 h 636856"/>
              <a:gd name="connsiteX1" fmla="*/ 424206 w 424206"/>
              <a:gd name="connsiteY1" fmla="*/ 631596 h 636856"/>
              <a:gd name="connsiteX2" fmla="*/ 424206 w 424206"/>
              <a:gd name="connsiteY2" fmla="*/ 0 h 636856"/>
              <a:gd name="connsiteX3" fmla="*/ 0 w 424206"/>
              <a:gd name="connsiteY3" fmla="*/ 0 h 636856"/>
              <a:gd name="connsiteX0" fmla="*/ 93277 w 424206"/>
              <a:gd name="connsiteY0" fmla="*/ 630291 h 631596"/>
              <a:gd name="connsiteX1" fmla="*/ 424206 w 424206"/>
              <a:gd name="connsiteY1" fmla="*/ 631596 h 631596"/>
              <a:gd name="connsiteX2" fmla="*/ 424206 w 424206"/>
              <a:gd name="connsiteY2" fmla="*/ 0 h 631596"/>
              <a:gd name="connsiteX3" fmla="*/ 0 w 424206"/>
              <a:gd name="connsiteY3" fmla="*/ 0 h 631596"/>
            </a:gdLst>
            <a:ahLst/>
            <a:cxnLst>
              <a:cxn ang="0">
                <a:pos x="connsiteX0" y="connsiteY0"/>
              </a:cxn>
              <a:cxn ang="0">
                <a:pos x="connsiteX1" y="connsiteY1"/>
              </a:cxn>
              <a:cxn ang="0">
                <a:pos x="connsiteX2" y="connsiteY2"/>
              </a:cxn>
              <a:cxn ang="0">
                <a:pos x="connsiteX3" y="connsiteY3"/>
              </a:cxn>
            </a:cxnLst>
            <a:rect l="l" t="t" r="r" b="b"/>
            <a:pathLst>
              <a:path w="424206" h="631596">
                <a:moveTo>
                  <a:pt x="93277" y="630291"/>
                </a:moveTo>
                <a:lnTo>
                  <a:pt x="424206" y="631596"/>
                </a:lnTo>
                <a:lnTo>
                  <a:pt x="424206" y="0"/>
                </a:lnTo>
                <a:lnTo>
                  <a:pt x="0" y="0"/>
                </a:lnTo>
              </a:path>
            </a:pathLst>
          </a:custGeom>
          <a:ln>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txBody>
          <a:bodyPr lIns="91234" tIns="45617" rIns="91234" bIns="45617" rtlCol="0" anchor="ctr"/>
          <a:lstStyle/>
          <a:p>
            <a:pPr algn="ctr"/>
            <a:endParaRPr lang="en-US">
              <a:solidFill>
                <a:srgbClr val="000000"/>
              </a:solidFill>
              <a:latin typeface="Calibri" pitchFamily="34" charset="0"/>
            </a:endParaRPr>
          </a:p>
        </p:txBody>
      </p:sp>
      <p:sp>
        <p:nvSpPr>
          <p:cNvPr id="68" name="Freeform 67"/>
          <p:cNvSpPr/>
          <p:nvPr/>
        </p:nvSpPr>
        <p:spPr>
          <a:xfrm rot="10800000" flipH="1">
            <a:off x="8781693" y="1848852"/>
            <a:ext cx="179110" cy="3195445"/>
          </a:xfrm>
          <a:custGeom>
            <a:avLst/>
            <a:gdLst>
              <a:gd name="connsiteX0" fmla="*/ 0 w 876693"/>
              <a:gd name="connsiteY0" fmla="*/ 0 h 1002384"/>
              <a:gd name="connsiteX1" fmla="*/ 480767 w 876693"/>
              <a:gd name="connsiteY1" fmla="*/ 914400 h 1002384"/>
              <a:gd name="connsiteX2" fmla="*/ 876693 w 876693"/>
              <a:gd name="connsiteY2" fmla="*/ 527902 h 1002384"/>
              <a:gd name="connsiteX3" fmla="*/ 876693 w 876693"/>
              <a:gd name="connsiteY3" fmla="*/ 527902 h 1002384"/>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4400"/>
              <a:gd name="connsiteX1" fmla="*/ 197963 w 876693"/>
              <a:gd name="connsiteY1" fmla="*/ 499621 h 914400"/>
              <a:gd name="connsiteX2" fmla="*/ 480767 w 876693"/>
              <a:gd name="connsiteY2" fmla="*/ 914400 h 914400"/>
              <a:gd name="connsiteX3" fmla="*/ 876693 w 876693"/>
              <a:gd name="connsiteY3" fmla="*/ 527902 h 914400"/>
              <a:gd name="connsiteX4" fmla="*/ 876693 w 876693"/>
              <a:gd name="connsiteY4" fmla="*/ 527902 h 914400"/>
              <a:gd name="connsiteX0" fmla="*/ 0 w 895547"/>
              <a:gd name="connsiteY0" fmla="*/ 0 h 1150071"/>
              <a:gd name="connsiteX1" fmla="*/ 197963 w 895547"/>
              <a:gd name="connsiteY1" fmla="*/ 499621 h 1150071"/>
              <a:gd name="connsiteX2" fmla="*/ 895547 w 895547"/>
              <a:gd name="connsiteY2" fmla="*/ 1150071 h 1150071"/>
              <a:gd name="connsiteX3" fmla="*/ 876693 w 895547"/>
              <a:gd name="connsiteY3" fmla="*/ 527902 h 1150071"/>
              <a:gd name="connsiteX4" fmla="*/ 876693 w 895547"/>
              <a:gd name="connsiteY4" fmla="*/ 527902 h 1150071"/>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452487 w 471341"/>
              <a:gd name="connsiteY4" fmla="*/ 0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75414 w 471341"/>
              <a:gd name="connsiteY4" fmla="*/ 150829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0" fmla="*/ 0 w 471341"/>
              <a:gd name="connsiteY0" fmla="*/ 546753 h 546753"/>
              <a:gd name="connsiteX1" fmla="*/ 301658 w 471341"/>
              <a:gd name="connsiteY1" fmla="*/ 509047 h 546753"/>
              <a:gd name="connsiteX2" fmla="*/ 471341 w 471341"/>
              <a:gd name="connsiteY2" fmla="*/ 0 h 546753"/>
              <a:gd name="connsiteX3" fmla="*/ 47135 w 471341"/>
              <a:gd name="connsiteY3" fmla="*/ 0 h 546753"/>
              <a:gd name="connsiteX0" fmla="*/ 0 w 471341"/>
              <a:gd name="connsiteY0" fmla="*/ 546753 h 631596"/>
              <a:gd name="connsiteX1" fmla="*/ 471341 w 471341"/>
              <a:gd name="connsiteY1" fmla="*/ 631596 h 631596"/>
              <a:gd name="connsiteX2" fmla="*/ 471341 w 471341"/>
              <a:gd name="connsiteY2" fmla="*/ 0 h 631596"/>
              <a:gd name="connsiteX3" fmla="*/ 47135 w 471341"/>
              <a:gd name="connsiteY3" fmla="*/ 0 h 631596"/>
              <a:gd name="connsiteX0" fmla="*/ 160255 w 424206"/>
              <a:gd name="connsiteY0" fmla="*/ 622167 h 631596"/>
              <a:gd name="connsiteX1" fmla="*/ 424206 w 424206"/>
              <a:gd name="connsiteY1" fmla="*/ 631596 h 631596"/>
              <a:gd name="connsiteX2" fmla="*/ 424206 w 424206"/>
              <a:gd name="connsiteY2" fmla="*/ 0 h 631596"/>
              <a:gd name="connsiteX3" fmla="*/ 0 w 424206"/>
              <a:gd name="connsiteY3" fmla="*/ 0 h 631596"/>
              <a:gd name="connsiteX0" fmla="*/ 93277 w 424206"/>
              <a:gd name="connsiteY0" fmla="*/ 636856 h 636856"/>
              <a:gd name="connsiteX1" fmla="*/ 424206 w 424206"/>
              <a:gd name="connsiteY1" fmla="*/ 631596 h 636856"/>
              <a:gd name="connsiteX2" fmla="*/ 424206 w 424206"/>
              <a:gd name="connsiteY2" fmla="*/ 0 h 636856"/>
              <a:gd name="connsiteX3" fmla="*/ 0 w 424206"/>
              <a:gd name="connsiteY3" fmla="*/ 0 h 636856"/>
              <a:gd name="connsiteX0" fmla="*/ 93277 w 424206"/>
              <a:gd name="connsiteY0" fmla="*/ 630291 h 631596"/>
              <a:gd name="connsiteX1" fmla="*/ 424206 w 424206"/>
              <a:gd name="connsiteY1" fmla="*/ 631596 h 631596"/>
              <a:gd name="connsiteX2" fmla="*/ 424206 w 424206"/>
              <a:gd name="connsiteY2" fmla="*/ 0 h 631596"/>
              <a:gd name="connsiteX3" fmla="*/ 0 w 424206"/>
              <a:gd name="connsiteY3" fmla="*/ 0 h 631596"/>
            </a:gdLst>
            <a:ahLst/>
            <a:cxnLst>
              <a:cxn ang="0">
                <a:pos x="connsiteX0" y="connsiteY0"/>
              </a:cxn>
              <a:cxn ang="0">
                <a:pos x="connsiteX1" y="connsiteY1"/>
              </a:cxn>
              <a:cxn ang="0">
                <a:pos x="connsiteX2" y="connsiteY2"/>
              </a:cxn>
              <a:cxn ang="0">
                <a:pos x="connsiteX3" y="connsiteY3"/>
              </a:cxn>
            </a:cxnLst>
            <a:rect l="l" t="t" r="r" b="b"/>
            <a:pathLst>
              <a:path w="424206" h="631596">
                <a:moveTo>
                  <a:pt x="93277" y="630291"/>
                </a:moveTo>
                <a:lnTo>
                  <a:pt x="424206" y="631596"/>
                </a:lnTo>
                <a:lnTo>
                  <a:pt x="424206" y="0"/>
                </a:lnTo>
                <a:lnTo>
                  <a:pt x="0" y="0"/>
                </a:lnTo>
              </a:path>
            </a:pathLst>
          </a:custGeom>
          <a:ln>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txBody>
          <a:bodyPr lIns="91234" tIns="45617" rIns="91234" bIns="45617" rtlCol="0" anchor="ctr"/>
          <a:lstStyle/>
          <a:p>
            <a:pPr algn="ctr"/>
            <a:endParaRPr lang="en-US" dirty="0">
              <a:solidFill>
                <a:srgbClr val="000000"/>
              </a:solidFill>
              <a:latin typeface="Calibri" pitchFamily="34" charset="0"/>
            </a:endParaRPr>
          </a:p>
        </p:txBody>
      </p:sp>
      <p:sp>
        <p:nvSpPr>
          <p:cNvPr id="69" name="Freeform 68"/>
          <p:cNvSpPr/>
          <p:nvPr/>
        </p:nvSpPr>
        <p:spPr>
          <a:xfrm rot="10800000" flipH="1">
            <a:off x="8781693" y="1848829"/>
            <a:ext cx="179110" cy="3476798"/>
          </a:xfrm>
          <a:custGeom>
            <a:avLst/>
            <a:gdLst>
              <a:gd name="connsiteX0" fmla="*/ 0 w 876693"/>
              <a:gd name="connsiteY0" fmla="*/ 0 h 1002384"/>
              <a:gd name="connsiteX1" fmla="*/ 480767 w 876693"/>
              <a:gd name="connsiteY1" fmla="*/ 914400 h 1002384"/>
              <a:gd name="connsiteX2" fmla="*/ 876693 w 876693"/>
              <a:gd name="connsiteY2" fmla="*/ 527902 h 1002384"/>
              <a:gd name="connsiteX3" fmla="*/ 876693 w 876693"/>
              <a:gd name="connsiteY3" fmla="*/ 527902 h 1002384"/>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4400"/>
              <a:gd name="connsiteX1" fmla="*/ 197963 w 876693"/>
              <a:gd name="connsiteY1" fmla="*/ 499621 h 914400"/>
              <a:gd name="connsiteX2" fmla="*/ 480767 w 876693"/>
              <a:gd name="connsiteY2" fmla="*/ 914400 h 914400"/>
              <a:gd name="connsiteX3" fmla="*/ 876693 w 876693"/>
              <a:gd name="connsiteY3" fmla="*/ 527902 h 914400"/>
              <a:gd name="connsiteX4" fmla="*/ 876693 w 876693"/>
              <a:gd name="connsiteY4" fmla="*/ 527902 h 914400"/>
              <a:gd name="connsiteX0" fmla="*/ 0 w 895547"/>
              <a:gd name="connsiteY0" fmla="*/ 0 h 1150071"/>
              <a:gd name="connsiteX1" fmla="*/ 197963 w 895547"/>
              <a:gd name="connsiteY1" fmla="*/ 499621 h 1150071"/>
              <a:gd name="connsiteX2" fmla="*/ 895547 w 895547"/>
              <a:gd name="connsiteY2" fmla="*/ 1150071 h 1150071"/>
              <a:gd name="connsiteX3" fmla="*/ 876693 w 895547"/>
              <a:gd name="connsiteY3" fmla="*/ 527902 h 1150071"/>
              <a:gd name="connsiteX4" fmla="*/ 876693 w 895547"/>
              <a:gd name="connsiteY4" fmla="*/ 527902 h 1150071"/>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452487 w 471341"/>
              <a:gd name="connsiteY4" fmla="*/ 0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75414 w 471341"/>
              <a:gd name="connsiteY4" fmla="*/ 150829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0" fmla="*/ 0 w 471341"/>
              <a:gd name="connsiteY0" fmla="*/ 546753 h 546753"/>
              <a:gd name="connsiteX1" fmla="*/ 301658 w 471341"/>
              <a:gd name="connsiteY1" fmla="*/ 509047 h 546753"/>
              <a:gd name="connsiteX2" fmla="*/ 471341 w 471341"/>
              <a:gd name="connsiteY2" fmla="*/ 0 h 546753"/>
              <a:gd name="connsiteX3" fmla="*/ 47135 w 471341"/>
              <a:gd name="connsiteY3" fmla="*/ 0 h 546753"/>
              <a:gd name="connsiteX0" fmla="*/ 0 w 471341"/>
              <a:gd name="connsiteY0" fmla="*/ 546753 h 631596"/>
              <a:gd name="connsiteX1" fmla="*/ 471341 w 471341"/>
              <a:gd name="connsiteY1" fmla="*/ 631596 h 631596"/>
              <a:gd name="connsiteX2" fmla="*/ 471341 w 471341"/>
              <a:gd name="connsiteY2" fmla="*/ 0 h 631596"/>
              <a:gd name="connsiteX3" fmla="*/ 47135 w 471341"/>
              <a:gd name="connsiteY3" fmla="*/ 0 h 631596"/>
              <a:gd name="connsiteX0" fmla="*/ 160255 w 424206"/>
              <a:gd name="connsiteY0" fmla="*/ 622167 h 631596"/>
              <a:gd name="connsiteX1" fmla="*/ 424206 w 424206"/>
              <a:gd name="connsiteY1" fmla="*/ 631596 h 631596"/>
              <a:gd name="connsiteX2" fmla="*/ 424206 w 424206"/>
              <a:gd name="connsiteY2" fmla="*/ 0 h 631596"/>
              <a:gd name="connsiteX3" fmla="*/ 0 w 424206"/>
              <a:gd name="connsiteY3" fmla="*/ 0 h 631596"/>
              <a:gd name="connsiteX0" fmla="*/ 93277 w 424206"/>
              <a:gd name="connsiteY0" fmla="*/ 636856 h 636856"/>
              <a:gd name="connsiteX1" fmla="*/ 424206 w 424206"/>
              <a:gd name="connsiteY1" fmla="*/ 631596 h 636856"/>
              <a:gd name="connsiteX2" fmla="*/ 424206 w 424206"/>
              <a:gd name="connsiteY2" fmla="*/ 0 h 636856"/>
              <a:gd name="connsiteX3" fmla="*/ 0 w 424206"/>
              <a:gd name="connsiteY3" fmla="*/ 0 h 636856"/>
              <a:gd name="connsiteX0" fmla="*/ 93277 w 424206"/>
              <a:gd name="connsiteY0" fmla="*/ 630291 h 631596"/>
              <a:gd name="connsiteX1" fmla="*/ 424206 w 424206"/>
              <a:gd name="connsiteY1" fmla="*/ 631596 h 631596"/>
              <a:gd name="connsiteX2" fmla="*/ 424206 w 424206"/>
              <a:gd name="connsiteY2" fmla="*/ 0 h 631596"/>
              <a:gd name="connsiteX3" fmla="*/ 0 w 424206"/>
              <a:gd name="connsiteY3" fmla="*/ 0 h 631596"/>
            </a:gdLst>
            <a:ahLst/>
            <a:cxnLst>
              <a:cxn ang="0">
                <a:pos x="connsiteX0" y="connsiteY0"/>
              </a:cxn>
              <a:cxn ang="0">
                <a:pos x="connsiteX1" y="connsiteY1"/>
              </a:cxn>
              <a:cxn ang="0">
                <a:pos x="connsiteX2" y="connsiteY2"/>
              </a:cxn>
              <a:cxn ang="0">
                <a:pos x="connsiteX3" y="connsiteY3"/>
              </a:cxn>
            </a:cxnLst>
            <a:rect l="l" t="t" r="r" b="b"/>
            <a:pathLst>
              <a:path w="424206" h="631596">
                <a:moveTo>
                  <a:pt x="93277" y="630291"/>
                </a:moveTo>
                <a:lnTo>
                  <a:pt x="424206" y="631596"/>
                </a:lnTo>
                <a:lnTo>
                  <a:pt x="424206" y="0"/>
                </a:lnTo>
                <a:lnTo>
                  <a:pt x="0" y="0"/>
                </a:lnTo>
              </a:path>
            </a:pathLst>
          </a:custGeom>
          <a:ln>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txBody>
          <a:bodyPr lIns="91234" tIns="45617" rIns="91234" bIns="45617" rtlCol="0" anchor="ctr"/>
          <a:lstStyle/>
          <a:p>
            <a:pPr algn="ctr"/>
            <a:endParaRPr lang="en-US">
              <a:solidFill>
                <a:srgbClr val="000000"/>
              </a:solidFill>
              <a:latin typeface="Calibri" pitchFamily="34" charset="0"/>
            </a:endParaRPr>
          </a:p>
        </p:txBody>
      </p:sp>
      <p:sp>
        <p:nvSpPr>
          <p:cNvPr id="70" name="Freeform 69"/>
          <p:cNvSpPr/>
          <p:nvPr/>
        </p:nvSpPr>
        <p:spPr>
          <a:xfrm rot="10800000" flipH="1">
            <a:off x="8781693" y="1848852"/>
            <a:ext cx="179110" cy="2461915"/>
          </a:xfrm>
          <a:custGeom>
            <a:avLst/>
            <a:gdLst>
              <a:gd name="connsiteX0" fmla="*/ 0 w 876693"/>
              <a:gd name="connsiteY0" fmla="*/ 0 h 1002384"/>
              <a:gd name="connsiteX1" fmla="*/ 480767 w 876693"/>
              <a:gd name="connsiteY1" fmla="*/ 914400 h 1002384"/>
              <a:gd name="connsiteX2" fmla="*/ 876693 w 876693"/>
              <a:gd name="connsiteY2" fmla="*/ 527902 h 1002384"/>
              <a:gd name="connsiteX3" fmla="*/ 876693 w 876693"/>
              <a:gd name="connsiteY3" fmla="*/ 527902 h 1002384"/>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9113"/>
              <a:gd name="connsiteX1" fmla="*/ 197963 w 876693"/>
              <a:gd name="connsiteY1" fmla="*/ 499621 h 919113"/>
              <a:gd name="connsiteX2" fmla="*/ 480767 w 876693"/>
              <a:gd name="connsiteY2" fmla="*/ 914400 h 919113"/>
              <a:gd name="connsiteX3" fmla="*/ 876693 w 876693"/>
              <a:gd name="connsiteY3" fmla="*/ 527902 h 919113"/>
              <a:gd name="connsiteX4" fmla="*/ 876693 w 876693"/>
              <a:gd name="connsiteY4" fmla="*/ 527902 h 919113"/>
              <a:gd name="connsiteX0" fmla="*/ 0 w 876693"/>
              <a:gd name="connsiteY0" fmla="*/ 0 h 914400"/>
              <a:gd name="connsiteX1" fmla="*/ 197963 w 876693"/>
              <a:gd name="connsiteY1" fmla="*/ 499621 h 914400"/>
              <a:gd name="connsiteX2" fmla="*/ 480767 w 876693"/>
              <a:gd name="connsiteY2" fmla="*/ 914400 h 914400"/>
              <a:gd name="connsiteX3" fmla="*/ 876693 w 876693"/>
              <a:gd name="connsiteY3" fmla="*/ 527902 h 914400"/>
              <a:gd name="connsiteX4" fmla="*/ 876693 w 876693"/>
              <a:gd name="connsiteY4" fmla="*/ 527902 h 914400"/>
              <a:gd name="connsiteX0" fmla="*/ 0 w 895547"/>
              <a:gd name="connsiteY0" fmla="*/ 0 h 1150071"/>
              <a:gd name="connsiteX1" fmla="*/ 197963 w 895547"/>
              <a:gd name="connsiteY1" fmla="*/ 499621 h 1150071"/>
              <a:gd name="connsiteX2" fmla="*/ 895547 w 895547"/>
              <a:gd name="connsiteY2" fmla="*/ 1150071 h 1150071"/>
              <a:gd name="connsiteX3" fmla="*/ 876693 w 895547"/>
              <a:gd name="connsiteY3" fmla="*/ 527902 h 1150071"/>
              <a:gd name="connsiteX4" fmla="*/ 876693 w 895547"/>
              <a:gd name="connsiteY4" fmla="*/ 527902 h 1150071"/>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895547"/>
              <a:gd name="connsiteY0" fmla="*/ 0 h 1659118"/>
              <a:gd name="connsiteX1" fmla="*/ 725864 w 895547"/>
              <a:gd name="connsiteY1" fmla="*/ 1659118 h 1659118"/>
              <a:gd name="connsiteX2" fmla="*/ 895547 w 895547"/>
              <a:gd name="connsiteY2" fmla="*/ 1150071 h 1659118"/>
              <a:gd name="connsiteX3" fmla="*/ 876693 w 895547"/>
              <a:gd name="connsiteY3" fmla="*/ 527902 h 1659118"/>
              <a:gd name="connsiteX4" fmla="*/ 876693 w 895547"/>
              <a:gd name="connsiteY4" fmla="*/ 527902 h 1659118"/>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452487 w 471341"/>
              <a:gd name="connsiteY4" fmla="*/ 0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4" fmla="*/ 75414 w 471341"/>
              <a:gd name="connsiteY4" fmla="*/ 150829 h 1168922"/>
              <a:gd name="connsiteX0" fmla="*/ 0 w 471341"/>
              <a:gd name="connsiteY0" fmla="*/ 1168922 h 1168922"/>
              <a:gd name="connsiteX1" fmla="*/ 301658 w 471341"/>
              <a:gd name="connsiteY1" fmla="*/ 1131216 h 1168922"/>
              <a:gd name="connsiteX2" fmla="*/ 471341 w 471341"/>
              <a:gd name="connsiteY2" fmla="*/ 622169 h 1168922"/>
              <a:gd name="connsiteX3" fmla="*/ 452487 w 471341"/>
              <a:gd name="connsiteY3" fmla="*/ 0 h 1168922"/>
              <a:gd name="connsiteX0" fmla="*/ 0 w 471341"/>
              <a:gd name="connsiteY0" fmla="*/ 546753 h 546753"/>
              <a:gd name="connsiteX1" fmla="*/ 301658 w 471341"/>
              <a:gd name="connsiteY1" fmla="*/ 509047 h 546753"/>
              <a:gd name="connsiteX2" fmla="*/ 471341 w 471341"/>
              <a:gd name="connsiteY2" fmla="*/ 0 h 546753"/>
              <a:gd name="connsiteX3" fmla="*/ 47135 w 471341"/>
              <a:gd name="connsiteY3" fmla="*/ 0 h 546753"/>
              <a:gd name="connsiteX0" fmla="*/ 0 w 471341"/>
              <a:gd name="connsiteY0" fmla="*/ 546753 h 631596"/>
              <a:gd name="connsiteX1" fmla="*/ 471341 w 471341"/>
              <a:gd name="connsiteY1" fmla="*/ 631596 h 631596"/>
              <a:gd name="connsiteX2" fmla="*/ 471341 w 471341"/>
              <a:gd name="connsiteY2" fmla="*/ 0 h 631596"/>
              <a:gd name="connsiteX3" fmla="*/ 47135 w 471341"/>
              <a:gd name="connsiteY3" fmla="*/ 0 h 631596"/>
              <a:gd name="connsiteX0" fmla="*/ 160255 w 424206"/>
              <a:gd name="connsiteY0" fmla="*/ 622167 h 631596"/>
              <a:gd name="connsiteX1" fmla="*/ 424206 w 424206"/>
              <a:gd name="connsiteY1" fmla="*/ 631596 h 631596"/>
              <a:gd name="connsiteX2" fmla="*/ 424206 w 424206"/>
              <a:gd name="connsiteY2" fmla="*/ 0 h 631596"/>
              <a:gd name="connsiteX3" fmla="*/ 0 w 424206"/>
              <a:gd name="connsiteY3" fmla="*/ 0 h 631596"/>
              <a:gd name="connsiteX0" fmla="*/ 93277 w 424206"/>
              <a:gd name="connsiteY0" fmla="*/ 636856 h 636856"/>
              <a:gd name="connsiteX1" fmla="*/ 424206 w 424206"/>
              <a:gd name="connsiteY1" fmla="*/ 631596 h 636856"/>
              <a:gd name="connsiteX2" fmla="*/ 424206 w 424206"/>
              <a:gd name="connsiteY2" fmla="*/ 0 h 636856"/>
              <a:gd name="connsiteX3" fmla="*/ 0 w 424206"/>
              <a:gd name="connsiteY3" fmla="*/ 0 h 636856"/>
              <a:gd name="connsiteX0" fmla="*/ 93277 w 424206"/>
              <a:gd name="connsiteY0" fmla="*/ 630291 h 631596"/>
              <a:gd name="connsiteX1" fmla="*/ 424206 w 424206"/>
              <a:gd name="connsiteY1" fmla="*/ 631596 h 631596"/>
              <a:gd name="connsiteX2" fmla="*/ 424206 w 424206"/>
              <a:gd name="connsiteY2" fmla="*/ 0 h 631596"/>
              <a:gd name="connsiteX3" fmla="*/ 0 w 424206"/>
              <a:gd name="connsiteY3" fmla="*/ 0 h 631596"/>
            </a:gdLst>
            <a:ahLst/>
            <a:cxnLst>
              <a:cxn ang="0">
                <a:pos x="connsiteX0" y="connsiteY0"/>
              </a:cxn>
              <a:cxn ang="0">
                <a:pos x="connsiteX1" y="connsiteY1"/>
              </a:cxn>
              <a:cxn ang="0">
                <a:pos x="connsiteX2" y="connsiteY2"/>
              </a:cxn>
              <a:cxn ang="0">
                <a:pos x="connsiteX3" y="connsiteY3"/>
              </a:cxn>
            </a:cxnLst>
            <a:rect l="l" t="t" r="r" b="b"/>
            <a:pathLst>
              <a:path w="424206" h="631596">
                <a:moveTo>
                  <a:pt x="93277" y="630291"/>
                </a:moveTo>
                <a:lnTo>
                  <a:pt x="424206" y="631596"/>
                </a:lnTo>
                <a:lnTo>
                  <a:pt x="424206" y="0"/>
                </a:lnTo>
                <a:lnTo>
                  <a:pt x="0" y="0"/>
                </a:lnTo>
              </a:path>
            </a:pathLst>
          </a:custGeom>
          <a:ln>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txBody>
          <a:bodyPr lIns="91234" tIns="45617" rIns="91234" bIns="45617" rtlCol="0" anchor="ctr"/>
          <a:lstStyle/>
          <a:p>
            <a:pPr algn="ctr"/>
            <a:endParaRPr lang="en-US">
              <a:solidFill>
                <a:srgbClr val="000000"/>
              </a:solidFill>
              <a:latin typeface="Calibri" pitchFamily="34" charset="0"/>
            </a:endParaRPr>
          </a:p>
        </p:txBody>
      </p:sp>
      <p:sp>
        <p:nvSpPr>
          <p:cNvPr id="32" name="TextBox 31"/>
          <p:cNvSpPr txBox="1"/>
          <p:nvPr/>
        </p:nvSpPr>
        <p:spPr>
          <a:xfrm>
            <a:off x="1714835" y="5888153"/>
            <a:ext cx="1016112" cy="369332"/>
          </a:xfrm>
          <a:prstGeom prst="rect">
            <a:avLst/>
          </a:prstGeom>
          <a:noFill/>
        </p:spPr>
        <p:txBody>
          <a:bodyPr wrap="none" lIns="91234" tIns="45617" rIns="91234" bIns="45617" rtlCol="0">
            <a:spAutoFit/>
          </a:bodyPr>
          <a:lstStyle/>
          <a:p>
            <a:r>
              <a:rPr lang="en-US" i="1" dirty="0" smtClean="0">
                <a:latin typeface="Calibri" pitchFamily="34" charset="0"/>
              </a:rPr>
              <a:t>Prevent?</a:t>
            </a:r>
            <a:endParaRPr lang="en-US" i="1" dirty="0">
              <a:latin typeface="Calibri" pitchFamily="34" charset="0"/>
            </a:endParaRPr>
          </a:p>
        </p:txBody>
      </p:sp>
      <p:sp>
        <p:nvSpPr>
          <p:cNvPr id="33" name="TextBox 32"/>
          <p:cNvSpPr txBox="1"/>
          <p:nvPr/>
        </p:nvSpPr>
        <p:spPr>
          <a:xfrm>
            <a:off x="4060653" y="5888153"/>
            <a:ext cx="862737" cy="369332"/>
          </a:xfrm>
          <a:prstGeom prst="rect">
            <a:avLst/>
          </a:prstGeom>
          <a:noFill/>
        </p:spPr>
        <p:txBody>
          <a:bodyPr wrap="none" lIns="91234" tIns="45617" rIns="91234" bIns="45617" rtlCol="0">
            <a:spAutoFit/>
          </a:bodyPr>
          <a:lstStyle/>
          <a:p>
            <a:r>
              <a:rPr lang="en-US" i="1" dirty="0" smtClean="0">
                <a:latin typeface="Calibri" pitchFamily="34" charset="0"/>
              </a:rPr>
              <a:t>Shape?</a:t>
            </a:r>
            <a:endParaRPr lang="en-US" i="1" dirty="0">
              <a:latin typeface="Calibri" pitchFamily="34" charset="0"/>
            </a:endParaRPr>
          </a:p>
        </p:txBody>
      </p:sp>
      <p:sp>
        <p:nvSpPr>
          <p:cNvPr id="35" name="TextBox 34"/>
          <p:cNvSpPr txBox="1"/>
          <p:nvPr/>
        </p:nvSpPr>
        <p:spPr>
          <a:xfrm>
            <a:off x="6180185" y="5888153"/>
            <a:ext cx="668773" cy="369332"/>
          </a:xfrm>
          <a:prstGeom prst="rect">
            <a:avLst/>
          </a:prstGeom>
          <a:noFill/>
        </p:spPr>
        <p:txBody>
          <a:bodyPr wrap="none" lIns="91234" tIns="45617" rIns="91234" bIns="45617" rtlCol="0">
            <a:spAutoFit/>
          </a:bodyPr>
          <a:lstStyle/>
          <a:p>
            <a:r>
              <a:rPr lang="en-US" i="1" dirty="0" smtClean="0">
                <a:latin typeface="Calibri" pitchFamily="34" charset="0"/>
              </a:rPr>
              <a:t>Win?</a:t>
            </a:r>
            <a:endParaRPr lang="en-US" i="1" dirty="0">
              <a:latin typeface="Calibri" pitchFamily="34" charset="0"/>
            </a:endParaRPr>
          </a:p>
        </p:txBody>
      </p:sp>
      <p:sp>
        <p:nvSpPr>
          <p:cNvPr id="37" name="TextBox 36"/>
          <p:cNvSpPr txBox="1"/>
          <p:nvPr/>
        </p:nvSpPr>
        <p:spPr>
          <a:xfrm>
            <a:off x="5874386" y="6239007"/>
            <a:ext cx="2568877" cy="276791"/>
          </a:xfrm>
          <a:prstGeom prst="rect">
            <a:avLst/>
          </a:prstGeom>
          <a:noFill/>
        </p:spPr>
        <p:txBody>
          <a:bodyPr wrap="none" lIns="91234" tIns="45617" rIns="91234" bIns="45617" rtlCol="0">
            <a:spAutoFit/>
          </a:bodyPr>
          <a:lstStyle/>
          <a:p>
            <a:r>
              <a:rPr lang="en-US" sz="1200" dirty="0" smtClean="0">
                <a:solidFill>
                  <a:srgbClr val="1F497D"/>
                </a:solidFill>
                <a:latin typeface="Calibri" pitchFamily="34" charset="0"/>
              </a:rPr>
              <a:t>*</a:t>
            </a:r>
            <a:r>
              <a:rPr lang="en-US" sz="1200" i="1" dirty="0" smtClean="0">
                <a:solidFill>
                  <a:srgbClr val="1F497D"/>
                </a:solidFill>
                <a:latin typeface="Calibri" pitchFamily="34" charset="0"/>
              </a:rPr>
              <a:t>National Security Strategy, </a:t>
            </a:r>
            <a:r>
              <a:rPr lang="en-US" sz="1200" dirty="0" smtClean="0">
                <a:solidFill>
                  <a:srgbClr val="1F497D"/>
                </a:solidFill>
                <a:latin typeface="Calibri" pitchFamily="34" charset="0"/>
              </a:rPr>
              <a:t>May 2010</a:t>
            </a:r>
            <a:endParaRPr lang="en-US" sz="1200" dirty="0">
              <a:solidFill>
                <a:srgbClr val="1F497D"/>
              </a:solidFill>
              <a:latin typeface="Calibri" pitchFamily="34" charset="0"/>
            </a:endParaRPr>
          </a:p>
        </p:txBody>
      </p:sp>
      <p:pic>
        <p:nvPicPr>
          <p:cNvPr id="39" name="Picture 4" descr="http://j2mml.dodiis.ic.gov/MML/AFP/2012/May/000_Nic6099705.jpg"/>
          <p:cNvPicPr>
            <a:picLocks noChangeAspect="1" noChangeArrowheads="1"/>
          </p:cNvPicPr>
          <p:nvPr/>
        </p:nvPicPr>
        <p:blipFill>
          <a:blip r:embed="rId4" cstate="print"/>
          <a:srcRect/>
          <a:stretch>
            <a:fillRect/>
          </a:stretch>
        </p:blipFill>
        <p:spPr bwMode="auto">
          <a:xfrm>
            <a:off x="64295" y="3299415"/>
            <a:ext cx="2187231" cy="2491533"/>
          </a:xfrm>
          <a:prstGeom prst="rect">
            <a:avLst/>
          </a:prstGeom>
          <a:ln>
            <a:noFill/>
          </a:ln>
          <a:effectLst>
            <a:outerShdw blurRad="292100" dist="139700" dir="2700000" algn="tl" rotWithShape="0">
              <a:srgbClr val="333333">
                <a:alpha val="65000"/>
              </a:srgbClr>
            </a:outerShdw>
          </a:effectLst>
        </p:spPr>
      </p:pic>
      <p:sp>
        <p:nvSpPr>
          <p:cNvPr id="41" name="5-Point Star 40"/>
          <p:cNvSpPr/>
          <p:nvPr/>
        </p:nvSpPr>
        <p:spPr>
          <a:xfrm rot="-300000">
            <a:off x="1620194" y="5966601"/>
            <a:ext cx="193964" cy="212437"/>
          </a:xfrm>
          <a:prstGeom prst="star5">
            <a:avLst/>
          </a:prstGeom>
          <a:solidFill>
            <a:srgbClr val="FF330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itchFamily="34" charset="0"/>
            </a:endParaRPr>
          </a:p>
        </p:txBody>
      </p:sp>
      <p:sp>
        <p:nvSpPr>
          <p:cNvPr id="42" name="5-Point Star 41"/>
          <p:cNvSpPr/>
          <p:nvPr/>
        </p:nvSpPr>
        <p:spPr>
          <a:xfrm rot="-300000">
            <a:off x="3961780" y="5966601"/>
            <a:ext cx="193964" cy="212437"/>
          </a:xfrm>
          <a:prstGeom prst="star5">
            <a:avLst/>
          </a:prstGeom>
          <a:solidFill>
            <a:srgbClr val="FF330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itchFamily="34" charset="0"/>
            </a:endParaRPr>
          </a:p>
        </p:txBody>
      </p:sp>
      <p:sp>
        <p:nvSpPr>
          <p:cNvPr id="45" name="5-Point Star 44"/>
          <p:cNvSpPr/>
          <p:nvPr/>
        </p:nvSpPr>
        <p:spPr>
          <a:xfrm rot="-300000">
            <a:off x="6083921" y="5966601"/>
            <a:ext cx="193964" cy="212437"/>
          </a:xfrm>
          <a:prstGeom prst="star5">
            <a:avLst/>
          </a:prstGeom>
          <a:solidFill>
            <a:srgbClr val="FF330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0" descr="http://www.jamestown.org/typo3temp/pics/700765fd07.jpg"/>
          <p:cNvPicPr>
            <a:picLocks noChangeAspect="1" noChangeArrowheads="1"/>
          </p:cNvPicPr>
          <p:nvPr/>
        </p:nvPicPr>
        <p:blipFill>
          <a:blip r:embed="rId3" cstate="print"/>
          <a:srcRect/>
          <a:stretch>
            <a:fillRect/>
          </a:stretch>
        </p:blipFill>
        <p:spPr bwMode="auto">
          <a:xfrm>
            <a:off x="60607" y="990600"/>
            <a:ext cx="1920593" cy="1105796"/>
          </a:xfrm>
          <a:prstGeom prst="rect">
            <a:avLst/>
          </a:prstGeom>
          <a:noFill/>
          <a:effectLst>
            <a:softEdge rad="127000"/>
          </a:effectLst>
        </p:spPr>
      </p:pic>
      <p:sp>
        <p:nvSpPr>
          <p:cNvPr id="26" name="Cloud 25"/>
          <p:cNvSpPr/>
          <p:nvPr/>
        </p:nvSpPr>
        <p:spPr>
          <a:xfrm>
            <a:off x="2407895" y="2599008"/>
            <a:ext cx="4156364" cy="3810000"/>
          </a:xfrm>
          <a:prstGeom prst="cloud">
            <a:avLst/>
          </a:prstGeom>
          <a:gradFill>
            <a:gsLst>
              <a:gs pos="0">
                <a:schemeClr val="accent2">
                  <a:lumMod val="75000"/>
                </a:schemeClr>
              </a:gs>
              <a:gs pos="33000">
                <a:schemeClr val="accent6">
                  <a:lumMod val="40000"/>
                  <a:lumOff val="60000"/>
                </a:schemeClr>
              </a:gs>
              <a:gs pos="76000">
                <a:schemeClr val="accent1">
                  <a:tint val="23500"/>
                  <a:satMod val="160000"/>
                </a:schemeClr>
              </a:gs>
            </a:gsLst>
            <a:lin ang="5400000" scaled="0"/>
          </a:gradFill>
          <a:ln>
            <a:solidFill>
              <a:schemeClr val="bg1">
                <a:lumMod val="50000"/>
              </a:schemeClr>
            </a:solidFill>
          </a:ln>
          <a:effectLst>
            <a:outerShdw blurRad="76200" dist="50800" dir="2700000" algn="tl" rotWithShape="0">
              <a:prstClr val="black">
                <a:alpha val="45000"/>
              </a:prstClr>
            </a:outerShdw>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nchor="ctr"/>
          <a:lstStyle/>
          <a:p>
            <a:pPr algn="ctr">
              <a:defRPr/>
            </a:pPr>
            <a:endParaRPr lang="en-US" dirty="0">
              <a:latin typeface="Calibri" pitchFamily="34" charset="0"/>
            </a:endParaRPr>
          </a:p>
        </p:txBody>
      </p:sp>
      <p:sp>
        <p:nvSpPr>
          <p:cNvPr id="8206" name="TextBox 29"/>
          <p:cNvSpPr txBox="1">
            <a:spLocks noChangeArrowheads="1"/>
          </p:cNvSpPr>
          <p:nvPr/>
        </p:nvSpPr>
        <p:spPr bwMode="auto">
          <a:xfrm>
            <a:off x="2814724" y="3040455"/>
            <a:ext cx="914400" cy="307777"/>
          </a:xfrm>
          <a:prstGeom prst="rect">
            <a:avLst/>
          </a:prstGeom>
          <a:noFill/>
          <a:ln w="9525">
            <a:noFill/>
            <a:miter lim="800000"/>
            <a:headEnd/>
            <a:tailEnd/>
          </a:ln>
        </p:spPr>
        <p:txBody>
          <a:bodyPr lIns="91234" tIns="45617" rIns="91234" bIns="45617">
            <a:spAutoFit/>
          </a:bodyPr>
          <a:lstStyle/>
          <a:p>
            <a:pPr algn="ctr"/>
            <a:r>
              <a:rPr lang="en-US" sz="1400" b="1" dirty="0">
                <a:latin typeface="Calibri" pitchFamily="34" charset="0"/>
              </a:rPr>
              <a:t>Terrorist</a:t>
            </a:r>
          </a:p>
        </p:txBody>
      </p:sp>
      <p:sp>
        <p:nvSpPr>
          <p:cNvPr id="8207" name="TextBox 31"/>
          <p:cNvSpPr txBox="1">
            <a:spLocks noChangeArrowheads="1"/>
          </p:cNvSpPr>
          <p:nvPr/>
        </p:nvSpPr>
        <p:spPr bwMode="auto">
          <a:xfrm>
            <a:off x="3846284" y="3040455"/>
            <a:ext cx="1132940" cy="307777"/>
          </a:xfrm>
          <a:prstGeom prst="rect">
            <a:avLst/>
          </a:prstGeom>
          <a:noFill/>
          <a:ln w="9525">
            <a:noFill/>
            <a:miter lim="800000"/>
            <a:headEnd/>
            <a:tailEnd/>
          </a:ln>
        </p:spPr>
        <p:txBody>
          <a:bodyPr wrap="square" lIns="91234" tIns="45617" rIns="91234" bIns="45617">
            <a:spAutoFit/>
          </a:bodyPr>
          <a:lstStyle/>
          <a:p>
            <a:r>
              <a:rPr lang="en-US" sz="1400" b="1" dirty="0">
                <a:latin typeface="Calibri" pitchFamily="34" charset="0"/>
              </a:rPr>
              <a:t>Paramilitary</a:t>
            </a:r>
          </a:p>
        </p:txBody>
      </p:sp>
      <p:sp>
        <p:nvSpPr>
          <p:cNvPr id="33" name="Diamond 32"/>
          <p:cNvSpPr/>
          <p:nvPr/>
        </p:nvSpPr>
        <p:spPr>
          <a:xfrm>
            <a:off x="6027428" y="3080018"/>
            <a:ext cx="228600" cy="228600"/>
          </a:xfrm>
          <a:prstGeom prst="diamond">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nchor="ctr"/>
          <a:lstStyle/>
          <a:p>
            <a:pPr algn="ctr">
              <a:defRPr/>
            </a:pPr>
            <a:endParaRPr lang="en-US" sz="1400" dirty="0">
              <a:latin typeface="Calibri" pitchFamily="34" charset="0"/>
            </a:endParaRPr>
          </a:p>
        </p:txBody>
      </p:sp>
      <p:sp>
        <p:nvSpPr>
          <p:cNvPr id="8211" name="TextBox 33"/>
          <p:cNvSpPr txBox="1">
            <a:spLocks noChangeArrowheads="1"/>
          </p:cNvSpPr>
          <p:nvPr/>
        </p:nvSpPr>
        <p:spPr bwMode="auto">
          <a:xfrm>
            <a:off x="5051582" y="3038241"/>
            <a:ext cx="1021315" cy="307777"/>
          </a:xfrm>
          <a:prstGeom prst="rect">
            <a:avLst/>
          </a:prstGeom>
          <a:noFill/>
          <a:ln w="9525">
            <a:noFill/>
            <a:miter lim="800000"/>
            <a:headEnd/>
            <a:tailEnd/>
          </a:ln>
        </p:spPr>
        <p:txBody>
          <a:bodyPr wrap="square" lIns="91234" tIns="45617" rIns="91234" bIns="45617">
            <a:spAutoFit/>
          </a:bodyPr>
          <a:lstStyle/>
          <a:p>
            <a:r>
              <a:rPr lang="en-US" sz="1400" b="1" dirty="0" smtClean="0">
                <a:latin typeface="Calibri" pitchFamily="34" charset="0"/>
              </a:rPr>
              <a:t>State Actor</a:t>
            </a:r>
            <a:endParaRPr lang="en-US" sz="1400" b="1" dirty="0">
              <a:latin typeface="Calibri" pitchFamily="34" charset="0"/>
            </a:endParaRPr>
          </a:p>
        </p:txBody>
      </p:sp>
      <p:sp>
        <p:nvSpPr>
          <p:cNvPr id="35" name="Diamond 34"/>
          <p:cNvSpPr/>
          <p:nvPr/>
        </p:nvSpPr>
        <p:spPr>
          <a:xfrm>
            <a:off x="3622468" y="3080018"/>
            <a:ext cx="228600" cy="228600"/>
          </a:xfrm>
          <a:prstGeom prst="diamond">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nchor="ctr"/>
          <a:lstStyle/>
          <a:p>
            <a:pPr algn="ctr">
              <a:defRPr/>
            </a:pPr>
            <a:endParaRPr lang="en-US" sz="1400" dirty="0">
              <a:latin typeface="Calibri" pitchFamily="34" charset="0"/>
            </a:endParaRPr>
          </a:p>
        </p:txBody>
      </p:sp>
      <p:sp>
        <p:nvSpPr>
          <p:cNvPr id="36" name="Diamond 35"/>
          <p:cNvSpPr/>
          <p:nvPr/>
        </p:nvSpPr>
        <p:spPr>
          <a:xfrm>
            <a:off x="4916409" y="3080018"/>
            <a:ext cx="228600" cy="228600"/>
          </a:xfrm>
          <a:prstGeom prst="diamond">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nchor="ctr"/>
          <a:lstStyle/>
          <a:p>
            <a:pPr algn="ctr">
              <a:defRPr/>
            </a:pPr>
            <a:endParaRPr lang="en-US" sz="1400" dirty="0">
              <a:latin typeface="Calibri" pitchFamily="34" charset="0"/>
            </a:endParaRPr>
          </a:p>
        </p:txBody>
      </p:sp>
      <p:sp>
        <p:nvSpPr>
          <p:cNvPr id="8218" name="TextBox 36"/>
          <p:cNvSpPr txBox="1">
            <a:spLocks noChangeArrowheads="1"/>
          </p:cNvSpPr>
          <p:nvPr/>
        </p:nvSpPr>
        <p:spPr bwMode="auto">
          <a:xfrm>
            <a:off x="2849533" y="3387324"/>
            <a:ext cx="914400" cy="307777"/>
          </a:xfrm>
          <a:prstGeom prst="rect">
            <a:avLst/>
          </a:prstGeom>
          <a:noFill/>
          <a:ln w="9525">
            <a:noFill/>
            <a:miter lim="800000"/>
            <a:headEnd/>
            <a:tailEnd/>
          </a:ln>
        </p:spPr>
        <p:txBody>
          <a:bodyPr lIns="91234" tIns="45617" rIns="91234" bIns="45617">
            <a:spAutoFit/>
          </a:bodyPr>
          <a:lstStyle/>
          <a:p>
            <a:pPr algn="ctr"/>
            <a:r>
              <a:rPr lang="en-US" sz="1400" b="1" dirty="0">
                <a:latin typeface="Calibri" pitchFamily="34" charset="0"/>
              </a:rPr>
              <a:t>Criminal</a:t>
            </a:r>
          </a:p>
        </p:txBody>
      </p:sp>
      <p:sp>
        <p:nvSpPr>
          <p:cNvPr id="8219" name="TextBox 37"/>
          <p:cNvSpPr txBox="1">
            <a:spLocks noChangeArrowheads="1"/>
          </p:cNvSpPr>
          <p:nvPr/>
        </p:nvSpPr>
        <p:spPr bwMode="auto">
          <a:xfrm>
            <a:off x="4040156" y="3387324"/>
            <a:ext cx="1066800" cy="307777"/>
          </a:xfrm>
          <a:prstGeom prst="rect">
            <a:avLst/>
          </a:prstGeom>
          <a:noFill/>
          <a:ln w="9525">
            <a:noFill/>
            <a:miter lim="800000"/>
            <a:headEnd/>
            <a:tailEnd/>
          </a:ln>
        </p:spPr>
        <p:txBody>
          <a:bodyPr lIns="91234" tIns="45617" rIns="91234" bIns="45617">
            <a:spAutoFit/>
          </a:bodyPr>
          <a:lstStyle/>
          <a:p>
            <a:r>
              <a:rPr lang="en-US" sz="1400" b="1" dirty="0">
                <a:latin typeface="Calibri" pitchFamily="34" charset="0"/>
              </a:rPr>
              <a:t>Militias</a:t>
            </a:r>
          </a:p>
        </p:txBody>
      </p:sp>
      <p:sp>
        <p:nvSpPr>
          <p:cNvPr id="41" name="Diamond 40"/>
          <p:cNvSpPr/>
          <p:nvPr/>
        </p:nvSpPr>
        <p:spPr>
          <a:xfrm>
            <a:off x="3677102" y="3426887"/>
            <a:ext cx="228600" cy="228600"/>
          </a:xfrm>
          <a:prstGeom prst="diamond">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nchor="ctr"/>
          <a:lstStyle/>
          <a:p>
            <a:pPr algn="ctr">
              <a:defRPr/>
            </a:pPr>
            <a:endParaRPr lang="en-US" sz="1400" dirty="0">
              <a:latin typeface="Calibri" pitchFamily="34" charset="0"/>
            </a:endParaRPr>
          </a:p>
        </p:txBody>
      </p:sp>
      <p:sp>
        <p:nvSpPr>
          <p:cNvPr id="42" name="Diamond 41"/>
          <p:cNvSpPr/>
          <p:nvPr/>
        </p:nvSpPr>
        <p:spPr>
          <a:xfrm>
            <a:off x="4733693" y="3426887"/>
            <a:ext cx="228600" cy="228600"/>
          </a:xfrm>
          <a:prstGeom prst="diamond">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nchor="ctr"/>
          <a:lstStyle/>
          <a:p>
            <a:pPr algn="ctr">
              <a:defRPr/>
            </a:pPr>
            <a:endParaRPr lang="en-US" sz="1400" dirty="0">
              <a:latin typeface="Calibri" pitchFamily="34" charset="0"/>
            </a:endParaRPr>
          </a:p>
        </p:txBody>
      </p:sp>
      <p:sp>
        <p:nvSpPr>
          <p:cNvPr id="8226" name="Rectangle 28"/>
          <p:cNvSpPr>
            <a:spLocks noChangeArrowheads="1"/>
          </p:cNvSpPr>
          <p:nvPr/>
        </p:nvSpPr>
        <p:spPr bwMode="auto">
          <a:xfrm>
            <a:off x="4112803" y="2768181"/>
            <a:ext cx="754630" cy="307911"/>
          </a:xfrm>
          <a:prstGeom prst="rect">
            <a:avLst/>
          </a:prstGeom>
          <a:noFill/>
          <a:ln w="9525">
            <a:noFill/>
            <a:miter lim="800000"/>
            <a:headEnd/>
            <a:tailEnd/>
          </a:ln>
        </p:spPr>
        <p:txBody>
          <a:bodyPr wrap="none" lIns="91234" tIns="45617" rIns="91234" bIns="45617">
            <a:spAutoFit/>
          </a:bodyPr>
          <a:lstStyle/>
          <a:p>
            <a:pPr algn="ctr"/>
            <a:r>
              <a:rPr lang="en-US" sz="1400" b="1" u="sng" dirty="0">
                <a:latin typeface="Calibri" pitchFamily="34" charset="0"/>
              </a:rPr>
              <a:t>Threats</a:t>
            </a:r>
            <a:endParaRPr lang="en-US" sz="1400" dirty="0">
              <a:latin typeface="Calibri" pitchFamily="34" charset="0"/>
            </a:endParaRPr>
          </a:p>
        </p:txBody>
      </p:sp>
      <p:sp>
        <p:nvSpPr>
          <p:cNvPr id="50" name="Rectangle 49"/>
          <p:cNvSpPr/>
          <p:nvPr/>
        </p:nvSpPr>
        <p:spPr>
          <a:xfrm>
            <a:off x="152400" y="3352800"/>
            <a:ext cx="1828800" cy="19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nchor="ctr"/>
          <a:lstStyle/>
          <a:p>
            <a:pPr algn="ctr">
              <a:defRPr/>
            </a:pPr>
            <a:endParaRPr lang="en-US" dirty="0"/>
          </a:p>
        </p:txBody>
      </p:sp>
      <p:sp>
        <p:nvSpPr>
          <p:cNvPr id="8239" name="TextBox 54"/>
          <p:cNvSpPr txBox="1">
            <a:spLocks noChangeArrowheads="1"/>
          </p:cNvSpPr>
          <p:nvPr/>
        </p:nvSpPr>
        <p:spPr bwMode="auto">
          <a:xfrm>
            <a:off x="3805993" y="3769056"/>
            <a:ext cx="1442913" cy="307911"/>
          </a:xfrm>
          <a:prstGeom prst="rect">
            <a:avLst/>
          </a:prstGeom>
          <a:noFill/>
          <a:ln w="9525">
            <a:noFill/>
            <a:miter lim="800000"/>
            <a:headEnd/>
            <a:tailEnd/>
          </a:ln>
        </p:spPr>
        <p:txBody>
          <a:bodyPr wrap="none" lIns="91234" tIns="45617" rIns="91234" bIns="45617">
            <a:spAutoFit/>
          </a:bodyPr>
          <a:lstStyle/>
          <a:p>
            <a:pPr algn="ctr"/>
            <a:r>
              <a:rPr lang="en-US" sz="1400" b="1" u="sng" dirty="0">
                <a:latin typeface="Calibri" pitchFamily="34" charset="0"/>
              </a:rPr>
              <a:t>Malicious Actors</a:t>
            </a:r>
          </a:p>
        </p:txBody>
      </p:sp>
      <p:sp>
        <p:nvSpPr>
          <p:cNvPr id="8240" name="TextBox 55"/>
          <p:cNvSpPr txBox="1">
            <a:spLocks noChangeArrowheads="1"/>
          </p:cNvSpPr>
          <p:nvPr/>
        </p:nvSpPr>
        <p:spPr bwMode="auto">
          <a:xfrm>
            <a:off x="3493180" y="4887311"/>
            <a:ext cx="2058994" cy="307569"/>
          </a:xfrm>
          <a:prstGeom prst="rect">
            <a:avLst/>
          </a:prstGeom>
          <a:noFill/>
          <a:ln w="9525">
            <a:noFill/>
            <a:miter lim="800000"/>
            <a:headEnd/>
            <a:tailEnd/>
          </a:ln>
        </p:spPr>
        <p:txBody>
          <a:bodyPr wrap="none" lIns="91234" tIns="45617" rIns="91234" bIns="45617">
            <a:spAutoFit/>
          </a:bodyPr>
          <a:lstStyle/>
          <a:p>
            <a:r>
              <a:rPr lang="en-US" sz="1400" b="1" u="sng" dirty="0" smtClean="0">
                <a:latin typeface="Calibri" pitchFamily="34" charset="0"/>
              </a:rPr>
              <a:t>“Neutrals” </a:t>
            </a:r>
            <a:r>
              <a:rPr lang="en-US" sz="1400" b="1" u="sng" dirty="0">
                <a:latin typeface="Calibri" pitchFamily="34" charset="0"/>
              </a:rPr>
              <a:t>and Friendlies</a:t>
            </a:r>
          </a:p>
        </p:txBody>
      </p:sp>
      <p:sp>
        <p:nvSpPr>
          <p:cNvPr id="57" name="Diamond 56"/>
          <p:cNvSpPr/>
          <p:nvPr/>
        </p:nvSpPr>
        <p:spPr>
          <a:xfrm>
            <a:off x="4363448" y="4085466"/>
            <a:ext cx="228600" cy="228600"/>
          </a:xfrm>
          <a:prstGeom prst="diamond">
            <a:avLst/>
          </a:prstGeom>
          <a:solidFill>
            <a:srgbClr val="FFC000"/>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nchor="ctr"/>
          <a:lstStyle/>
          <a:p>
            <a:pPr algn="ctr">
              <a:defRPr/>
            </a:pPr>
            <a:endParaRPr lang="en-US" sz="1400" dirty="0">
              <a:latin typeface="Calibri" pitchFamily="34" charset="0"/>
            </a:endParaRPr>
          </a:p>
        </p:txBody>
      </p:sp>
      <p:sp>
        <p:nvSpPr>
          <p:cNvPr id="58" name="Diamond 57"/>
          <p:cNvSpPr/>
          <p:nvPr/>
        </p:nvSpPr>
        <p:spPr>
          <a:xfrm>
            <a:off x="3458274" y="5488673"/>
            <a:ext cx="228600" cy="228600"/>
          </a:xfrm>
          <a:prstGeom prst="diamond">
            <a:avLst/>
          </a:prstGeom>
          <a:solidFill>
            <a:srgbClr val="00B05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nchor="ctr"/>
          <a:lstStyle/>
          <a:p>
            <a:pPr algn="ctr">
              <a:defRPr/>
            </a:pPr>
            <a:endParaRPr lang="en-US" sz="1400" dirty="0">
              <a:latin typeface="Calibri" pitchFamily="34" charset="0"/>
            </a:endParaRPr>
          </a:p>
        </p:txBody>
      </p:sp>
      <p:sp>
        <p:nvSpPr>
          <p:cNvPr id="59" name="Diamond 58"/>
          <p:cNvSpPr/>
          <p:nvPr/>
        </p:nvSpPr>
        <p:spPr>
          <a:xfrm>
            <a:off x="5735048" y="4085466"/>
            <a:ext cx="228600" cy="228600"/>
          </a:xfrm>
          <a:prstGeom prst="diamond">
            <a:avLst/>
          </a:prstGeom>
          <a:solidFill>
            <a:srgbClr val="FFC000"/>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nchor="ctr"/>
          <a:lstStyle/>
          <a:p>
            <a:pPr algn="ctr">
              <a:defRPr/>
            </a:pPr>
            <a:endParaRPr lang="en-US" sz="1400" dirty="0">
              <a:latin typeface="Calibri" pitchFamily="34" charset="0"/>
            </a:endParaRPr>
          </a:p>
        </p:txBody>
      </p:sp>
      <p:sp>
        <p:nvSpPr>
          <p:cNvPr id="8250" name="TextBox 59"/>
          <p:cNvSpPr txBox="1">
            <a:spLocks noChangeArrowheads="1"/>
          </p:cNvSpPr>
          <p:nvPr/>
        </p:nvSpPr>
        <p:spPr bwMode="auto">
          <a:xfrm>
            <a:off x="2815398" y="4045791"/>
            <a:ext cx="1576234" cy="307569"/>
          </a:xfrm>
          <a:prstGeom prst="rect">
            <a:avLst/>
          </a:prstGeom>
          <a:noFill/>
          <a:ln w="9525">
            <a:noFill/>
            <a:miter lim="800000"/>
            <a:headEnd/>
            <a:tailEnd/>
          </a:ln>
        </p:spPr>
        <p:txBody>
          <a:bodyPr wrap="none" lIns="91234" tIns="45617" rIns="91234" bIns="45617">
            <a:spAutoFit/>
          </a:bodyPr>
          <a:lstStyle/>
          <a:p>
            <a:r>
              <a:rPr lang="en-US" sz="1400" b="1" dirty="0">
                <a:latin typeface="Calibri" pitchFamily="34" charset="0"/>
              </a:rPr>
              <a:t>Radical </a:t>
            </a:r>
            <a:r>
              <a:rPr lang="en-US" sz="1400" b="1" dirty="0" smtClean="0">
                <a:latin typeface="Calibri" pitchFamily="34" charset="0"/>
              </a:rPr>
              <a:t>Ideologues</a:t>
            </a:r>
            <a:endParaRPr lang="en-US" sz="1400" b="1" dirty="0">
              <a:latin typeface="Calibri" pitchFamily="34" charset="0"/>
            </a:endParaRPr>
          </a:p>
        </p:txBody>
      </p:sp>
      <p:sp>
        <p:nvSpPr>
          <p:cNvPr id="8251" name="TextBox 60"/>
          <p:cNvSpPr txBox="1">
            <a:spLocks noChangeArrowheads="1"/>
          </p:cNvSpPr>
          <p:nvPr/>
        </p:nvSpPr>
        <p:spPr bwMode="auto">
          <a:xfrm>
            <a:off x="4896873" y="4045779"/>
            <a:ext cx="892763" cy="307911"/>
          </a:xfrm>
          <a:prstGeom prst="rect">
            <a:avLst/>
          </a:prstGeom>
          <a:noFill/>
          <a:ln w="9525">
            <a:noFill/>
            <a:miter lim="800000"/>
            <a:headEnd/>
            <a:tailEnd/>
          </a:ln>
        </p:spPr>
        <p:txBody>
          <a:bodyPr wrap="none" lIns="91234" tIns="45617" rIns="91234" bIns="45617">
            <a:spAutoFit/>
          </a:bodyPr>
          <a:lstStyle/>
          <a:p>
            <a:r>
              <a:rPr lang="en-US" sz="1400" b="1" dirty="0">
                <a:latin typeface="Calibri" pitchFamily="34" charset="0"/>
              </a:rPr>
              <a:t>Criminals</a:t>
            </a:r>
          </a:p>
        </p:txBody>
      </p:sp>
      <p:sp>
        <p:nvSpPr>
          <p:cNvPr id="62" name="Diamond 61"/>
          <p:cNvSpPr/>
          <p:nvPr/>
        </p:nvSpPr>
        <p:spPr>
          <a:xfrm>
            <a:off x="3910256" y="4440815"/>
            <a:ext cx="228600" cy="228600"/>
          </a:xfrm>
          <a:prstGeom prst="diamond">
            <a:avLst/>
          </a:prstGeom>
          <a:solidFill>
            <a:srgbClr val="FFC000"/>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nchor="ctr"/>
          <a:lstStyle/>
          <a:p>
            <a:pPr algn="ctr">
              <a:defRPr/>
            </a:pPr>
            <a:endParaRPr lang="en-US" sz="1400" dirty="0">
              <a:latin typeface="Calibri" pitchFamily="34" charset="0"/>
            </a:endParaRPr>
          </a:p>
        </p:txBody>
      </p:sp>
      <p:sp>
        <p:nvSpPr>
          <p:cNvPr id="63" name="Diamond 62"/>
          <p:cNvSpPr/>
          <p:nvPr/>
        </p:nvSpPr>
        <p:spPr>
          <a:xfrm>
            <a:off x="5317960" y="4440815"/>
            <a:ext cx="228600" cy="228600"/>
          </a:xfrm>
          <a:prstGeom prst="diamond">
            <a:avLst/>
          </a:prstGeom>
          <a:solidFill>
            <a:srgbClr val="FFC000"/>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nchor="ctr"/>
          <a:lstStyle/>
          <a:p>
            <a:pPr algn="ctr">
              <a:defRPr/>
            </a:pPr>
            <a:endParaRPr lang="en-US" sz="1400" dirty="0">
              <a:latin typeface="Calibri" pitchFamily="34" charset="0"/>
            </a:endParaRPr>
          </a:p>
        </p:txBody>
      </p:sp>
      <p:sp>
        <p:nvSpPr>
          <p:cNvPr id="8258" name="TextBox 64"/>
          <p:cNvSpPr txBox="1">
            <a:spLocks noChangeArrowheads="1"/>
          </p:cNvSpPr>
          <p:nvPr/>
        </p:nvSpPr>
        <p:spPr bwMode="auto">
          <a:xfrm>
            <a:off x="2865966" y="5437581"/>
            <a:ext cx="619489" cy="307911"/>
          </a:xfrm>
          <a:prstGeom prst="rect">
            <a:avLst/>
          </a:prstGeom>
          <a:noFill/>
          <a:ln w="9525">
            <a:noFill/>
            <a:miter lim="800000"/>
            <a:headEnd/>
            <a:tailEnd/>
          </a:ln>
        </p:spPr>
        <p:txBody>
          <a:bodyPr wrap="none" lIns="91234" tIns="45617" rIns="91234" bIns="45617">
            <a:spAutoFit/>
          </a:bodyPr>
          <a:lstStyle/>
          <a:p>
            <a:r>
              <a:rPr lang="en-US" sz="1400" b="1" dirty="0">
                <a:latin typeface="Calibri" pitchFamily="34" charset="0"/>
              </a:rPr>
              <a:t>NGOs</a:t>
            </a:r>
          </a:p>
        </p:txBody>
      </p:sp>
      <p:sp>
        <p:nvSpPr>
          <p:cNvPr id="66" name="Diamond 65"/>
          <p:cNvSpPr/>
          <p:nvPr/>
        </p:nvSpPr>
        <p:spPr>
          <a:xfrm>
            <a:off x="4807430" y="5778836"/>
            <a:ext cx="228600" cy="228600"/>
          </a:xfrm>
          <a:prstGeom prst="diamond">
            <a:avLst/>
          </a:prstGeom>
          <a:solidFill>
            <a:srgbClr val="00B05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nchor="ctr"/>
          <a:lstStyle/>
          <a:p>
            <a:pPr algn="ctr">
              <a:defRPr/>
            </a:pPr>
            <a:endParaRPr lang="en-US" sz="1400" dirty="0">
              <a:latin typeface="Calibri" pitchFamily="34" charset="0"/>
            </a:endParaRPr>
          </a:p>
        </p:txBody>
      </p:sp>
      <p:sp>
        <p:nvSpPr>
          <p:cNvPr id="67" name="Diamond 66"/>
          <p:cNvSpPr/>
          <p:nvPr/>
        </p:nvSpPr>
        <p:spPr>
          <a:xfrm>
            <a:off x="5446288" y="5268298"/>
            <a:ext cx="228600" cy="228600"/>
          </a:xfrm>
          <a:prstGeom prst="diamond">
            <a:avLst/>
          </a:prstGeom>
          <a:solidFill>
            <a:srgbClr val="00B05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nchor="ctr"/>
          <a:lstStyle/>
          <a:p>
            <a:pPr algn="ctr">
              <a:defRPr/>
            </a:pPr>
            <a:endParaRPr lang="en-US" sz="1400" dirty="0">
              <a:latin typeface="Calibri" pitchFamily="34" charset="0"/>
            </a:endParaRPr>
          </a:p>
        </p:txBody>
      </p:sp>
      <p:sp>
        <p:nvSpPr>
          <p:cNvPr id="8265" name="TextBox 67"/>
          <p:cNvSpPr txBox="1">
            <a:spLocks noChangeArrowheads="1"/>
          </p:cNvSpPr>
          <p:nvPr/>
        </p:nvSpPr>
        <p:spPr bwMode="auto">
          <a:xfrm>
            <a:off x="3298572" y="5721490"/>
            <a:ext cx="1547948" cy="307911"/>
          </a:xfrm>
          <a:prstGeom prst="rect">
            <a:avLst/>
          </a:prstGeom>
          <a:noFill/>
          <a:ln w="9525">
            <a:noFill/>
            <a:miter lim="800000"/>
            <a:headEnd/>
            <a:tailEnd/>
          </a:ln>
        </p:spPr>
        <p:txBody>
          <a:bodyPr wrap="none" lIns="91234" tIns="45617" rIns="91234" bIns="45617">
            <a:spAutoFit/>
          </a:bodyPr>
          <a:lstStyle/>
          <a:p>
            <a:r>
              <a:rPr lang="en-US" sz="1400" b="1" dirty="0">
                <a:latin typeface="Calibri" pitchFamily="34" charset="0"/>
              </a:rPr>
              <a:t>Coalition Partners</a:t>
            </a:r>
          </a:p>
        </p:txBody>
      </p:sp>
      <p:sp>
        <p:nvSpPr>
          <p:cNvPr id="8266" name="TextBox 42"/>
          <p:cNvSpPr txBox="1">
            <a:spLocks noChangeArrowheads="1"/>
          </p:cNvSpPr>
          <p:nvPr/>
        </p:nvSpPr>
        <p:spPr bwMode="auto">
          <a:xfrm>
            <a:off x="2767288" y="4404996"/>
            <a:ext cx="1331489" cy="307777"/>
          </a:xfrm>
          <a:prstGeom prst="rect">
            <a:avLst/>
          </a:prstGeom>
          <a:noFill/>
          <a:ln w="9525">
            <a:noFill/>
            <a:miter lim="800000"/>
            <a:headEnd/>
            <a:tailEnd/>
          </a:ln>
        </p:spPr>
        <p:txBody>
          <a:bodyPr wrap="square" lIns="91234" tIns="45617" rIns="91234" bIns="45617">
            <a:spAutoFit/>
          </a:bodyPr>
          <a:lstStyle/>
          <a:p>
            <a:r>
              <a:rPr lang="en-US" sz="1400" b="1" dirty="0">
                <a:latin typeface="Calibri" pitchFamily="34" charset="0"/>
              </a:rPr>
              <a:t>Opportunists</a:t>
            </a:r>
          </a:p>
        </p:txBody>
      </p:sp>
      <p:sp>
        <p:nvSpPr>
          <p:cNvPr id="8267" name="TextBox 69"/>
          <p:cNvSpPr txBox="1">
            <a:spLocks noChangeArrowheads="1"/>
          </p:cNvSpPr>
          <p:nvPr/>
        </p:nvSpPr>
        <p:spPr bwMode="auto">
          <a:xfrm>
            <a:off x="4255672" y="4401128"/>
            <a:ext cx="1127137" cy="307911"/>
          </a:xfrm>
          <a:prstGeom prst="rect">
            <a:avLst/>
          </a:prstGeom>
          <a:noFill/>
          <a:ln w="9525">
            <a:noFill/>
            <a:miter lim="800000"/>
            <a:headEnd/>
            <a:tailEnd/>
          </a:ln>
        </p:spPr>
        <p:txBody>
          <a:bodyPr wrap="none" lIns="91234" tIns="45617" rIns="91234" bIns="45617">
            <a:spAutoFit/>
          </a:bodyPr>
          <a:lstStyle/>
          <a:p>
            <a:r>
              <a:rPr lang="en-US" sz="1400" b="1" dirty="0">
                <a:latin typeface="Calibri" pitchFamily="34" charset="0"/>
              </a:rPr>
              <a:t>Competitors</a:t>
            </a:r>
          </a:p>
        </p:txBody>
      </p:sp>
      <p:sp>
        <p:nvSpPr>
          <p:cNvPr id="8268" name="TextBox 70"/>
          <p:cNvSpPr txBox="1">
            <a:spLocks noChangeArrowheads="1"/>
          </p:cNvSpPr>
          <p:nvPr/>
        </p:nvSpPr>
        <p:spPr bwMode="auto">
          <a:xfrm>
            <a:off x="4387598" y="5192106"/>
            <a:ext cx="1098802" cy="307911"/>
          </a:xfrm>
          <a:prstGeom prst="rect">
            <a:avLst/>
          </a:prstGeom>
          <a:noFill/>
          <a:ln w="9525">
            <a:noFill/>
            <a:miter lim="800000"/>
            <a:headEnd/>
            <a:tailEnd/>
          </a:ln>
        </p:spPr>
        <p:txBody>
          <a:bodyPr wrap="none" lIns="91234" tIns="45617" rIns="91234" bIns="45617">
            <a:spAutoFit/>
          </a:bodyPr>
          <a:lstStyle/>
          <a:p>
            <a:r>
              <a:rPr lang="en-US" sz="1400" b="1" dirty="0">
                <a:latin typeface="Calibri" pitchFamily="34" charset="0"/>
              </a:rPr>
              <a:t>Population?</a:t>
            </a:r>
          </a:p>
        </p:txBody>
      </p:sp>
      <p:sp>
        <p:nvSpPr>
          <p:cNvPr id="72" name="Diamond 71"/>
          <p:cNvSpPr/>
          <p:nvPr/>
        </p:nvSpPr>
        <p:spPr>
          <a:xfrm>
            <a:off x="3927289" y="5265321"/>
            <a:ext cx="228600" cy="228600"/>
          </a:xfrm>
          <a:prstGeom prst="diamond">
            <a:avLst/>
          </a:prstGeom>
          <a:solidFill>
            <a:srgbClr val="00B05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nchor="ctr"/>
          <a:lstStyle/>
          <a:p>
            <a:pPr algn="ctr">
              <a:defRPr/>
            </a:pPr>
            <a:endParaRPr lang="en-US" sz="1400" dirty="0">
              <a:latin typeface="Calibri" pitchFamily="34" charset="0"/>
            </a:endParaRPr>
          </a:p>
        </p:txBody>
      </p:sp>
      <p:sp>
        <p:nvSpPr>
          <p:cNvPr id="8272" name="TextBox 72"/>
          <p:cNvSpPr txBox="1">
            <a:spLocks noChangeArrowheads="1"/>
          </p:cNvSpPr>
          <p:nvPr/>
        </p:nvSpPr>
        <p:spPr bwMode="auto">
          <a:xfrm>
            <a:off x="3288626" y="5188926"/>
            <a:ext cx="669869" cy="307911"/>
          </a:xfrm>
          <a:prstGeom prst="rect">
            <a:avLst/>
          </a:prstGeom>
          <a:noFill/>
          <a:ln w="9525">
            <a:noFill/>
            <a:miter lim="800000"/>
            <a:headEnd/>
            <a:tailEnd/>
          </a:ln>
        </p:spPr>
        <p:txBody>
          <a:bodyPr wrap="none" lIns="91234" tIns="45617" rIns="91234" bIns="45617">
            <a:spAutoFit/>
          </a:bodyPr>
          <a:lstStyle/>
          <a:p>
            <a:r>
              <a:rPr lang="en-US" sz="1400" b="1" dirty="0">
                <a:latin typeface="Calibri" pitchFamily="34" charset="0"/>
              </a:rPr>
              <a:t>Media</a:t>
            </a:r>
          </a:p>
        </p:txBody>
      </p:sp>
      <p:sp>
        <p:nvSpPr>
          <p:cNvPr id="75" name="Diamond 74"/>
          <p:cNvSpPr/>
          <p:nvPr/>
        </p:nvSpPr>
        <p:spPr>
          <a:xfrm>
            <a:off x="5750993" y="3426887"/>
            <a:ext cx="228600" cy="228600"/>
          </a:xfrm>
          <a:prstGeom prst="diamond">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anchor="ctr"/>
          <a:lstStyle/>
          <a:p>
            <a:pPr algn="ctr">
              <a:defRPr/>
            </a:pPr>
            <a:endParaRPr lang="en-US" sz="1400" dirty="0">
              <a:latin typeface="Calibri" pitchFamily="34" charset="0"/>
            </a:endParaRPr>
          </a:p>
        </p:txBody>
      </p:sp>
      <p:sp>
        <p:nvSpPr>
          <p:cNvPr id="8277" name="TextBox 75"/>
          <p:cNvSpPr txBox="1">
            <a:spLocks noChangeArrowheads="1"/>
          </p:cNvSpPr>
          <p:nvPr/>
        </p:nvSpPr>
        <p:spPr bwMode="auto">
          <a:xfrm>
            <a:off x="5051924" y="3387324"/>
            <a:ext cx="1066800" cy="307777"/>
          </a:xfrm>
          <a:prstGeom prst="rect">
            <a:avLst/>
          </a:prstGeom>
          <a:noFill/>
          <a:ln w="9525">
            <a:noFill/>
            <a:miter lim="800000"/>
            <a:headEnd/>
            <a:tailEnd/>
          </a:ln>
        </p:spPr>
        <p:txBody>
          <a:bodyPr lIns="91234" tIns="45617" rIns="91234" bIns="45617">
            <a:spAutoFit/>
          </a:bodyPr>
          <a:lstStyle/>
          <a:p>
            <a:r>
              <a:rPr lang="en-US" sz="1400" b="1" dirty="0">
                <a:latin typeface="Calibri" pitchFamily="34" charset="0"/>
              </a:rPr>
              <a:t>Hybrids</a:t>
            </a:r>
          </a:p>
        </p:txBody>
      </p:sp>
      <p:graphicFrame>
        <p:nvGraphicFramePr>
          <p:cNvPr id="61" name="Table 60"/>
          <p:cNvGraphicFramePr>
            <a:graphicFrameLocks noGrp="1"/>
          </p:cNvGraphicFramePr>
          <p:nvPr/>
        </p:nvGraphicFramePr>
        <p:xfrm>
          <a:off x="80818" y="2133600"/>
          <a:ext cx="1976582" cy="4239101"/>
        </p:xfrm>
        <a:graphic>
          <a:graphicData uri="http://schemas.openxmlformats.org/drawingml/2006/table">
            <a:tbl>
              <a:tblPr firstRow="1" bandRow="1">
                <a:tableStyleId>{2D5ABB26-0587-4C30-8999-92F81FD0307C}</a:tableStyleId>
              </a:tblPr>
              <a:tblGrid>
                <a:gridCol w="1976582"/>
              </a:tblGrid>
              <a:tr h="1805940">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400" b="1" u="sng" strike="noStrike" kern="1200" cap="none" spc="0" normalizeH="0" baseline="0" noProof="0" dirty="0" smtClean="0">
                          <a:ln>
                            <a:noFill/>
                          </a:ln>
                          <a:effectLst/>
                          <a:uLnTx/>
                          <a:uFillTx/>
                          <a:latin typeface="Arial" pitchFamily="34" charset="0"/>
                          <a:cs typeface="Arial" pitchFamily="34" charset="0"/>
                        </a:rPr>
                        <a:t>Ends</a:t>
                      </a: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Wealth</a:t>
                      </a: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Resources</a:t>
                      </a: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Political authority</a:t>
                      </a: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Influence</a:t>
                      </a: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Sovereignty</a:t>
                      </a: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Identity</a:t>
                      </a: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Legitimacy</a:t>
                      </a: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948690">
                <a:tc>
                  <a:txBody>
                    <a:bodyPr/>
                    <a:lstStyle/>
                    <a:p>
                      <a:pPr algn="ctr"/>
                      <a:r>
                        <a:rPr lang="en-US" sz="1400" b="1" u="sng" dirty="0" smtClean="0">
                          <a:latin typeface="Arial" pitchFamily="34" charset="0"/>
                          <a:cs typeface="Arial" pitchFamily="34" charset="0"/>
                        </a:rPr>
                        <a:t>Ways</a:t>
                      </a:r>
                      <a:endParaRPr lang="en-US" sz="1400" b="1" dirty="0" smtClean="0">
                        <a:latin typeface="Arial" pitchFamily="34" charset="0"/>
                        <a:cs typeface="Arial" pitchFamily="34" charset="0"/>
                      </a:endParaRP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Competition</a:t>
                      </a: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Cooperation</a:t>
                      </a: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Conflict</a:t>
                      </a: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1484471">
                <a:tc>
                  <a:txBody>
                    <a:bodyPr/>
                    <a:lstStyle/>
                    <a:p>
                      <a:pPr algn="ctr">
                        <a:lnSpc>
                          <a:spcPct val="150000"/>
                        </a:lnSpc>
                      </a:pPr>
                      <a:r>
                        <a:rPr lang="en-US" sz="1400" b="1" u="sng" dirty="0" smtClean="0">
                          <a:latin typeface="Arial" pitchFamily="34" charset="0"/>
                          <a:cs typeface="Arial" pitchFamily="34" charset="0"/>
                        </a:rPr>
                        <a:t>Means</a:t>
                      </a: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Attack the “will”</a:t>
                      </a: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Complexity – Chaotic Conditions – Anti-access</a:t>
                      </a: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 Asymmetry</a:t>
                      </a: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bl>
          </a:graphicData>
        </a:graphic>
      </p:graphicFrame>
      <p:graphicFrame>
        <p:nvGraphicFramePr>
          <p:cNvPr id="64" name="Table 63"/>
          <p:cNvGraphicFramePr>
            <a:graphicFrameLocks noGrp="1"/>
          </p:cNvGraphicFramePr>
          <p:nvPr/>
        </p:nvGraphicFramePr>
        <p:xfrm>
          <a:off x="6994713" y="2025200"/>
          <a:ext cx="2139885" cy="4409156"/>
        </p:xfrm>
        <a:graphic>
          <a:graphicData uri="http://schemas.openxmlformats.org/drawingml/2006/table">
            <a:tbl>
              <a:tblPr firstRow="1">
                <a:tableStyleId>{2D5ABB26-0587-4C30-8999-92F81FD0307C}</a:tableStyleId>
              </a:tblPr>
              <a:tblGrid>
                <a:gridCol w="2139885"/>
              </a:tblGrid>
              <a:tr h="329860">
                <a:tc>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lang="en-US" sz="1600" b="1" u="sng" dirty="0" smtClean="0">
                          <a:latin typeface="Arial" pitchFamily="34" charset="0"/>
                          <a:cs typeface="Arial" pitchFamily="34" charset="0"/>
                        </a:rPr>
                        <a:t>Characteristics</a:t>
                      </a:r>
                      <a:endParaRPr lang="en-US" sz="1600" b="1" dirty="0">
                        <a:latin typeface="Arial" pitchFamily="34" charset="0"/>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1430762">
                <a:tc>
                  <a:txBody>
                    <a:bodyPr/>
                    <a:lstStyle/>
                    <a:p>
                      <a:pPr algn="ctr" fontAlgn="auto">
                        <a:spcBef>
                          <a:spcPts val="0"/>
                        </a:spcBef>
                        <a:spcAft>
                          <a:spcPts val="0"/>
                        </a:spcAft>
                        <a:defRPr/>
                      </a:pPr>
                      <a:r>
                        <a:rPr lang="en-US" sz="1200" b="1" u="sng" dirty="0" smtClean="0">
                          <a:latin typeface="Arial" pitchFamily="34" charset="0"/>
                          <a:cs typeface="Arial" pitchFamily="34" charset="0"/>
                        </a:rPr>
                        <a:t>Lethal</a:t>
                      </a:r>
                      <a:endParaRPr lang="en-US" sz="1200" b="1" dirty="0" smtClean="0">
                        <a:latin typeface="Arial" pitchFamily="34" charset="0"/>
                        <a:cs typeface="Arial" pitchFamily="34" charset="0"/>
                      </a:endParaRP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Well Armed </a:t>
                      </a: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Technology Proliferates to Many </a:t>
                      </a: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Non-linear Relationship between Economic and Military Power </a:t>
                      </a: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1092614">
                <a:tc>
                  <a:txBody>
                    <a:bodyPr/>
                    <a:lstStyle/>
                    <a:p>
                      <a:pPr algn="ctr" fontAlgn="auto">
                        <a:spcBef>
                          <a:spcPts val="0"/>
                        </a:spcBef>
                        <a:spcAft>
                          <a:spcPts val="0"/>
                        </a:spcAft>
                        <a:defRPr/>
                      </a:pPr>
                      <a:r>
                        <a:rPr lang="en-US" sz="1200" b="1" u="sng" dirty="0" smtClean="0">
                          <a:latin typeface="Arial" pitchFamily="34" charset="0"/>
                          <a:cs typeface="Arial" pitchFamily="34" charset="0"/>
                        </a:rPr>
                        <a:t>Persistent</a:t>
                      </a:r>
                      <a:endParaRPr lang="en-US" sz="1200" b="1" dirty="0" smtClean="0">
                        <a:latin typeface="Arial" pitchFamily="34" charset="0"/>
                        <a:cs typeface="Arial" pitchFamily="34" charset="0"/>
                      </a:endParaRP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Victory Ill Defined</a:t>
                      </a: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Blurred Transitions, e.g. Conflict to Post Conflict.</a:t>
                      </a: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Unexpected Friction</a:t>
                      </a: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1550500">
                <a:tc>
                  <a:txBody>
                    <a:bodyPr/>
                    <a:lstStyle/>
                    <a:p>
                      <a:pPr algn="ctr" fontAlgn="auto">
                        <a:spcBef>
                          <a:spcPts val="0"/>
                        </a:spcBef>
                        <a:spcAft>
                          <a:spcPts val="0"/>
                        </a:spcAft>
                        <a:defRPr/>
                      </a:pPr>
                      <a:r>
                        <a:rPr lang="en-US" sz="1200" b="1" u="sng" dirty="0" smtClean="0">
                          <a:latin typeface="Arial" pitchFamily="34" charset="0"/>
                          <a:cs typeface="Arial" pitchFamily="34" charset="0"/>
                        </a:rPr>
                        <a:t>Asymmetric</a:t>
                      </a: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Sidestep US Preferred “Way of War”</a:t>
                      </a: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Deny ISR &amp; Strike Options</a:t>
                      </a: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Exploit Cyber</a:t>
                      </a:r>
                    </a:p>
                    <a:p>
                      <a:pPr marL="112713" marR="0" lvl="0" indent="-112713" algn="l" defTabSz="914318" rtl="0" eaLnBrk="1" fontAlgn="auto" latinLnBrk="0" hangingPunct="1">
                        <a:lnSpc>
                          <a:spcPct val="100000"/>
                        </a:lnSpc>
                        <a:spcBef>
                          <a:spcPts val="0"/>
                        </a:spcBef>
                        <a:spcAft>
                          <a:spcPts val="0"/>
                        </a:spcAft>
                        <a:buClrTx/>
                        <a:buSzTx/>
                        <a:buFont typeface="Arial" charset="0"/>
                        <a:buChar char="•"/>
                        <a:tabLst/>
                        <a:defRPr/>
                      </a:pPr>
                      <a:r>
                        <a:rPr kumimoji="0" lang="en-US" sz="1200" u="none" strike="noStrike" kern="1200" cap="none" spc="0" normalizeH="0" baseline="0" noProof="0" dirty="0" smtClean="0">
                          <a:ln>
                            <a:noFill/>
                          </a:ln>
                          <a:effectLst/>
                          <a:uLnTx/>
                          <a:uFillTx/>
                          <a:latin typeface="Arial" pitchFamily="34" charset="0"/>
                          <a:cs typeface="Arial" pitchFamily="34" charset="0"/>
                        </a:rPr>
                        <a:t>Unforeseen Effects from Actions</a:t>
                      </a: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bl>
          </a:graphicData>
        </a:graphic>
      </p:graphicFrame>
      <p:sp>
        <p:nvSpPr>
          <p:cNvPr id="65" name="TextBox 64"/>
          <p:cNvSpPr txBox="1"/>
          <p:nvPr/>
        </p:nvSpPr>
        <p:spPr>
          <a:xfrm>
            <a:off x="2017360" y="806970"/>
            <a:ext cx="4949073" cy="1723341"/>
          </a:xfrm>
          <a:prstGeom prst="rect">
            <a:avLst/>
          </a:prstGeom>
          <a:gradFill>
            <a:gsLst>
              <a:gs pos="12000">
                <a:srgbClr val="FFD54F"/>
              </a:gs>
              <a:gs pos="85000">
                <a:srgbClr val="FFF5D5"/>
              </a:gs>
            </a:gsLst>
            <a:lin ang="5400000" scaled="1"/>
          </a:gradFill>
        </p:spPr>
        <p:txBody>
          <a:bodyPr wrap="square" lIns="91234" tIns="45617" rIns="91234" bIns="45617" rtlCol="0">
            <a:spAutoFit/>
          </a:bodyPr>
          <a:lstStyle/>
          <a:p>
            <a:pPr algn="ctr">
              <a:spcAft>
                <a:spcPts val="600"/>
              </a:spcAft>
            </a:pPr>
            <a:r>
              <a:rPr lang="en-US" sz="1600" b="1" i="1" u="sng" dirty="0" smtClean="0">
                <a:latin typeface="Arial" pitchFamily="34" charset="0"/>
                <a:cs typeface="Arial" pitchFamily="34" charset="0"/>
              </a:rPr>
              <a:t>Essential Elements of the Complex Environment</a:t>
            </a:r>
          </a:p>
          <a:p>
            <a:pPr marL="110878" indent="-110878">
              <a:spcAft>
                <a:spcPts val="600"/>
              </a:spcAft>
              <a:buFont typeface="Arial" pitchFamily="34" charset="0"/>
              <a:buChar char="•"/>
            </a:pPr>
            <a:r>
              <a:rPr lang="en-US" sz="1400" dirty="0" smtClean="0">
                <a:latin typeface="Arial" pitchFamily="34" charset="0"/>
                <a:cs typeface="Arial" pitchFamily="34" charset="0"/>
              </a:rPr>
              <a:t>Multitude of Independent Actors</a:t>
            </a:r>
          </a:p>
          <a:p>
            <a:pPr marL="229677" lvl="2" indent="-117212">
              <a:spcAft>
                <a:spcPts val="600"/>
              </a:spcAft>
              <a:buFont typeface="Arial" pitchFamily="34" charset="0"/>
              <a:buChar char="•"/>
            </a:pPr>
            <a:r>
              <a:rPr lang="en-US" sz="1400" dirty="0" smtClean="0">
                <a:latin typeface="Arial" pitchFamily="34" charset="0"/>
                <a:cs typeface="Arial" pitchFamily="34" charset="0"/>
              </a:rPr>
              <a:t>Threat, Malicious, and Neutral/Friendly Actors</a:t>
            </a:r>
          </a:p>
          <a:p>
            <a:pPr marL="110878" indent="-110878">
              <a:spcAft>
                <a:spcPts val="600"/>
              </a:spcAft>
              <a:buFont typeface="Arial" pitchFamily="34" charset="0"/>
              <a:buChar char="•"/>
            </a:pPr>
            <a:r>
              <a:rPr lang="en-US" sz="1400" dirty="0" smtClean="0">
                <a:latin typeface="Arial" pitchFamily="34" charset="0"/>
                <a:cs typeface="Arial" pitchFamily="34" charset="0"/>
              </a:rPr>
              <a:t>Technology Enables Effective Action – Violent and Nonviolent – and Rapid Adaptation</a:t>
            </a:r>
          </a:p>
          <a:p>
            <a:pPr marL="110878" indent="-110878">
              <a:spcAft>
                <a:spcPts val="600"/>
              </a:spcAft>
              <a:buFont typeface="Arial" pitchFamily="34" charset="0"/>
              <a:buChar char="•"/>
            </a:pPr>
            <a:r>
              <a:rPr lang="en-US" sz="1400" dirty="0" smtClean="0">
                <a:latin typeface="Arial" pitchFamily="34" charset="0"/>
                <a:cs typeface="Arial" pitchFamily="34" charset="0"/>
              </a:rPr>
              <a:t>Lack of Effective Governance or Rule of Law</a:t>
            </a:r>
            <a:endParaRPr lang="en-US" sz="1400" dirty="0">
              <a:latin typeface="Arial" pitchFamily="34" charset="0"/>
              <a:cs typeface="Arial" pitchFamily="34" charset="0"/>
            </a:endParaRPr>
          </a:p>
        </p:txBody>
      </p:sp>
      <p:cxnSp>
        <p:nvCxnSpPr>
          <p:cNvPr id="44" name="Straight Connector 43"/>
          <p:cNvCxnSpPr/>
          <p:nvPr/>
        </p:nvCxnSpPr>
        <p:spPr>
          <a:xfrm>
            <a:off x="2731169" y="4893860"/>
            <a:ext cx="3621505" cy="0"/>
          </a:xfrm>
          <a:prstGeom prst="line">
            <a:avLst/>
          </a:prstGeom>
          <a:ln w="317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Title 59"/>
          <p:cNvSpPr txBox="1">
            <a:spLocks/>
          </p:cNvSpPr>
          <p:nvPr/>
        </p:nvSpPr>
        <p:spPr bwMode="auto">
          <a:xfrm>
            <a:off x="3232728" y="0"/>
            <a:ext cx="5758872" cy="600364"/>
          </a:xfrm>
          <a:prstGeom prst="rect">
            <a:avLst/>
          </a:prstGeom>
          <a:noFill/>
          <a:ln w="9525">
            <a:noFill/>
            <a:miter lim="800000"/>
            <a:headEnd/>
            <a:tailEnd/>
          </a:ln>
        </p:spPr>
        <p:txBody>
          <a:bodyPr vert="horz" wrap="square" lIns="91440" tIns="45720" rIns="91440" bIns="45720" anchor="ctr" anchorCtr="1" compatLnSpc="1"/>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chemeClr val="bg1"/>
                </a:solidFill>
                <a:effectLst/>
                <a:uLnTx/>
                <a:uFillTx/>
                <a:latin typeface="Arial"/>
              </a:rPr>
              <a:t>Our Operational Environment</a:t>
            </a:r>
            <a:r>
              <a:rPr kumimoji="0" lang="en-US" sz="2000" b="1" i="1" u="none" strike="noStrike" kern="0" cap="none" spc="0" normalizeH="0" noProof="0" dirty="0" smtClean="0">
                <a:ln>
                  <a:noFill/>
                </a:ln>
                <a:solidFill>
                  <a:schemeClr val="bg1"/>
                </a:solidFill>
                <a:effectLst/>
                <a:uLnTx/>
                <a:uFillTx/>
                <a:latin typeface="Arial"/>
              </a:rPr>
              <a:t>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b="1" i="1" u="none" strike="noStrike" kern="0" cap="none" spc="0" normalizeH="0" noProof="0" dirty="0" smtClean="0">
                <a:ln>
                  <a:noFill/>
                </a:ln>
                <a:solidFill>
                  <a:schemeClr val="bg1"/>
                </a:solidFill>
                <a:effectLst/>
                <a:uLnTx/>
                <a:uFillTx/>
                <a:latin typeface="Arial"/>
              </a:rPr>
              <a:t>Complex, Lethal, Volatile</a:t>
            </a:r>
            <a:endParaRPr kumimoji="0" lang="en-US" b="1" i="1" u="none" strike="noStrike" kern="0" cap="none" spc="0" normalizeH="0" baseline="0" noProof="0" dirty="0">
              <a:ln>
                <a:noFill/>
              </a:ln>
              <a:solidFill>
                <a:schemeClr val="bg1"/>
              </a:solidFill>
              <a:effectLst/>
              <a:uLnTx/>
              <a:uFillTx/>
              <a:latin typeface="Arial"/>
            </a:endParaRPr>
          </a:p>
        </p:txBody>
      </p:sp>
      <p:pic>
        <p:nvPicPr>
          <p:cNvPr id="18" name="Picture 17" descr="200tanks.jpg"/>
          <p:cNvPicPr>
            <a:picLocks noChangeAspect="1"/>
          </p:cNvPicPr>
          <p:nvPr/>
        </p:nvPicPr>
        <p:blipFill>
          <a:blip r:embed="rId4" cstate="print"/>
          <a:stretch>
            <a:fillRect/>
          </a:stretch>
        </p:blipFill>
        <p:spPr>
          <a:xfrm>
            <a:off x="7086600" y="749877"/>
            <a:ext cx="1844964" cy="1383723"/>
          </a:xfrm>
          <a:prstGeom prst="rect">
            <a:avLst/>
          </a:prstGeom>
          <a:effectLst>
            <a:softEdge rad="127000"/>
          </a:effectLst>
        </p:spPr>
      </p:pic>
      <p:sp>
        <p:nvSpPr>
          <p:cNvPr id="43" name="Oval 42"/>
          <p:cNvSpPr/>
          <p:nvPr/>
        </p:nvSpPr>
        <p:spPr>
          <a:xfrm>
            <a:off x="4997355" y="3168556"/>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80825" y="1"/>
            <a:ext cx="6063175" cy="629258"/>
          </a:xfrm>
        </p:spPr>
        <p:txBody>
          <a:bodyPr>
            <a:noAutofit/>
          </a:bodyPr>
          <a:lstStyle/>
          <a:p>
            <a:pPr algn="ctr"/>
            <a:r>
              <a:rPr lang="en-US" sz="2000" b="1" i="1" dirty="0" smtClean="0">
                <a:solidFill>
                  <a:schemeClr val="bg1"/>
                </a:solidFill>
                <a:latin typeface="Arial" pitchFamily="34" charset="0"/>
                <a:cs typeface="Arial" pitchFamily="34" charset="0"/>
              </a:rPr>
              <a:t>The Global Operational Environment</a:t>
            </a:r>
            <a:br>
              <a:rPr lang="en-US" sz="2000" b="1" i="1" dirty="0" smtClean="0">
                <a:solidFill>
                  <a:schemeClr val="bg1"/>
                </a:solidFill>
                <a:latin typeface="Arial" pitchFamily="34" charset="0"/>
                <a:cs typeface="Arial" pitchFamily="34" charset="0"/>
              </a:rPr>
            </a:br>
            <a:r>
              <a:rPr lang="en-US" sz="1800" b="1" i="1" dirty="0" smtClean="0">
                <a:solidFill>
                  <a:schemeClr val="bg1"/>
                </a:solidFill>
                <a:latin typeface="Arial" pitchFamily="34" charset="0"/>
                <a:cs typeface="Arial" pitchFamily="34" charset="0"/>
              </a:rPr>
              <a:t>Proposed Definition</a:t>
            </a:r>
            <a:endParaRPr lang="en-US" sz="2000" b="1" i="1" dirty="0">
              <a:solidFill>
                <a:schemeClr val="bg1"/>
              </a:solidFill>
              <a:latin typeface="Arial" pitchFamily="34" charset="0"/>
              <a:cs typeface="Arial" pitchFamily="34" charset="0"/>
            </a:endParaRPr>
          </a:p>
        </p:txBody>
      </p:sp>
      <p:sp>
        <p:nvSpPr>
          <p:cNvPr id="3" name="Text Placeholder 2"/>
          <p:cNvSpPr>
            <a:spLocks noGrp="1"/>
          </p:cNvSpPr>
          <p:nvPr>
            <p:ph type="body" sz="half" idx="4294967295"/>
          </p:nvPr>
        </p:nvSpPr>
        <p:spPr>
          <a:xfrm>
            <a:off x="2946405" y="907391"/>
            <a:ext cx="5990210" cy="5385395"/>
          </a:xfrm>
        </p:spPr>
        <p:txBody>
          <a:bodyPr>
            <a:normAutofit/>
          </a:bodyPr>
          <a:lstStyle/>
          <a:p>
            <a:pPr marL="110878" indent="0">
              <a:lnSpc>
                <a:spcPct val="150000"/>
              </a:lnSpc>
              <a:spcBef>
                <a:spcPts val="0"/>
              </a:spcBef>
              <a:buNone/>
            </a:pPr>
            <a:r>
              <a:rPr lang="en-US" sz="1600" dirty="0" smtClean="0">
                <a:latin typeface="Calibri" pitchFamily="34" charset="0"/>
              </a:rPr>
              <a:t>The global operational environment is complex, characterized by a multitude of actors presenting a wide range of possible threats under conditions of uncertainty and chaos. Adversaries' regular forces, irregulars, our coalition partners, criminals, refugees, NGOs and others intermingle in this environment and interact in many ways. Each of these actors may have an agenda, often at odds with our objectives, those of other actors, and those of the existing political order. Besides a broad range of readily available conventional weapons, threats and malign forces can select from an array of affordable technologies, adapting  them to create unexpected and lethal weapons. Social media will enable even small groups to mobilize people and resources in ways that can quickly constrain or disrupt operations. This complex operating environment will continuously evolve as conditions change.</a:t>
            </a:r>
          </a:p>
        </p:txBody>
      </p:sp>
      <p:sp>
        <p:nvSpPr>
          <p:cNvPr id="7" name="Rectangle 6"/>
          <p:cNvSpPr/>
          <p:nvPr/>
        </p:nvSpPr>
        <p:spPr>
          <a:xfrm>
            <a:off x="3126505" y="979064"/>
            <a:ext cx="5768110" cy="641928"/>
          </a:xfrm>
          <a:prstGeom prst="rect">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rtlCol="0" anchor="ctr"/>
          <a:lstStyle/>
          <a:p>
            <a:pPr algn="ctr"/>
            <a:endParaRPr lang="en-US">
              <a:latin typeface="Calibri" pitchFamily="34" charset="0"/>
            </a:endParaRPr>
          </a:p>
        </p:txBody>
      </p:sp>
      <p:grpSp>
        <p:nvGrpSpPr>
          <p:cNvPr id="28" name="Group 27"/>
          <p:cNvGrpSpPr/>
          <p:nvPr/>
        </p:nvGrpSpPr>
        <p:grpSpPr>
          <a:xfrm>
            <a:off x="3121886" y="1680729"/>
            <a:ext cx="5777639" cy="2243570"/>
            <a:chOff x="3121886" y="1680729"/>
            <a:chExt cx="5777639" cy="2243570"/>
          </a:xfrm>
        </p:grpSpPr>
        <p:sp>
          <p:nvSpPr>
            <p:cNvPr id="41" name="Rectangle 40"/>
            <p:cNvSpPr/>
            <p:nvPr/>
          </p:nvSpPr>
          <p:spPr>
            <a:xfrm>
              <a:off x="6715125" y="1680729"/>
              <a:ext cx="2184400" cy="452871"/>
            </a:xfrm>
            <a:prstGeom prst="rect">
              <a:avLst/>
            </a:prstGeom>
            <a:solidFill>
              <a:schemeClr val="accent2">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rtlCol="0" anchor="ctr"/>
            <a:lstStyle/>
            <a:p>
              <a:pPr algn="ctr"/>
              <a:endParaRPr lang="en-US">
                <a:latin typeface="Calibri" pitchFamily="34" charset="0"/>
              </a:endParaRPr>
            </a:p>
          </p:txBody>
        </p:sp>
        <p:sp>
          <p:nvSpPr>
            <p:cNvPr id="39" name="Rectangle 38"/>
            <p:cNvSpPr/>
            <p:nvPr/>
          </p:nvSpPr>
          <p:spPr>
            <a:xfrm>
              <a:off x="3121886" y="3548830"/>
              <a:ext cx="1231039" cy="375469"/>
            </a:xfrm>
            <a:prstGeom prst="rect">
              <a:avLst/>
            </a:prstGeom>
            <a:solidFill>
              <a:schemeClr val="accent2">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rtlCol="0" anchor="ctr"/>
            <a:lstStyle/>
            <a:p>
              <a:pPr algn="ctr"/>
              <a:endParaRPr lang="en-US">
                <a:latin typeface="Calibri" pitchFamily="34" charset="0"/>
              </a:endParaRPr>
            </a:p>
          </p:txBody>
        </p:sp>
        <p:sp>
          <p:nvSpPr>
            <p:cNvPr id="8" name="Rectangle 7"/>
            <p:cNvSpPr/>
            <p:nvPr/>
          </p:nvSpPr>
          <p:spPr>
            <a:xfrm>
              <a:off x="3126505" y="2131431"/>
              <a:ext cx="5768110" cy="1417399"/>
            </a:xfrm>
            <a:prstGeom prst="rect">
              <a:avLst/>
            </a:prstGeom>
            <a:solidFill>
              <a:schemeClr val="accent2">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rtlCol="0" anchor="ctr"/>
            <a:lstStyle/>
            <a:p>
              <a:pPr algn="ctr"/>
              <a:endParaRPr lang="en-US">
                <a:latin typeface="Calibri" pitchFamily="34" charset="0"/>
              </a:endParaRPr>
            </a:p>
          </p:txBody>
        </p:sp>
      </p:grpSp>
      <p:grpSp>
        <p:nvGrpSpPr>
          <p:cNvPr id="24" name="Group 23"/>
          <p:cNvGrpSpPr/>
          <p:nvPr/>
        </p:nvGrpSpPr>
        <p:grpSpPr>
          <a:xfrm>
            <a:off x="3126505" y="3600450"/>
            <a:ext cx="5772727" cy="2182957"/>
            <a:chOff x="3126505" y="3552825"/>
            <a:chExt cx="5772727" cy="2182957"/>
          </a:xfrm>
        </p:grpSpPr>
        <p:sp>
          <p:nvSpPr>
            <p:cNvPr id="38" name="Rectangle 37"/>
            <p:cNvSpPr/>
            <p:nvPr/>
          </p:nvSpPr>
          <p:spPr>
            <a:xfrm>
              <a:off x="4371975" y="3552825"/>
              <a:ext cx="4527257" cy="358795"/>
            </a:xfrm>
            <a:prstGeom prst="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rtlCol="0" anchor="ctr"/>
            <a:lstStyle/>
            <a:p>
              <a:pPr algn="ctr"/>
              <a:endParaRPr lang="en-US">
                <a:latin typeface="Calibri" pitchFamily="34" charset="0"/>
              </a:endParaRPr>
            </a:p>
          </p:txBody>
        </p:sp>
        <p:sp>
          <p:nvSpPr>
            <p:cNvPr id="36" name="Rectangle 35"/>
            <p:cNvSpPr/>
            <p:nvPr/>
          </p:nvSpPr>
          <p:spPr>
            <a:xfrm>
              <a:off x="3131123" y="5403273"/>
              <a:ext cx="2650552" cy="332509"/>
            </a:xfrm>
            <a:prstGeom prst="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rtlCol="0" anchor="ctr"/>
            <a:lstStyle/>
            <a:p>
              <a:pPr algn="ctr"/>
              <a:endParaRPr lang="en-US">
                <a:latin typeface="Calibri" pitchFamily="34" charset="0"/>
              </a:endParaRPr>
            </a:p>
          </p:txBody>
        </p:sp>
        <p:sp>
          <p:nvSpPr>
            <p:cNvPr id="9" name="Rectangle 8"/>
            <p:cNvSpPr/>
            <p:nvPr/>
          </p:nvSpPr>
          <p:spPr>
            <a:xfrm>
              <a:off x="3126505" y="3916218"/>
              <a:ext cx="5768110" cy="1487056"/>
            </a:xfrm>
            <a:prstGeom prst="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rtlCol="0" anchor="ctr"/>
            <a:lstStyle/>
            <a:p>
              <a:pPr algn="ctr"/>
              <a:endParaRPr lang="en-US">
                <a:latin typeface="Calibri" pitchFamily="34" charset="0"/>
              </a:endParaRPr>
            </a:p>
          </p:txBody>
        </p:sp>
      </p:grpSp>
      <p:sp>
        <p:nvSpPr>
          <p:cNvPr id="10" name="Rectangle 9"/>
          <p:cNvSpPr/>
          <p:nvPr/>
        </p:nvSpPr>
        <p:spPr>
          <a:xfrm>
            <a:off x="3126505" y="1690254"/>
            <a:ext cx="3551386" cy="355667"/>
          </a:xfrm>
          <a:prstGeom prst="rect">
            <a:avLst/>
          </a:prstGeom>
          <a:solidFill>
            <a:schemeClr val="accent1">
              <a:lumMod val="60000"/>
              <a:lumOff val="4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rtlCol="0" anchor="ctr"/>
          <a:lstStyle/>
          <a:p>
            <a:pPr algn="ctr"/>
            <a:endParaRPr lang="en-US">
              <a:latin typeface="Calibri" pitchFamily="34" charset="0"/>
            </a:endParaRPr>
          </a:p>
        </p:txBody>
      </p:sp>
      <p:sp>
        <p:nvSpPr>
          <p:cNvPr id="4" name="TextBox 3"/>
          <p:cNvSpPr txBox="1"/>
          <p:nvPr/>
        </p:nvSpPr>
        <p:spPr>
          <a:xfrm>
            <a:off x="230910" y="1357737"/>
            <a:ext cx="2466109" cy="4154776"/>
          </a:xfrm>
          <a:prstGeom prst="rect">
            <a:avLst/>
          </a:prstGeom>
          <a:gradFill flip="none" rotWithShape="1">
            <a:gsLst>
              <a:gs pos="1000">
                <a:srgbClr val="FFE697"/>
              </a:gs>
              <a:gs pos="55000">
                <a:srgbClr val="FFF5D5"/>
              </a:gs>
            </a:gsLst>
            <a:lin ang="5400000" scaled="1"/>
            <a:tileRect/>
          </a:gradFill>
        </p:spPr>
        <p:txBody>
          <a:bodyPr wrap="square" lIns="45720" tIns="45617" rIns="45720" bIns="45617" rtlCol="0">
            <a:spAutoFit/>
          </a:bodyPr>
          <a:lstStyle/>
          <a:p>
            <a:pPr algn="ctr">
              <a:spcAft>
                <a:spcPts val="600"/>
              </a:spcAft>
            </a:pPr>
            <a:r>
              <a:rPr lang="en-US" b="1" i="1" u="sng" dirty="0" smtClean="0">
                <a:latin typeface="Calibri" pitchFamily="34" charset="0"/>
              </a:rPr>
              <a:t>Essential Elements of the Complex Environment</a:t>
            </a:r>
          </a:p>
          <a:p>
            <a:pPr marL="110878" indent="-110878">
              <a:spcAft>
                <a:spcPts val="600"/>
              </a:spcAft>
              <a:buFont typeface="Arial" pitchFamily="34" charset="0"/>
              <a:buChar char="•"/>
            </a:pPr>
            <a:r>
              <a:rPr lang="en-US" dirty="0" smtClean="0">
                <a:latin typeface="Calibri" pitchFamily="34" charset="0"/>
              </a:rPr>
              <a:t>Multitude of Independent Actors</a:t>
            </a:r>
          </a:p>
          <a:p>
            <a:pPr marL="229677" lvl="2" indent="-117212">
              <a:spcAft>
                <a:spcPts val="600"/>
              </a:spcAft>
              <a:buFont typeface="Arial" pitchFamily="34" charset="0"/>
              <a:buChar char="•"/>
            </a:pPr>
            <a:r>
              <a:rPr lang="en-US" dirty="0" smtClean="0">
                <a:latin typeface="Calibri" pitchFamily="34" charset="0"/>
              </a:rPr>
              <a:t>Threat</a:t>
            </a:r>
          </a:p>
          <a:p>
            <a:pPr marL="229677" lvl="2" indent="-117212">
              <a:spcAft>
                <a:spcPts val="600"/>
              </a:spcAft>
              <a:buFont typeface="Arial" pitchFamily="34" charset="0"/>
              <a:buChar char="•"/>
            </a:pPr>
            <a:r>
              <a:rPr lang="en-US" dirty="0" smtClean="0">
                <a:latin typeface="Calibri" pitchFamily="34" charset="0"/>
              </a:rPr>
              <a:t>Malicious</a:t>
            </a:r>
          </a:p>
          <a:p>
            <a:pPr marL="229677" lvl="2" indent="-117212">
              <a:spcAft>
                <a:spcPts val="600"/>
              </a:spcAft>
              <a:buFont typeface="Arial" pitchFamily="34" charset="0"/>
              <a:buChar char="•"/>
            </a:pPr>
            <a:r>
              <a:rPr lang="en-US" dirty="0" smtClean="0">
                <a:latin typeface="Calibri" pitchFamily="34" charset="0"/>
              </a:rPr>
              <a:t>Neutral/Friendly</a:t>
            </a:r>
          </a:p>
          <a:p>
            <a:pPr marL="110878" indent="-110878">
              <a:spcAft>
                <a:spcPts val="600"/>
              </a:spcAft>
              <a:buFont typeface="Arial" pitchFamily="34" charset="0"/>
              <a:buChar char="•"/>
            </a:pPr>
            <a:r>
              <a:rPr lang="en-US" dirty="0" smtClean="0">
                <a:latin typeface="Calibri" pitchFamily="34" charset="0"/>
              </a:rPr>
              <a:t>Technology Enabling Effective Action – Violent and Nonviolent – and Rapid Adaptation</a:t>
            </a:r>
          </a:p>
          <a:p>
            <a:pPr marL="110878" indent="-110878">
              <a:spcAft>
                <a:spcPts val="600"/>
              </a:spcAft>
              <a:buFont typeface="Arial" pitchFamily="34" charset="0"/>
              <a:buChar char="•"/>
            </a:pPr>
            <a:r>
              <a:rPr lang="en-US" dirty="0" smtClean="0">
                <a:latin typeface="Calibri" pitchFamily="34" charset="0"/>
              </a:rPr>
              <a:t>Fragile or Ineffective Governance</a:t>
            </a:r>
            <a:endParaRPr lang="en-US" dirty="0">
              <a:latin typeface="Calibri" pitchFamily="34" charset="0"/>
            </a:endParaRPr>
          </a:p>
        </p:txBody>
      </p:sp>
      <p:sp>
        <p:nvSpPr>
          <p:cNvPr id="6" name="Rectangle 5"/>
          <p:cNvSpPr/>
          <p:nvPr/>
        </p:nvSpPr>
        <p:spPr>
          <a:xfrm>
            <a:off x="240171" y="2013528"/>
            <a:ext cx="2456873" cy="572655"/>
          </a:xfrm>
          <a:prstGeom prst="rect">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rtlCol="0" anchor="ctr"/>
          <a:lstStyle/>
          <a:p>
            <a:pPr algn="ctr"/>
            <a:endParaRPr lang="en-US">
              <a:latin typeface="Calibri" pitchFamily="34" charset="0"/>
            </a:endParaRPr>
          </a:p>
        </p:txBody>
      </p:sp>
      <p:sp>
        <p:nvSpPr>
          <p:cNvPr id="11" name="Rectangle 10"/>
          <p:cNvSpPr/>
          <p:nvPr/>
        </p:nvSpPr>
        <p:spPr>
          <a:xfrm>
            <a:off x="240171" y="2669310"/>
            <a:ext cx="2456873" cy="932872"/>
          </a:xfrm>
          <a:prstGeom prst="rect">
            <a:avLst/>
          </a:prstGeom>
          <a:solidFill>
            <a:schemeClr val="accent2">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rtlCol="0" anchor="ctr"/>
          <a:lstStyle/>
          <a:p>
            <a:pPr algn="ctr"/>
            <a:endParaRPr lang="en-US">
              <a:latin typeface="Calibri" pitchFamily="34" charset="0"/>
            </a:endParaRPr>
          </a:p>
        </p:txBody>
      </p:sp>
      <p:sp>
        <p:nvSpPr>
          <p:cNvPr id="12" name="Rectangle 11"/>
          <p:cNvSpPr/>
          <p:nvPr/>
        </p:nvSpPr>
        <p:spPr>
          <a:xfrm>
            <a:off x="240171" y="3676072"/>
            <a:ext cx="2456873" cy="1112846"/>
          </a:xfrm>
          <a:prstGeom prst="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rtlCol="0" anchor="ctr"/>
          <a:lstStyle/>
          <a:p>
            <a:pPr algn="ctr"/>
            <a:endParaRPr lang="en-US">
              <a:latin typeface="Calibri" pitchFamily="34" charset="0"/>
            </a:endParaRPr>
          </a:p>
        </p:txBody>
      </p:sp>
      <p:sp>
        <p:nvSpPr>
          <p:cNvPr id="13" name="Rectangle 12"/>
          <p:cNvSpPr/>
          <p:nvPr/>
        </p:nvSpPr>
        <p:spPr>
          <a:xfrm>
            <a:off x="240171" y="4872473"/>
            <a:ext cx="2456873" cy="572655"/>
          </a:xfrm>
          <a:prstGeom prst="rect">
            <a:avLst/>
          </a:prstGeom>
          <a:solidFill>
            <a:schemeClr val="accent1">
              <a:lumMod val="60000"/>
              <a:lumOff val="4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4" tIns="45617" rIns="91234" bIns="45617" rtlCol="0" anchor="ctr"/>
          <a:lstStyle/>
          <a:p>
            <a:pPr algn="ctr"/>
            <a:endParaRPr lang="en-US">
              <a:latin typeface="Calibri" pitchFamily="34" charset="0"/>
            </a:endParaRPr>
          </a:p>
        </p:txBody>
      </p:sp>
      <p:cxnSp>
        <p:nvCxnSpPr>
          <p:cNvPr id="15" name="Elbow Connector 14"/>
          <p:cNvCxnSpPr>
            <a:stCxn id="6" idx="3"/>
            <a:endCxn id="7" idx="1"/>
          </p:cNvCxnSpPr>
          <p:nvPr/>
        </p:nvCxnSpPr>
        <p:spPr>
          <a:xfrm flipV="1">
            <a:off x="2697044" y="1300028"/>
            <a:ext cx="429461" cy="999828"/>
          </a:xfrm>
          <a:prstGeom prst="bentConnector3">
            <a:avLst>
              <a:gd name="adj1" fmla="val 22041"/>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1" idx="3"/>
            <a:endCxn id="8" idx="1"/>
          </p:cNvCxnSpPr>
          <p:nvPr/>
        </p:nvCxnSpPr>
        <p:spPr>
          <a:xfrm flipV="1">
            <a:off x="2697044" y="2840131"/>
            <a:ext cx="429461" cy="295615"/>
          </a:xfrm>
          <a:prstGeom prst="bentConnector3">
            <a:avLst>
              <a:gd name="adj1" fmla="val 50000"/>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2" idx="3"/>
            <a:endCxn id="9" idx="1"/>
          </p:cNvCxnSpPr>
          <p:nvPr/>
        </p:nvCxnSpPr>
        <p:spPr>
          <a:xfrm>
            <a:off x="2697044" y="4232495"/>
            <a:ext cx="429461" cy="474876"/>
          </a:xfrm>
          <a:prstGeom prst="bentConnector3">
            <a:avLst>
              <a:gd name="adj1" fmla="val 50000"/>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3" idx="3"/>
            <a:endCxn id="10" idx="1"/>
          </p:cNvCxnSpPr>
          <p:nvPr/>
        </p:nvCxnSpPr>
        <p:spPr>
          <a:xfrm flipV="1">
            <a:off x="2697044" y="1868088"/>
            <a:ext cx="429461" cy="3290713"/>
          </a:xfrm>
          <a:prstGeom prst="bentConnector3">
            <a:avLst>
              <a:gd name="adj1" fmla="val 38911"/>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8056" y="838200"/>
            <a:ext cx="8915400" cy="609600"/>
          </a:xfrm>
          <a:prstGeom prst="rect">
            <a:avLst/>
          </a:prstGeom>
          <a:solidFill>
            <a:srgbClr val="FFFF00">
              <a:alpha val="39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Rectangle 11"/>
          <p:cNvSpPr/>
          <p:nvPr/>
        </p:nvSpPr>
        <p:spPr>
          <a:xfrm>
            <a:off x="58056" y="3886200"/>
            <a:ext cx="8915400" cy="457200"/>
          </a:xfrm>
          <a:prstGeom prst="rect">
            <a:avLst/>
          </a:prstGeom>
          <a:solidFill>
            <a:srgbClr val="FFFF00">
              <a:alpha val="39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nvGrpSpPr>
          <p:cNvPr id="3" name="Group 9"/>
          <p:cNvGrpSpPr/>
          <p:nvPr/>
        </p:nvGrpSpPr>
        <p:grpSpPr>
          <a:xfrm>
            <a:off x="1204686" y="4924778"/>
            <a:ext cx="7010400" cy="1667044"/>
            <a:chOff x="885824" y="5132375"/>
            <a:chExt cx="7515226" cy="1489634"/>
          </a:xfrm>
        </p:grpSpPr>
        <p:pic>
          <p:nvPicPr>
            <p:cNvPr id="12297" name="Picture 9" descr="http://www.thetechherald.com/media/images/200928/ColdWar.jpg"/>
            <p:cNvPicPr>
              <a:picLocks noChangeAspect="1" noChangeArrowheads="1"/>
            </p:cNvPicPr>
            <p:nvPr/>
          </p:nvPicPr>
          <p:blipFill>
            <a:blip r:embed="rId3" cstate="print">
              <a:duotone>
                <a:prstClr val="black"/>
                <a:schemeClr val="tx2">
                  <a:tint val="45000"/>
                  <a:satMod val="400000"/>
                </a:schemeClr>
              </a:duotone>
              <a:lum bright="-10000"/>
            </a:blip>
            <a:srcRect b="43238"/>
            <a:stretch>
              <a:fillRect/>
            </a:stretch>
          </p:blipFill>
          <p:spPr bwMode="auto">
            <a:xfrm>
              <a:off x="885824" y="5336644"/>
              <a:ext cx="4147395" cy="1174503"/>
            </a:xfrm>
            <a:prstGeom prst="rect">
              <a:avLst/>
            </a:prstGeom>
            <a:noFill/>
          </p:spPr>
        </p:pic>
        <p:pic>
          <p:nvPicPr>
            <p:cNvPr id="12309" name="Picture 21" descr="http://www.defenselink.mil/specials/unifiedcommand/images/unified-command_world-map.jpg"/>
            <p:cNvPicPr>
              <a:picLocks noChangeAspect="1" noChangeArrowheads="1"/>
            </p:cNvPicPr>
            <p:nvPr/>
          </p:nvPicPr>
          <p:blipFill>
            <a:blip r:embed="rId4" cstate="print">
              <a:duotone>
                <a:prstClr val="black"/>
                <a:schemeClr val="tx2">
                  <a:tint val="45000"/>
                  <a:satMod val="400000"/>
                </a:schemeClr>
              </a:duotone>
              <a:lum bright="-10000"/>
            </a:blip>
            <a:srcRect t="7612" b="27034"/>
            <a:stretch>
              <a:fillRect/>
            </a:stretch>
          </p:blipFill>
          <p:spPr bwMode="auto">
            <a:xfrm>
              <a:off x="5021943" y="5313213"/>
              <a:ext cx="3379107" cy="1180979"/>
            </a:xfrm>
            <a:prstGeom prst="rect">
              <a:avLst/>
            </a:prstGeom>
            <a:noFill/>
          </p:spPr>
        </p:pic>
        <p:pic>
          <p:nvPicPr>
            <p:cNvPr id="12295" name="Picture 25" descr="http://eat-la.com/wp-content/uploads/2010/08/scales-of-justice.jpg"/>
            <p:cNvPicPr>
              <a:picLocks noChangeAspect="1" noChangeArrowheads="1"/>
            </p:cNvPicPr>
            <p:nvPr/>
          </p:nvPicPr>
          <p:blipFill>
            <a:blip r:embed="rId5" cstate="print">
              <a:clrChange>
                <a:clrFrom>
                  <a:srgbClr val="FFFFFF"/>
                </a:clrFrom>
                <a:clrTo>
                  <a:srgbClr val="FFFFFF">
                    <a:alpha val="0"/>
                  </a:srgbClr>
                </a:clrTo>
              </a:clrChange>
              <a:lum bright="30000" contrast="40000"/>
            </a:blip>
            <a:srcRect/>
            <a:stretch>
              <a:fillRect/>
            </a:stretch>
          </p:blipFill>
          <p:spPr bwMode="auto">
            <a:xfrm>
              <a:off x="3838575" y="5132375"/>
              <a:ext cx="2322384" cy="1361812"/>
            </a:xfrm>
            <a:prstGeom prst="rect">
              <a:avLst/>
            </a:prstGeom>
            <a:noFill/>
            <a:ln w="9525">
              <a:noFill/>
              <a:miter lim="800000"/>
              <a:headEnd/>
              <a:tailEnd/>
            </a:ln>
          </p:spPr>
        </p:pic>
        <p:pic>
          <p:nvPicPr>
            <p:cNvPr id="12303" name="Picture 15" descr="http://www.emersonkent.com/images/nato_1970.jpg"/>
            <p:cNvPicPr>
              <a:picLocks noChangeAspect="1" noChangeArrowheads="1"/>
            </p:cNvPicPr>
            <p:nvPr/>
          </p:nvPicPr>
          <p:blipFill>
            <a:blip r:embed="rId6" cstate="print"/>
            <a:srcRect l="12999" t="18930" r="9796" b="15521"/>
            <a:stretch>
              <a:fillRect/>
            </a:stretch>
          </p:blipFill>
          <p:spPr bwMode="auto">
            <a:xfrm>
              <a:off x="4057855" y="5724526"/>
              <a:ext cx="560806" cy="592656"/>
            </a:xfrm>
            <a:prstGeom prst="ellipse">
              <a:avLst/>
            </a:prstGeom>
            <a:ln w="63500" cap="rnd">
              <a:noFill/>
            </a:ln>
            <a:effectLst/>
            <a:scene3d>
              <a:camera prst="orthographicFront"/>
              <a:lightRig rig="sunrise" dir="t"/>
            </a:scene3d>
            <a:sp3d contourW="7620" prstMaterial="flat">
              <a:bevelT w="95250" h="31750"/>
              <a:contourClr>
                <a:srgbClr val="333333"/>
              </a:contourClr>
            </a:sp3d>
          </p:spPr>
        </p:pic>
        <p:pic>
          <p:nvPicPr>
            <p:cNvPr id="2" name="Picture 19" descr="http://www.globalinsights.org/images/2009photos/Flag%20Globe%20Motion%20Blur.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04044" y="5969079"/>
              <a:ext cx="635600" cy="652930"/>
            </a:xfrm>
            <a:prstGeom prst="rect">
              <a:avLst/>
            </a:prstGeom>
            <a:noFill/>
            <a:ln w="9525">
              <a:noFill/>
              <a:miter lim="800000"/>
              <a:headEnd/>
              <a:tailEnd/>
            </a:ln>
          </p:spPr>
        </p:pic>
      </p:grpSp>
      <p:sp>
        <p:nvSpPr>
          <p:cNvPr id="15" name="Content Placeholder 14"/>
          <p:cNvSpPr>
            <a:spLocks noGrp="1"/>
          </p:cNvSpPr>
          <p:nvPr>
            <p:ph type="body" sz="half" idx="1"/>
          </p:nvPr>
        </p:nvSpPr>
        <p:spPr>
          <a:xfrm>
            <a:off x="0" y="850611"/>
            <a:ext cx="9018581" cy="4711989"/>
          </a:xfrm>
        </p:spPr>
        <p:txBody>
          <a:bodyPr>
            <a:normAutofit fontScale="55000" lnSpcReduction="20000"/>
          </a:bodyPr>
          <a:lstStyle/>
          <a:p>
            <a:pPr>
              <a:lnSpc>
                <a:spcPct val="120000"/>
              </a:lnSpc>
              <a:spcBef>
                <a:spcPts val="0"/>
              </a:spcBef>
              <a:spcAft>
                <a:spcPts val="600"/>
              </a:spcAft>
            </a:pPr>
            <a:r>
              <a:rPr lang="en-US" sz="2900" b="1" i="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We Are Confronted by a Wide Spectrum of Potential Threats, Challenges, Contingencies</a:t>
            </a:r>
          </a:p>
          <a:p>
            <a:pPr lvl="1">
              <a:lnSpc>
                <a:spcPct val="120000"/>
              </a:lnSpc>
              <a:spcBef>
                <a:spcPts val="0"/>
              </a:spcBef>
              <a:spcAft>
                <a:spcPts val="600"/>
              </a:spcAft>
              <a:buFont typeface="Arial" pitchFamily="34" charset="0"/>
              <a:buChar char="•"/>
            </a:pPr>
            <a:r>
              <a:rPr lang="en-US" sz="2500" dirty="0" smtClean="0">
                <a:latin typeface="Arial" pitchFamily="34" charset="0"/>
                <a:cs typeface="Arial" pitchFamily="34" charset="0"/>
              </a:rPr>
              <a:t>Range of Economic and Geopolitical Issues Contribute to a </a:t>
            </a:r>
            <a:r>
              <a:rPr lang="en-US" sz="2500" b="1" i="1" dirty="0" smtClean="0">
                <a:latin typeface="Arial" pitchFamily="34" charset="0"/>
                <a:cs typeface="Arial" pitchFamily="34" charset="0"/>
              </a:rPr>
              <a:t>Highly Complex Security Environment </a:t>
            </a:r>
            <a:r>
              <a:rPr lang="en-US" sz="2500" dirty="0" smtClean="0">
                <a:latin typeface="Arial" pitchFamily="34" charset="0"/>
                <a:cs typeface="Arial" pitchFamily="34" charset="0"/>
              </a:rPr>
              <a:t>-- Potential Crises are Not Hypothetical – but Unfolding Now</a:t>
            </a:r>
          </a:p>
          <a:p>
            <a:pPr lvl="1">
              <a:lnSpc>
                <a:spcPct val="120000"/>
              </a:lnSpc>
              <a:spcBef>
                <a:spcPts val="0"/>
              </a:spcBef>
              <a:spcAft>
                <a:spcPts val="600"/>
              </a:spcAft>
              <a:buFont typeface="Arial" pitchFamily="34" charset="0"/>
              <a:buChar char="•"/>
            </a:pPr>
            <a:r>
              <a:rPr lang="en-US" sz="2500" b="1" i="1" dirty="0" smtClean="0">
                <a:latin typeface="Arial" pitchFamily="34" charset="0"/>
                <a:cs typeface="Arial" pitchFamily="34" charset="0"/>
              </a:rPr>
              <a:t>Iran,  North Korea , Afghanistan-Pakistan, Multiple Enduring Fault Lines </a:t>
            </a:r>
            <a:r>
              <a:rPr lang="en-US" sz="2500" dirty="0" smtClean="0">
                <a:latin typeface="Arial" pitchFamily="34" charset="0"/>
                <a:cs typeface="Arial" pitchFamily="34" charset="0"/>
              </a:rPr>
              <a:t>in Middle East, Africa, Central Asia Will Remain Sources of Threats and Challenges</a:t>
            </a:r>
          </a:p>
          <a:p>
            <a:pPr lvl="1">
              <a:lnSpc>
                <a:spcPct val="120000"/>
              </a:lnSpc>
              <a:spcBef>
                <a:spcPts val="0"/>
              </a:spcBef>
              <a:spcAft>
                <a:spcPts val="600"/>
              </a:spcAft>
              <a:buFont typeface="Arial" pitchFamily="34" charset="0"/>
              <a:buChar char="•"/>
            </a:pPr>
            <a:r>
              <a:rPr lang="en-US" sz="2500" dirty="0" smtClean="0">
                <a:latin typeface="Arial" pitchFamily="34" charset="0"/>
                <a:cs typeface="Arial" pitchFamily="34" charset="0"/>
              </a:rPr>
              <a:t>Managing the Relationship With China – Only A Part of the Problem;  U.S. Will Continue to be Needed as Balancer in Asia, Africa, Middle East</a:t>
            </a:r>
          </a:p>
          <a:p>
            <a:pPr lvl="1">
              <a:lnSpc>
                <a:spcPct val="120000"/>
              </a:lnSpc>
              <a:spcBef>
                <a:spcPts val="0"/>
              </a:spcBef>
              <a:spcAft>
                <a:spcPts val="600"/>
              </a:spcAft>
              <a:buFont typeface="Arial" pitchFamily="34" charset="0"/>
              <a:buChar char="•"/>
            </a:pPr>
            <a:r>
              <a:rPr lang="en-US" sz="2500" b="1" i="1" dirty="0" smtClean="0">
                <a:latin typeface="Arial" pitchFamily="34" charset="0"/>
                <a:cs typeface="Arial" pitchFamily="34" charset="0"/>
              </a:rPr>
              <a:t>Transnational Terrorists, Insurgents, and Criminal Organizations Will Remain Common</a:t>
            </a:r>
            <a:r>
              <a:rPr lang="en-US" sz="2500" dirty="0" smtClean="0">
                <a:latin typeface="Arial" pitchFamily="34" charset="0"/>
                <a:cs typeface="Arial" pitchFamily="34" charset="0"/>
              </a:rPr>
              <a:t> Features of the Strategic and Operational Environments </a:t>
            </a:r>
          </a:p>
          <a:p>
            <a:pPr lvl="1">
              <a:lnSpc>
                <a:spcPct val="120000"/>
              </a:lnSpc>
              <a:spcBef>
                <a:spcPts val="0"/>
              </a:spcBef>
              <a:spcAft>
                <a:spcPts val="600"/>
              </a:spcAft>
              <a:buFont typeface="Arial" pitchFamily="34" charset="0"/>
              <a:buChar char="•"/>
            </a:pPr>
            <a:r>
              <a:rPr lang="en-US" sz="2500" dirty="0" smtClean="0">
                <a:latin typeface="Arial" pitchFamily="34" charset="0"/>
                <a:cs typeface="Arial" pitchFamily="34" charset="0"/>
              </a:rPr>
              <a:t>US Remains Globally Powerful, but Less So--Freedom of Maneuver Has Narrowed…Requires </a:t>
            </a:r>
            <a:r>
              <a:rPr lang="en-US" sz="2500" b="1" i="1" dirty="0" smtClean="0">
                <a:latin typeface="Arial" pitchFamily="34" charset="0"/>
                <a:cs typeface="Arial" pitchFamily="34" charset="0"/>
              </a:rPr>
              <a:t>More Shaping in Concert with Strong and Expanding Partnerships</a:t>
            </a:r>
          </a:p>
          <a:p>
            <a:pPr>
              <a:lnSpc>
                <a:spcPct val="120000"/>
              </a:lnSpc>
              <a:spcBef>
                <a:spcPts val="600"/>
              </a:spcBef>
              <a:spcAft>
                <a:spcPts val="600"/>
              </a:spcAft>
            </a:pPr>
            <a:r>
              <a:rPr lang="en-US" sz="2900" b="1" i="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U.S. Army Must Be Prepared to Operate in a Full Range of Complex Environments</a:t>
            </a:r>
          </a:p>
          <a:p>
            <a:pPr lvl="1">
              <a:lnSpc>
                <a:spcPct val="120000"/>
              </a:lnSpc>
              <a:spcBef>
                <a:spcPts val="0"/>
              </a:spcBef>
              <a:spcAft>
                <a:spcPts val="600"/>
              </a:spcAft>
              <a:buFont typeface="Arial" pitchFamily="34" charset="0"/>
              <a:buChar char="•"/>
            </a:pPr>
            <a:r>
              <a:rPr lang="en-US" sz="2500" dirty="0" smtClean="0">
                <a:latin typeface="Arial" pitchFamily="34" charset="0"/>
                <a:cs typeface="Arial" pitchFamily="34" charset="0"/>
              </a:rPr>
              <a:t>Many Crises Will Be Ambiguous…Threats to Our Interests Only Clear after Situation Has Evolved</a:t>
            </a:r>
          </a:p>
          <a:p>
            <a:pPr lvl="1">
              <a:lnSpc>
                <a:spcPct val="120000"/>
              </a:lnSpc>
              <a:spcBef>
                <a:spcPts val="0"/>
              </a:spcBef>
              <a:spcAft>
                <a:spcPts val="600"/>
              </a:spcAft>
              <a:buFont typeface="Arial" pitchFamily="34" charset="0"/>
              <a:buChar char="•"/>
            </a:pPr>
            <a:r>
              <a:rPr lang="en-US" sz="2500" b="1" i="1" dirty="0" smtClean="0">
                <a:latin typeface="Arial" pitchFamily="34" charset="0"/>
                <a:cs typeface="Arial" pitchFamily="34" charset="0"/>
              </a:rPr>
              <a:t>Early Engagement, Shaping, Regional Presence, Prevention</a:t>
            </a:r>
            <a:r>
              <a:rPr lang="en-US" sz="2500" dirty="0" smtClean="0">
                <a:latin typeface="Arial" pitchFamily="34" charset="0"/>
                <a:cs typeface="Arial" pitchFamily="34" charset="0"/>
              </a:rPr>
              <a:t>…  Critical to Global Stability, Security…   Inadequate Shaping Will Limit Options</a:t>
            </a:r>
          </a:p>
        </p:txBody>
      </p:sp>
      <p:sp>
        <p:nvSpPr>
          <p:cNvPr id="13" name="Rectangle 19"/>
          <p:cNvSpPr>
            <a:spLocks noGrp="1" noChangeArrowheads="1"/>
          </p:cNvSpPr>
          <p:nvPr>
            <p:ph type="title"/>
          </p:nvPr>
        </p:nvSpPr>
        <p:spPr>
          <a:xfrm>
            <a:off x="3048000" y="4"/>
            <a:ext cx="6096000" cy="629258"/>
          </a:xfrm>
        </p:spPr>
        <p:txBody>
          <a:bodyPr>
            <a:noAutofit/>
          </a:bodyPr>
          <a:lstStyle/>
          <a:p>
            <a:r>
              <a:rPr lang="en-US" sz="2000" b="1" i="1" dirty="0" smtClean="0">
                <a:solidFill>
                  <a:schemeClr val="bg1"/>
                </a:solidFill>
                <a:latin typeface="Arial" pitchFamily="34" charset="0"/>
                <a:cs typeface="Arial" pitchFamily="34" charset="0"/>
              </a:rPr>
              <a:t>Evolving Global Power Balance and Implications</a:t>
            </a:r>
            <a:endParaRPr lang="en-US" sz="2000" b="1"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8F301D29CBDA45BD73C0B84F2134A1" ma:contentTypeVersion="0" ma:contentTypeDescription="Create a new document." ma:contentTypeScope="" ma:versionID="eaa61c274d49daf961adabeaae4bbc6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812A3A-9425-4A14-B0FF-8339B321C643}"/>
</file>

<file path=customXml/itemProps2.xml><?xml version="1.0" encoding="utf-8"?>
<ds:datastoreItem xmlns:ds="http://schemas.openxmlformats.org/officeDocument/2006/customXml" ds:itemID="{9731F2AE-7D03-4531-B98B-88897DFFD332}"/>
</file>

<file path=customXml/itemProps3.xml><?xml version="1.0" encoding="utf-8"?>
<ds:datastoreItem xmlns:ds="http://schemas.openxmlformats.org/officeDocument/2006/customXml" ds:itemID="{2C988D7D-FB5B-4FAC-A915-427843EF1281}"/>
</file>

<file path=docProps/app.xml><?xml version="1.0" encoding="utf-8"?>
<Properties xmlns="http://schemas.openxmlformats.org/officeDocument/2006/extended-properties" xmlns:vt="http://schemas.openxmlformats.org/officeDocument/2006/docPropsVTypes">
  <Template>G-2 Standard Slide Template</Template>
  <TotalTime>7784</TotalTime>
  <Words>2129</Words>
  <Application>Microsoft Office PowerPoint</Application>
  <PresentationFormat>On-screen Show (4:3)</PresentationFormat>
  <Paragraphs>316</Paragraphs>
  <Slides>11</Slides>
  <Notes>10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Slide 1</vt:lpstr>
      <vt:lpstr>Problem Statement</vt:lpstr>
      <vt:lpstr>BLUF</vt:lpstr>
      <vt:lpstr>Evolving Global Landscape</vt:lpstr>
      <vt:lpstr>Potential Crises to 2030</vt:lpstr>
      <vt:lpstr>Potential Linkages to U.S. Interests Hypothetical Future Syria Example</vt:lpstr>
      <vt:lpstr>Slide 7</vt:lpstr>
      <vt:lpstr>The Global Operational Environment Proposed Definition</vt:lpstr>
      <vt:lpstr>Evolving Global Power Balance and Implications</vt:lpstr>
      <vt:lpstr>The Army’s Challenge  Remaining Globally Engaged – Left of the Bang</vt:lpstr>
      <vt:lpstr>Slide 11</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KraemEA</dc:creator>
  <cp:lastModifiedBy>DillonDR</cp:lastModifiedBy>
  <cp:revision>700</cp:revision>
  <dcterms:created xsi:type="dcterms:W3CDTF">2012-05-16T19:53:00Z</dcterms:created>
  <dcterms:modified xsi:type="dcterms:W3CDTF">2014-04-01T18:00:57Z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0x010100418F301D29CBDA45BD73C0B84F2134A1</vt:lpwstr>
  </property>
</Properties>
</file>