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70" r:id="rId5"/>
    <p:sldId id="266" r:id="rId6"/>
    <p:sldId id="259" r:id="rId7"/>
    <p:sldId id="258" r:id="rId8"/>
    <p:sldId id="260" r:id="rId9"/>
    <p:sldId id="261" r:id="rId10"/>
    <p:sldId id="262" r:id="rId11"/>
    <p:sldId id="263" r:id="rId12"/>
    <p:sldId id="264" r:id="rId13"/>
    <p:sldId id="269" r:id="rId14"/>
    <p:sldId id="265" r:id="rId15"/>
    <p:sldId id="271" r:id="rId16"/>
    <p:sldId id="268" r:id="rId17"/>
    <p:sldId id="272"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FF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208" autoAdjust="0"/>
  </p:normalViewPr>
  <p:slideViewPr>
    <p:cSldViewPr>
      <p:cViewPr varScale="1">
        <p:scale>
          <a:sx n="68" d="100"/>
          <a:sy n="68" d="100"/>
        </p:scale>
        <p:origin x="-45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image" Target="../media/image31.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image" Target="../media/image3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963384-146B-45DC-B4D1-F23BD963FF31}"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US"/>
        </a:p>
      </dgm:t>
    </dgm:pt>
    <dgm:pt modelId="{CE2429A2-5392-4EB3-820D-2F205F7739E0}">
      <dgm:prSet custT="1"/>
      <dgm:spPr>
        <a:solidFill>
          <a:schemeClr val="bg2">
            <a:lumMod val="90000"/>
          </a:schemeClr>
        </a:solidFill>
        <a:effectLst>
          <a:outerShdw blurRad="50800" dist="38100" dir="2700000" algn="tl" rotWithShape="0">
            <a:prstClr val="black">
              <a:alpha val="40000"/>
            </a:prstClr>
          </a:outerShdw>
        </a:effectLst>
      </dgm:spPr>
      <dgm:t>
        <a:bodyPr/>
        <a:lstStyle/>
        <a:p>
          <a:pPr marL="60325" indent="0" algn="l"/>
          <a:r>
            <a:rPr lang="en-US" sz="1600" b="1" dirty="0" smtClean="0">
              <a:solidFill>
                <a:schemeClr val="tx1"/>
              </a:solidFill>
              <a:effectLst/>
              <a:latin typeface="+mn-lt"/>
              <a:cs typeface="Arial" pitchFamily="34" charset="0"/>
            </a:rPr>
            <a:t>Edward Snowden </a:t>
          </a:r>
          <a:r>
            <a:rPr lang="en-US" sz="1600" dirty="0" smtClean="0">
              <a:solidFill>
                <a:schemeClr val="tx1"/>
              </a:solidFill>
              <a:effectLst/>
              <a:latin typeface="+mn-lt"/>
              <a:cs typeface="Arial" pitchFamily="34" charset="0"/>
            </a:rPr>
            <a:t>–  Intelligence contractor who worked inside a National Security Agency site.  Snowden's leaked documents uncovered the existence of numerous global surveillance programs, many of them run by the NSA and other Intelligence Community agencies.  </a:t>
          </a:r>
          <a:endParaRPr lang="en-US" sz="1600" dirty="0">
            <a:solidFill>
              <a:schemeClr val="tx1"/>
            </a:solidFill>
            <a:effectLst/>
            <a:latin typeface="+mn-lt"/>
          </a:endParaRPr>
        </a:p>
      </dgm:t>
    </dgm:pt>
    <dgm:pt modelId="{18CBB9F4-EC12-4B1E-B035-1210CD66DF8E}" type="parTrans" cxnId="{64A62936-CEC0-43F6-B241-BEFC260516C1}">
      <dgm:prSet/>
      <dgm:spPr/>
      <dgm:t>
        <a:bodyPr/>
        <a:lstStyle/>
        <a:p>
          <a:endParaRPr lang="en-US">
            <a:solidFill>
              <a:schemeClr val="tx1"/>
            </a:solidFill>
            <a:latin typeface="+mn-lt"/>
          </a:endParaRPr>
        </a:p>
      </dgm:t>
    </dgm:pt>
    <dgm:pt modelId="{ABFFA49B-E2C9-470F-B908-809C6333127D}" type="sibTrans" cxnId="{64A62936-CEC0-43F6-B241-BEFC260516C1}">
      <dgm:prSet/>
      <dgm:spPr/>
      <dgm:t>
        <a:bodyPr/>
        <a:lstStyle/>
        <a:p>
          <a:endParaRPr lang="en-US">
            <a:solidFill>
              <a:schemeClr val="tx1"/>
            </a:solidFill>
            <a:latin typeface="+mn-lt"/>
          </a:endParaRPr>
        </a:p>
      </dgm:t>
    </dgm:pt>
    <dgm:pt modelId="{590E0D1A-FFEB-409D-95B4-4DC90D0AC7A2}">
      <dgm:prSet custT="1"/>
      <dgm:spPr>
        <a:solidFill>
          <a:schemeClr val="bg2">
            <a:lumMod val="90000"/>
          </a:schemeClr>
        </a:solidFill>
        <a:effectLst>
          <a:outerShdw blurRad="50800" dist="38100" dir="2700000" algn="tl" rotWithShape="0">
            <a:prstClr val="black">
              <a:alpha val="40000"/>
            </a:prstClr>
          </a:outerShdw>
        </a:effectLst>
      </dgm:spPr>
      <dgm:t>
        <a:bodyPr/>
        <a:lstStyle/>
        <a:p>
          <a:pPr marL="60325" indent="0" algn="l"/>
          <a:r>
            <a:rPr lang="en-US" sz="1600" b="1" dirty="0" smtClean="0">
              <a:solidFill>
                <a:schemeClr val="tx1"/>
              </a:solidFill>
              <a:effectLst/>
              <a:latin typeface="+mn-lt"/>
              <a:cs typeface="Arial" pitchFamily="34" charset="0"/>
            </a:rPr>
            <a:t>PFC Manning </a:t>
          </a:r>
          <a:r>
            <a:rPr lang="en-US" sz="1600" b="0" dirty="0" smtClean="0">
              <a:solidFill>
                <a:schemeClr val="tx1"/>
              </a:solidFill>
              <a:effectLst/>
              <a:latin typeface="+mn-lt"/>
              <a:cs typeface="Arial" pitchFamily="34" charset="0"/>
            </a:rPr>
            <a:t>– Convicted in July 2013 of violations of the Espionage Act and other offenses.  In early 2010, Manning, with access to classified databases leaked classified information to Wikileaks, the largest set of classified documents ever leaked to the Public at that time.  Manning was sentenced in August 2013 by a military judge to 35 years in prison.</a:t>
          </a:r>
          <a:endParaRPr lang="en-US" sz="1600" b="0" dirty="0">
            <a:solidFill>
              <a:schemeClr val="tx1"/>
            </a:solidFill>
            <a:effectLst/>
            <a:latin typeface="+mn-lt"/>
          </a:endParaRPr>
        </a:p>
      </dgm:t>
    </dgm:pt>
    <dgm:pt modelId="{0415831D-E6A2-4EA7-8F20-8657272B7C41}" type="parTrans" cxnId="{0A4662EE-0034-41A4-95A6-DF59593FD4FD}">
      <dgm:prSet/>
      <dgm:spPr/>
      <dgm:t>
        <a:bodyPr/>
        <a:lstStyle/>
        <a:p>
          <a:endParaRPr lang="en-US">
            <a:solidFill>
              <a:schemeClr val="tx1"/>
            </a:solidFill>
            <a:latin typeface="+mn-lt"/>
          </a:endParaRPr>
        </a:p>
      </dgm:t>
    </dgm:pt>
    <dgm:pt modelId="{5B3316D6-9916-4ADE-8BF0-BC06B05AA28C}" type="sibTrans" cxnId="{0A4662EE-0034-41A4-95A6-DF59593FD4FD}">
      <dgm:prSet/>
      <dgm:spPr/>
      <dgm:t>
        <a:bodyPr/>
        <a:lstStyle/>
        <a:p>
          <a:endParaRPr lang="en-US">
            <a:solidFill>
              <a:schemeClr val="tx1"/>
            </a:solidFill>
            <a:latin typeface="+mn-lt"/>
          </a:endParaRPr>
        </a:p>
      </dgm:t>
    </dgm:pt>
    <dgm:pt modelId="{6DA72FC1-301D-4A4A-A270-0971482239C7}" type="pres">
      <dgm:prSet presAssocID="{93963384-146B-45DC-B4D1-F23BD963FF31}" presName="linear" presStyleCnt="0">
        <dgm:presLayoutVars>
          <dgm:dir/>
          <dgm:resizeHandles val="exact"/>
        </dgm:presLayoutVars>
      </dgm:prSet>
      <dgm:spPr/>
      <dgm:t>
        <a:bodyPr/>
        <a:lstStyle/>
        <a:p>
          <a:endParaRPr lang="en-US"/>
        </a:p>
      </dgm:t>
    </dgm:pt>
    <dgm:pt modelId="{8F30A505-4960-44C8-9CF5-4E4FFD5D0BB1}" type="pres">
      <dgm:prSet presAssocID="{CE2429A2-5392-4EB3-820D-2F205F7739E0}" presName="comp" presStyleCnt="0"/>
      <dgm:spPr/>
    </dgm:pt>
    <dgm:pt modelId="{F63DA28D-4E69-482B-B71E-A847959B2CFC}" type="pres">
      <dgm:prSet presAssocID="{CE2429A2-5392-4EB3-820D-2F205F7739E0}" presName="box" presStyleLbl="node1" presStyleIdx="0" presStyleCnt="2" custLinFactNeighborX="-1299"/>
      <dgm:spPr/>
      <dgm:t>
        <a:bodyPr/>
        <a:lstStyle/>
        <a:p>
          <a:endParaRPr lang="en-US"/>
        </a:p>
      </dgm:t>
    </dgm:pt>
    <dgm:pt modelId="{DC6FA83C-944D-4C7B-B196-5F97EEEDD2C8}" type="pres">
      <dgm:prSet presAssocID="{CE2429A2-5392-4EB3-820D-2F205F7739E0}" presName="img" presStyleLbl="fgImgPlace1" presStyleIdx="0" presStyleCnt="2"/>
      <dgm:spPr>
        <a:blipFill rotWithShape="0">
          <a:blip xmlns:r="http://schemas.openxmlformats.org/officeDocument/2006/relationships" r:embed="rId1"/>
          <a:stretch>
            <a:fillRect/>
          </a:stretch>
        </a:blipFill>
      </dgm:spPr>
    </dgm:pt>
    <dgm:pt modelId="{1AA650B8-23CA-4F68-B4A0-E9F7CA5D7E4F}" type="pres">
      <dgm:prSet presAssocID="{CE2429A2-5392-4EB3-820D-2F205F7739E0}" presName="text" presStyleLbl="node1" presStyleIdx="0" presStyleCnt="2">
        <dgm:presLayoutVars>
          <dgm:bulletEnabled val="1"/>
        </dgm:presLayoutVars>
      </dgm:prSet>
      <dgm:spPr/>
      <dgm:t>
        <a:bodyPr/>
        <a:lstStyle/>
        <a:p>
          <a:endParaRPr lang="en-US"/>
        </a:p>
      </dgm:t>
    </dgm:pt>
    <dgm:pt modelId="{01EE5AF6-9E87-4101-A9CC-AB8534292193}" type="pres">
      <dgm:prSet presAssocID="{ABFFA49B-E2C9-470F-B908-809C6333127D}" presName="spacer" presStyleCnt="0"/>
      <dgm:spPr/>
    </dgm:pt>
    <dgm:pt modelId="{4A9D75BA-0AD4-47C2-9AEA-468750169B62}" type="pres">
      <dgm:prSet presAssocID="{590E0D1A-FFEB-409D-95B4-4DC90D0AC7A2}" presName="comp" presStyleCnt="0"/>
      <dgm:spPr/>
    </dgm:pt>
    <dgm:pt modelId="{19011EB1-2A18-4B5E-BB7C-BFB3715CBE6C}" type="pres">
      <dgm:prSet presAssocID="{590E0D1A-FFEB-409D-95B4-4DC90D0AC7A2}" presName="box" presStyleLbl="node1" presStyleIdx="1" presStyleCnt="2"/>
      <dgm:spPr/>
      <dgm:t>
        <a:bodyPr/>
        <a:lstStyle/>
        <a:p>
          <a:endParaRPr lang="en-US"/>
        </a:p>
      </dgm:t>
    </dgm:pt>
    <dgm:pt modelId="{18195379-FC53-48E3-AA92-A3F7BA263361}" type="pres">
      <dgm:prSet presAssocID="{590E0D1A-FFEB-409D-95B4-4DC90D0AC7A2}" presName="img" presStyleLbl="fgImgPlace1" presStyleIdx="1" presStyleCnt="2"/>
      <dgm:spPr>
        <a:blipFill rotWithShape="0">
          <a:blip xmlns:r="http://schemas.openxmlformats.org/officeDocument/2006/relationships" r:embed="rId2"/>
          <a:stretch>
            <a:fillRect/>
          </a:stretch>
        </a:blipFill>
      </dgm:spPr>
    </dgm:pt>
    <dgm:pt modelId="{CF88DE3C-7BC0-42BB-A0E9-AD508BDD1F77}" type="pres">
      <dgm:prSet presAssocID="{590E0D1A-FFEB-409D-95B4-4DC90D0AC7A2}" presName="text" presStyleLbl="node1" presStyleIdx="1" presStyleCnt="2">
        <dgm:presLayoutVars>
          <dgm:bulletEnabled val="1"/>
        </dgm:presLayoutVars>
      </dgm:prSet>
      <dgm:spPr/>
      <dgm:t>
        <a:bodyPr/>
        <a:lstStyle/>
        <a:p>
          <a:endParaRPr lang="en-US"/>
        </a:p>
      </dgm:t>
    </dgm:pt>
  </dgm:ptLst>
  <dgm:cxnLst>
    <dgm:cxn modelId="{3C8A51FD-4D46-4B66-9452-9E7C5DE8F3CA}" type="presOf" srcId="{CE2429A2-5392-4EB3-820D-2F205F7739E0}" destId="{1AA650B8-23CA-4F68-B4A0-E9F7CA5D7E4F}" srcOrd="1" destOrd="0" presId="urn:microsoft.com/office/officeart/2005/8/layout/vList4#1"/>
    <dgm:cxn modelId="{64A62936-CEC0-43F6-B241-BEFC260516C1}" srcId="{93963384-146B-45DC-B4D1-F23BD963FF31}" destId="{CE2429A2-5392-4EB3-820D-2F205F7739E0}" srcOrd="0" destOrd="0" parTransId="{18CBB9F4-EC12-4B1E-B035-1210CD66DF8E}" sibTransId="{ABFFA49B-E2C9-470F-B908-809C6333127D}"/>
    <dgm:cxn modelId="{841474EA-E38E-4D2E-BA19-E2EF5F6958D4}" type="presOf" srcId="{590E0D1A-FFEB-409D-95B4-4DC90D0AC7A2}" destId="{CF88DE3C-7BC0-42BB-A0E9-AD508BDD1F77}" srcOrd="1" destOrd="0" presId="urn:microsoft.com/office/officeart/2005/8/layout/vList4#1"/>
    <dgm:cxn modelId="{0A4662EE-0034-41A4-95A6-DF59593FD4FD}" srcId="{93963384-146B-45DC-B4D1-F23BD963FF31}" destId="{590E0D1A-FFEB-409D-95B4-4DC90D0AC7A2}" srcOrd="1" destOrd="0" parTransId="{0415831D-E6A2-4EA7-8F20-8657272B7C41}" sibTransId="{5B3316D6-9916-4ADE-8BF0-BC06B05AA28C}"/>
    <dgm:cxn modelId="{DE5AC796-D792-4F19-8AE8-531A1CD51378}" type="presOf" srcId="{93963384-146B-45DC-B4D1-F23BD963FF31}" destId="{6DA72FC1-301D-4A4A-A270-0971482239C7}" srcOrd="0" destOrd="0" presId="urn:microsoft.com/office/officeart/2005/8/layout/vList4#1"/>
    <dgm:cxn modelId="{1B0D4903-4B13-4FBF-8C6A-6AA5B5EB7BAA}" type="presOf" srcId="{590E0D1A-FFEB-409D-95B4-4DC90D0AC7A2}" destId="{19011EB1-2A18-4B5E-BB7C-BFB3715CBE6C}" srcOrd="0" destOrd="0" presId="urn:microsoft.com/office/officeart/2005/8/layout/vList4#1"/>
    <dgm:cxn modelId="{CCAEBA14-A95E-4E43-9D37-E10AB924AEE4}" type="presOf" srcId="{CE2429A2-5392-4EB3-820D-2F205F7739E0}" destId="{F63DA28D-4E69-482B-B71E-A847959B2CFC}" srcOrd="0" destOrd="0" presId="urn:microsoft.com/office/officeart/2005/8/layout/vList4#1"/>
    <dgm:cxn modelId="{385A56B4-5161-4E31-A9E3-0DBD5F78A718}" type="presParOf" srcId="{6DA72FC1-301D-4A4A-A270-0971482239C7}" destId="{8F30A505-4960-44C8-9CF5-4E4FFD5D0BB1}" srcOrd="0" destOrd="0" presId="urn:microsoft.com/office/officeart/2005/8/layout/vList4#1"/>
    <dgm:cxn modelId="{8504C0C0-F79A-40BA-89E4-25BD18DF2821}" type="presParOf" srcId="{8F30A505-4960-44C8-9CF5-4E4FFD5D0BB1}" destId="{F63DA28D-4E69-482B-B71E-A847959B2CFC}" srcOrd="0" destOrd="0" presId="urn:microsoft.com/office/officeart/2005/8/layout/vList4#1"/>
    <dgm:cxn modelId="{8599AAEC-32F9-482B-B11C-A05E3002D776}" type="presParOf" srcId="{8F30A505-4960-44C8-9CF5-4E4FFD5D0BB1}" destId="{DC6FA83C-944D-4C7B-B196-5F97EEEDD2C8}" srcOrd="1" destOrd="0" presId="urn:microsoft.com/office/officeart/2005/8/layout/vList4#1"/>
    <dgm:cxn modelId="{03AA5623-0914-482C-891C-6E5EE817C080}" type="presParOf" srcId="{8F30A505-4960-44C8-9CF5-4E4FFD5D0BB1}" destId="{1AA650B8-23CA-4F68-B4A0-E9F7CA5D7E4F}" srcOrd="2" destOrd="0" presId="urn:microsoft.com/office/officeart/2005/8/layout/vList4#1"/>
    <dgm:cxn modelId="{DFA35DA5-D1CB-4289-8CC3-B6312DAAA6D9}" type="presParOf" srcId="{6DA72FC1-301D-4A4A-A270-0971482239C7}" destId="{01EE5AF6-9E87-4101-A9CC-AB8534292193}" srcOrd="1" destOrd="0" presId="urn:microsoft.com/office/officeart/2005/8/layout/vList4#1"/>
    <dgm:cxn modelId="{5664D55E-E827-49C8-8808-C1503E036AB2}" type="presParOf" srcId="{6DA72FC1-301D-4A4A-A270-0971482239C7}" destId="{4A9D75BA-0AD4-47C2-9AEA-468750169B62}" srcOrd="2" destOrd="0" presId="urn:microsoft.com/office/officeart/2005/8/layout/vList4#1"/>
    <dgm:cxn modelId="{CA733CDD-BF88-4BC8-A6D1-9B9458A1AAF4}" type="presParOf" srcId="{4A9D75BA-0AD4-47C2-9AEA-468750169B62}" destId="{19011EB1-2A18-4B5E-BB7C-BFB3715CBE6C}" srcOrd="0" destOrd="0" presId="urn:microsoft.com/office/officeart/2005/8/layout/vList4#1"/>
    <dgm:cxn modelId="{FFB0CCFF-7B78-43C2-865D-42FE5D03C390}" type="presParOf" srcId="{4A9D75BA-0AD4-47C2-9AEA-468750169B62}" destId="{18195379-FC53-48E3-AA92-A3F7BA263361}" srcOrd="1" destOrd="0" presId="urn:microsoft.com/office/officeart/2005/8/layout/vList4#1"/>
    <dgm:cxn modelId="{29AF4BAB-153F-4EE1-8198-95416CD55377}" type="presParOf" srcId="{4A9D75BA-0AD4-47C2-9AEA-468750169B62}" destId="{CF88DE3C-7BC0-42BB-A0E9-AD508BDD1F77}" srcOrd="2" destOrd="0" presId="urn:microsoft.com/office/officeart/2005/8/layout/vList4#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3DA28D-4E69-482B-B71E-A847959B2CFC}">
      <dsp:nvSpPr>
        <dsp:cNvPr id="0" name=""/>
        <dsp:cNvSpPr/>
      </dsp:nvSpPr>
      <dsp:spPr>
        <a:xfrm>
          <a:off x="0" y="0"/>
          <a:ext cx="5638800" cy="1934765"/>
        </a:xfrm>
        <a:prstGeom prst="roundRect">
          <a:avLst>
            <a:gd name="adj" fmla="val 10000"/>
          </a:avLst>
        </a:prstGeom>
        <a:solidFill>
          <a:schemeClr val="bg2">
            <a:lumMod val="9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60325" lvl="0" indent="0" algn="l" defTabSz="711200">
            <a:lnSpc>
              <a:spcPct val="90000"/>
            </a:lnSpc>
            <a:spcBef>
              <a:spcPct val="0"/>
            </a:spcBef>
            <a:spcAft>
              <a:spcPct val="35000"/>
            </a:spcAft>
          </a:pPr>
          <a:r>
            <a:rPr lang="en-US" sz="1600" b="1" kern="1200" dirty="0" smtClean="0">
              <a:solidFill>
                <a:schemeClr val="tx1"/>
              </a:solidFill>
              <a:effectLst/>
              <a:latin typeface="+mn-lt"/>
              <a:cs typeface="Arial" pitchFamily="34" charset="0"/>
            </a:rPr>
            <a:t>Edward Snowden </a:t>
          </a:r>
          <a:r>
            <a:rPr lang="en-US" sz="1600" kern="1200" dirty="0" smtClean="0">
              <a:solidFill>
                <a:schemeClr val="tx1"/>
              </a:solidFill>
              <a:effectLst/>
              <a:latin typeface="+mn-lt"/>
              <a:cs typeface="Arial" pitchFamily="34" charset="0"/>
            </a:rPr>
            <a:t>–  Intelligence contractor who worked inside a National Security Agency site.  Snowden's leaked documents uncovered the existence of numerous global surveillance programs, many of them run by the NSA and other Intelligence Community agencies.  </a:t>
          </a:r>
          <a:endParaRPr lang="en-US" sz="1600" kern="1200" dirty="0">
            <a:solidFill>
              <a:schemeClr val="tx1"/>
            </a:solidFill>
            <a:effectLst/>
            <a:latin typeface="+mn-lt"/>
          </a:endParaRPr>
        </a:p>
      </dsp:txBody>
      <dsp:txXfrm>
        <a:off x="1321236" y="0"/>
        <a:ext cx="4317563" cy="1934765"/>
      </dsp:txXfrm>
    </dsp:sp>
    <dsp:sp modelId="{DC6FA83C-944D-4C7B-B196-5F97EEEDD2C8}">
      <dsp:nvSpPr>
        <dsp:cNvPr id="0" name=""/>
        <dsp:cNvSpPr/>
      </dsp:nvSpPr>
      <dsp:spPr>
        <a:xfrm>
          <a:off x="193476" y="193476"/>
          <a:ext cx="1127760" cy="1547812"/>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011EB1-2A18-4B5E-BB7C-BFB3715CBE6C}">
      <dsp:nvSpPr>
        <dsp:cNvPr id="0" name=""/>
        <dsp:cNvSpPr/>
      </dsp:nvSpPr>
      <dsp:spPr>
        <a:xfrm>
          <a:off x="0" y="2128242"/>
          <a:ext cx="5638800" cy="1934765"/>
        </a:xfrm>
        <a:prstGeom prst="roundRect">
          <a:avLst>
            <a:gd name="adj" fmla="val 10000"/>
          </a:avLst>
        </a:prstGeom>
        <a:solidFill>
          <a:schemeClr val="bg2">
            <a:lumMod val="9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60325" lvl="0" indent="0" algn="l" defTabSz="711200">
            <a:lnSpc>
              <a:spcPct val="90000"/>
            </a:lnSpc>
            <a:spcBef>
              <a:spcPct val="0"/>
            </a:spcBef>
            <a:spcAft>
              <a:spcPct val="35000"/>
            </a:spcAft>
          </a:pPr>
          <a:r>
            <a:rPr lang="en-US" sz="1600" b="1" kern="1200" dirty="0" smtClean="0">
              <a:solidFill>
                <a:schemeClr val="tx1"/>
              </a:solidFill>
              <a:effectLst/>
              <a:latin typeface="+mn-lt"/>
              <a:cs typeface="Arial" pitchFamily="34" charset="0"/>
            </a:rPr>
            <a:t>PFC Manning </a:t>
          </a:r>
          <a:r>
            <a:rPr lang="en-US" sz="1600" b="0" kern="1200" dirty="0" smtClean="0">
              <a:solidFill>
                <a:schemeClr val="tx1"/>
              </a:solidFill>
              <a:effectLst/>
              <a:latin typeface="+mn-lt"/>
              <a:cs typeface="Arial" pitchFamily="34" charset="0"/>
            </a:rPr>
            <a:t>– Convicted in July 2013 of violations of the Espionage Act and other offenses.  In early 2010, Manning, with access to classified databases leaked classified information to Wikileaks, the largest set of classified documents ever leaked to the Public at that time.  Manning was sentenced in August 2013 by a military judge to 35 years in prison.</a:t>
          </a:r>
          <a:endParaRPr lang="en-US" sz="1600" b="0" kern="1200" dirty="0">
            <a:solidFill>
              <a:schemeClr val="tx1"/>
            </a:solidFill>
            <a:effectLst/>
            <a:latin typeface="+mn-lt"/>
          </a:endParaRPr>
        </a:p>
      </dsp:txBody>
      <dsp:txXfrm>
        <a:off x="1321236" y="2128242"/>
        <a:ext cx="4317563" cy="1934765"/>
      </dsp:txXfrm>
    </dsp:sp>
    <dsp:sp modelId="{18195379-FC53-48E3-AA92-A3F7BA263361}">
      <dsp:nvSpPr>
        <dsp:cNvPr id="0" name=""/>
        <dsp:cNvSpPr/>
      </dsp:nvSpPr>
      <dsp:spPr>
        <a:xfrm>
          <a:off x="193476" y="2321718"/>
          <a:ext cx="1127760" cy="1547812"/>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668E733-3B67-461A-86B7-E0A50A6CB1EB}" type="datetimeFigureOut">
              <a:rPr lang="en-US" smtClean="0"/>
              <a:pPr/>
              <a:t>11/5/2015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E9556F8-D52D-41E2-B12B-0444C82918A8}" type="slidenum">
              <a:rPr lang="en-US" smtClean="0"/>
              <a:pPr/>
              <a:t>‹#›</a:t>
            </a:fld>
            <a:endParaRPr lang="en-US"/>
          </a:p>
        </p:txBody>
      </p:sp>
    </p:spTree>
    <p:extLst>
      <p:ext uri="{BB962C8B-B14F-4D97-AF65-F5344CB8AC3E}">
        <p14:creationId xmlns="" xmlns:p14="http://schemas.microsoft.com/office/powerpoint/2010/main" val="1174270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Narrative/Audio:</a:t>
            </a:r>
          </a:p>
          <a:p>
            <a:endParaRPr lang="en-US" dirty="0" smtClean="0"/>
          </a:p>
          <a:p>
            <a:r>
              <a:rPr lang="en-US" dirty="0" smtClean="0"/>
              <a:t>Welcome to the</a:t>
            </a:r>
            <a:r>
              <a:rPr lang="en-US" baseline="0" dirty="0" smtClean="0"/>
              <a:t> </a:t>
            </a:r>
            <a:r>
              <a:rPr lang="en-US" dirty="0" smtClean="0"/>
              <a:t>Intelligence Community Directive (ICD) 119 Media Contacts Training.</a:t>
            </a:r>
          </a:p>
          <a:p>
            <a:endParaRPr lang="en-US" dirty="0"/>
          </a:p>
        </p:txBody>
      </p:sp>
      <p:sp>
        <p:nvSpPr>
          <p:cNvPr id="4" name="Slide Number Placeholder 3"/>
          <p:cNvSpPr>
            <a:spLocks noGrp="1"/>
          </p:cNvSpPr>
          <p:nvPr>
            <p:ph type="sldNum" sz="quarter" idx="10"/>
          </p:nvPr>
        </p:nvSpPr>
        <p:spPr/>
        <p:txBody>
          <a:bodyPr/>
          <a:lstStyle/>
          <a:p>
            <a:fld id="{CE9556F8-D52D-41E2-B12B-0444C82918A8}" type="slidenum">
              <a:rPr lang="en-US" smtClean="0"/>
              <a:pPr/>
              <a:t>1</a:t>
            </a:fld>
            <a:endParaRPr lang="en-US"/>
          </a:p>
        </p:txBody>
      </p:sp>
    </p:spTree>
    <p:extLst>
      <p:ext uri="{BB962C8B-B14F-4D97-AF65-F5344CB8AC3E}">
        <p14:creationId xmlns="" xmlns:p14="http://schemas.microsoft.com/office/powerpoint/2010/main" val="705165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Narrative/Audio:</a:t>
            </a:r>
          </a:p>
          <a:p>
            <a:endParaRPr lang="en-US" b="0" i="0" baseline="0" dirty="0" smtClean="0">
              <a:effectLst/>
              <a:latin typeface="+mn-lt"/>
            </a:endParaRPr>
          </a:p>
          <a:p>
            <a:r>
              <a:rPr lang="en-US" b="0" i="0" baseline="0" dirty="0" smtClean="0">
                <a:effectLst/>
                <a:latin typeface="+mn-lt"/>
              </a:rPr>
              <a:t>As a Whistleblower, know that you are protected by multiple laws and directives.  These laws and directives have established avenues for the sole purpose to protect you and to record for action any unlawful activities, waste, fraud or abuse.  </a:t>
            </a:r>
          </a:p>
          <a:p>
            <a:endParaRPr lang="en-US" b="0" i="0" baseline="0" dirty="0" smtClean="0">
              <a:effectLst/>
              <a:latin typeface="+mn-lt"/>
            </a:endParaRPr>
          </a:p>
          <a:p>
            <a:r>
              <a:rPr lang="en-US" b="0" i="0" baseline="0" dirty="0" smtClean="0">
                <a:effectLst/>
                <a:latin typeface="+mn-lt"/>
              </a:rPr>
              <a:t>The Media, however, is NOT one of those avenues.  Intelligence Oversight personnel and Inspectors General throughout the Intelligence Community, Department of Defense and the Army are prepared to receive your concern and to protect you from retaliation.</a:t>
            </a:r>
          </a:p>
        </p:txBody>
      </p:sp>
      <p:sp>
        <p:nvSpPr>
          <p:cNvPr id="4" name="Slide Number Placeholder 3"/>
          <p:cNvSpPr>
            <a:spLocks noGrp="1"/>
          </p:cNvSpPr>
          <p:nvPr>
            <p:ph type="sldNum" sz="quarter" idx="10"/>
          </p:nvPr>
        </p:nvSpPr>
        <p:spPr/>
        <p:txBody>
          <a:bodyPr/>
          <a:lstStyle/>
          <a:p>
            <a:fld id="{CE9556F8-D52D-41E2-B12B-0444C82918A8}" type="slidenum">
              <a:rPr lang="en-US" smtClean="0"/>
              <a:pPr/>
              <a:t>10</a:t>
            </a:fld>
            <a:endParaRPr lang="en-US"/>
          </a:p>
        </p:txBody>
      </p:sp>
    </p:spTree>
    <p:extLst>
      <p:ext uri="{BB962C8B-B14F-4D97-AF65-F5344CB8AC3E}">
        <p14:creationId xmlns="" xmlns:p14="http://schemas.microsoft.com/office/powerpoint/2010/main" val="1647187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Narrative/Audio:</a:t>
            </a:r>
          </a:p>
          <a:p>
            <a:endParaRPr lang="en-US" b="0" i="0" dirty="0" smtClean="0">
              <a:effectLst/>
              <a:latin typeface="+mn-lt"/>
            </a:endParaRPr>
          </a:p>
          <a:p>
            <a:r>
              <a:rPr lang="en-US" b="0" i="0" dirty="0" smtClean="0">
                <a:effectLst/>
                <a:latin typeface="+mn-lt"/>
              </a:rPr>
              <a:t>We need to clearly recognize that there are</a:t>
            </a:r>
            <a:r>
              <a:rPr lang="en-US" b="0" i="0" baseline="0" dirty="0" smtClean="0">
                <a:effectLst/>
                <a:latin typeface="+mn-lt"/>
              </a:rPr>
              <a:t> consequences for the unauthorized disclosure of covered matters and classified information.  </a:t>
            </a:r>
          </a:p>
          <a:p>
            <a:endParaRPr lang="en-US" b="0" i="0" baseline="0" dirty="0" smtClean="0">
              <a:effectLst/>
              <a:latin typeface="+mn-lt"/>
            </a:endParaRPr>
          </a:p>
          <a:p>
            <a:r>
              <a:rPr lang="en-US" b="0" i="0" baseline="0" dirty="0" smtClean="0">
                <a:effectLst/>
                <a:latin typeface="+mn-lt"/>
              </a:rPr>
              <a:t>The ramifications for disclosing Intelligence-related information containing Covered Matters is possibly even greater. . . for you, for your unit and for our Nation – all can have a significant and long-lasting negative impact.</a:t>
            </a:r>
          </a:p>
          <a:p>
            <a:endParaRPr lang="en-US" b="0" i="0" baseline="0" dirty="0" smtClean="0">
              <a:effectLst/>
              <a:latin typeface="+mn-lt"/>
            </a:endParaRPr>
          </a:p>
          <a:p>
            <a:r>
              <a:rPr lang="en-US" b="0" i="0" baseline="0" dirty="0" smtClean="0">
                <a:effectLst/>
                <a:latin typeface="+mn-lt"/>
              </a:rPr>
              <a:t>Confirmed violations of ICD 119 must be handled in the same manner as a security violation, at a minimum.</a:t>
            </a:r>
            <a:endParaRPr lang="en-US" b="0" i="0" dirty="0">
              <a:effectLst/>
              <a:latin typeface="+mn-lt"/>
            </a:endParaRPr>
          </a:p>
        </p:txBody>
      </p:sp>
      <p:sp>
        <p:nvSpPr>
          <p:cNvPr id="4" name="Slide Number Placeholder 3"/>
          <p:cNvSpPr>
            <a:spLocks noGrp="1"/>
          </p:cNvSpPr>
          <p:nvPr>
            <p:ph type="sldNum" sz="quarter" idx="10"/>
          </p:nvPr>
        </p:nvSpPr>
        <p:spPr/>
        <p:txBody>
          <a:bodyPr/>
          <a:lstStyle/>
          <a:p>
            <a:fld id="{CE9556F8-D52D-41E2-B12B-0444C82918A8}" type="slidenum">
              <a:rPr lang="en-US" smtClean="0"/>
              <a:pPr/>
              <a:t>11</a:t>
            </a:fld>
            <a:endParaRPr lang="en-US"/>
          </a:p>
        </p:txBody>
      </p:sp>
    </p:spTree>
    <p:extLst>
      <p:ext uri="{BB962C8B-B14F-4D97-AF65-F5344CB8AC3E}">
        <p14:creationId xmlns="" xmlns:p14="http://schemas.microsoft.com/office/powerpoint/2010/main" val="618248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Narrative/Audio:</a:t>
            </a:r>
          </a:p>
          <a:p>
            <a:endParaRPr lang="en-US" b="0" i="0" dirty="0" smtClean="0">
              <a:effectLst/>
              <a:latin typeface="+mn-lt"/>
            </a:endParaRPr>
          </a:p>
          <a:p>
            <a:r>
              <a:rPr lang="en-US" b="0" i="0" dirty="0" smtClean="0">
                <a:effectLst/>
                <a:latin typeface="+mn-lt"/>
              </a:rPr>
              <a:t>Edward Snowden and PFC Manning are two enormous and regrettable examples of individuals who thought leaking Intelligence information</a:t>
            </a:r>
            <a:r>
              <a:rPr lang="en-US" b="0" i="0" baseline="0" dirty="0" smtClean="0">
                <a:effectLst/>
                <a:latin typeface="+mn-lt"/>
              </a:rPr>
              <a:t> to the Media was the only way to halt what they perceived to be illegal activities.  </a:t>
            </a:r>
          </a:p>
          <a:p>
            <a:endParaRPr lang="en-US" b="0" i="0" baseline="0" dirty="0" smtClean="0">
              <a:effectLst/>
              <a:latin typeface="+mn-lt"/>
            </a:endParaRPr>
          </a:p>
          <a:p>
            <a:r>
              <a:rPr lang="en-US" b="0" i="0" baseline="0" dirty="0" smtClean="0">
                <a:effectLst/>
                <a:latin typeface="+mn-lt"/>
              </a:rPr>
              <a:t>Either they were ignorant or they didn’t care, or both, but their actions placed US personnel at risk, reduced the operational effectiveness of our Armed Forces, damaged our relationships with allies, and cost our ability to collect valuable Intelligence to protect our nation.</a:t>
            </a:r>
            <a:endParaRPr lang="en-US" b="0" i="0" dirty="0">
              <a:effectLst/>
              <a:latin typeface="+mn-lt"/>
            </a:endParaRPr>
          </a:p>
        </p:txBody>
      </p:sp>
      <p:sp>
        <p:nvSpPr>
          <p:cNvPr id="4" name="Slide Number Placeholder 3"/>
          <p:cNvSpPr>
            <a:spLocks noGrp="1"/>
          </p:cNvSpPr>
          <p:nvPr>
            <p:ph type="sldNum" sz="quarter" idx="10"/>
          </p:nvPr>
        </p:nvSpPr>
        <p:spPr/>
        <p:txBody>
          <a:bodyPr/>
          <a:lstStyle/>
          <a:p>
            <a:fld id="{CE9556F8-D52D-41E2-B12B-0444C82918A8}" type="slidenum">
              <a:rPr lang="en-US" smtClean="0"/>
              <a:pPr/>
              <a:t>12</a:t>
            </a:fld>
            <a:endParaRPr lang="en-US"/>
          </a:p>
        </p:txBody>
      </p:sp>
    </p:spTree>
    <p:extLst>
      <p:ext uri="{BB962C8B-B14F-4D97-AF65-F5344CB8AC3E}">
        <p14:creationId xmlns="" xmlns:p14="http://schemas.microsoft.com/office/powerpoint/2010/main" val="3373273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Narrative/Audio:</a:t>
            </a:r>
          </a:p>
          <a:p>
            <a:endParaRPr lang="en-US" b="0" i="0" dirty="0" smtClean="0">
              <a:effectLst/>
              <a:latin typeface="+mn-lt"/>
            </a:endParaRPr>
          </a:p>
          <a:p>
            <a:r>
              <a:rPr lang="en-US" b="0" i="0" dirty="0" smtClean="0">
                <a:effectLst/>
                <a:latin typeface="+mn-lt"/>
              </a:rPr>
              <a:t>This concludes ICD 119 Media Contact Training.  </a:t>
            </a:r>
          </a:p>
          <a:p>
            <a:endParaRPr lang="en-US" b="0" i="0" dirty="0" smtClean="0">
              <a:effectLst/>
              <a:latin typeface="+mn-lt"/>
            </a:endParaRPr>
          </a:p>
          <a:p>
            <a:r>
              <a:rPr lang="en-US" b="0" i="0" dirty="0" smtClean="0">
                <a:effectLst/>
                <a:latin typeface="+mn-lt"/>
              </a:rPr>
              <a:t>If</a:t>
            </a:r>
            <a:r>
              <a:rPr lang="en-US" b="0" i="0" baseline="0" dirty="0" smtClean="0">
                <a:effectLst/>
                <a:latin typeface="+mn-lt"/>
              </a:rPr>
              <a:t> you have questions about the information in this training or the directive and regulations that govern it, please contact the Headquarters Department of the Army G-2 Policy team.</a:t>
            </a:r>
          </a:p>
          <a:p>
            <a:endParaRPr lang="en-US" b="0" i="0" baseline="0" dirty="0" smtClean="0">
              <a:effectLst/>
              <a:latin typeface="+mn-lt"/>
            </a:endParaRPr>
          </a:p>
          <a:p>
            <a:pPr defTabSz="931774">
              <a:defRPr/>
            </a:pPr>
            <a:r>
              <a:rPr lang="en-US" b="0" i="0" dirty="0" smtClean="0">
                <a:effectLst/>
                <a:latin typeface="+mn-lt"/>
              </a:rPr>
              <a:t>And</a:t>
            </a:r>
            <a:r>
              <a:rPr lang="en-US" b="0" i="0" baseline="0" dirty="0" smtClean="0">
                <a:effectLst/>
                <a:latin typeface="+mn-lt"/>
              </a:rPr>
              <a:t> r</a:t>
            </a:r>
            <a:r>
              <a:rPr lang="en-US" b="0" i="0" dirty="0" smtClean="0">
                <a:effectLst/>
                <a:latin typeface="+mn-lt"/>
              </a:rPr>
              <a:t>emember, do not discuss Covered Matters with the Media unless you are authorized and report all media</a:t>
            </a:r>
            <a:r>
              <a:rPr lang="en-US" b="0" i="0" baseline="0" dirty="0" smtClean="0">
                <a:effectLst/>
                <a:latin typeface="+mn-lt"/>
              </a:rPr>
              <a:t> contacts about Covered Matters</a:t>
            </a:r>
            <a:r>
              <a:rPr lang="en-US" b="0" i="0" dirty="0" smtClean="0">
                <a:effectLst/>
                <a:latin typeface="+mn-lt"/>
              </a:rPr>
              <a:t>.  </a:t>
            </a:r>
          </a:p>
          <a:p>
            <a:pPr defTabSz="931774">
              <a:defRPr/>
            </a:pPr>
            <a:endParaRPr lang="en-US" b="0" i="0" dirty="0" smtClean="0">
              <a:effectLst/>
              <a:latin typeface="+mn-lt"/>
            </a:endParaRPr>
          </a:p>
          <a:p>
            <a:pPr defTabSz="931774">
              <a:defRPr/>
            </a:pPr>
            <a:r>
              <a:rPr lang="en-US" b="0" i="0" dirty="0" smtClean="0">
                <a:effectLst/>
                <a:latin typeface="+mn-lt"/>
              </a:rPr>
              <a:t>Thank</a:t>
            </a:r>
            <a:r>
              <a:rPr lang="en-US" b="0" i="0" baseline="0" dirty="0" smtClean="0">
                <a:effectLst/>
                <a:latin typeface="+mn-lt"/>
              </a:rPr>
              <a:t> you.</a:t>
            </a:r>
            <a:endParaRPr lang="en-US" b="0" i="0" dirty="0">
              <a:effectLst/>
              <a:latin typeface="+mn-lt"/>
            </a:endParaRPr>
          </a:p>
        </p:txBody>
      </p:sp>
      <p:sp>
        <p:nvSpPr>
          <p:cNvPr id="4" name="Slide Number Placeholder 3"/>
          <p:cNvSpPr>
            <a:spLocks noGrp="1"/>
          </p:cNvSpPr>
          <p:nvPr>
            <p:ph type="sldNum" sz="quarter" idx="10"/>
          </p:nvPr>
        </p:nvSpPr>
        <p:spPr/>
        <p:txBody>
          <a:bodyPr/>
          <a:lstStyle/>
          <a:p>
            <a:fld id="{CE9556F8-D52D-41E2-B12B-0444C82918A8}" type="slidenum">
              <a:rPr lang="en-US" smtClean="0"/>
              <a:pPr/>
              <a:t>13</a:t>
            </a:fld>
            <a:endParaRPr lang="en-US"/>
          </a:p>
        </p:txBody>
      </p:sp>
    </p:spTree>
    <p:extLst>
      <p:ext uri="{BB962C8B-B14F-4D97-AF65-F5344CB8AC3E}">
        <p14:creationId xmlns="" xmlns:p14="http://schemas.microsoft.com/office/powerpoint/2010/main" val="1559886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t>Print this certificate, sign, and give to your training coordinator.</a:t>
            </a:r>
            <a:endParaRPr lang="en-US" b="0" i="0" dirty="0">
              <a:effectLst/>
              <a:latin typeface="+mn-lt"/>
            </a:endParaRPr>
          </a:p>
        </p:txBody>
      </p:sp>
      <p:sp>
        <p:nvSpPr>
          <p:cNvPr id="4" name="Slide Number Placeholder 3"/>
          <p:cNvSpPr>
            <a:spLocks noGrp="1"/>
          </p:cNvSpPr>
          <p:nvPr>
            <p:ph type="sldNum" sz="quarter" idx="10"/>
          </p:nvPr>
        </p:nvSpPr>
        <p:spPr/>
        <p:txBody>
          <a:bodyPr/>
          <a:lstStyle/>
          <a:p>
            <a:fld id="{CE9556F8-D52D-41E2-B12B-0444C82918A8}" type="slidenum">
              <a:rPr lang="en-US" smtClean="0"/>
              <a:pPr/>
              <a:t>14</a:t>
            </a:fld>
            <a:endParaRPr lang="en-US"/>
          </a:p>
        </p:txBody>
      </p:sp>
    </p:spTree>
    <p:extLst>
      <p:ext uri="{BB962C8B-B14F-4D97-AF65-F5344CB8AC3E}">
        <p14:creationId xmlns:p14="http://schemas.microsoft.com/office/powerpoint/2010/main" xmlns="" val="4089423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31774" rtl="0" eaLnBrk="0" fontAlgn="base" latinLnBrk="0" hangingPunct="1">
              <a:lnSpc>
                <a:spcPct val="100000"/>
              </a:lnSpc>
              <a:spcBef>
                <a:spcPts val="408"/>
              </a:spcBef>
              <a:spcAft>
                <a:spcPct val="0"/>
              </a:spcAft>
              <a:buClrTx/>
              <a:buSzTx/>
              <a:buFontTx/>
              <a:buNone/>
              <a:tabLst/>
              <a:defRPr/>
            </a:pPr>
            <a:r>
              <a:rPr lang="en-US" dirty="0" smtClean="0"/>
              <a:t>Narrative/Audio:</a:t>
            </a:r>
          </a:p>
          <a:p>
            <a:pPr defTabSz="931774" eaLnBrk="0" fontAlgn="base">
              <a:spcBef>
                <a:spcPts val="408"/>
              </a:spcBef>
              <a:spcAft>
                <a:spcPct val="0"/>
              </a:spcAft>
              <a:defRPr/>
            </a:pPr>
            <a:endParaRPr lang="en-US" dirty="0" smtClean="0"/>
          </a:p>
          <a:p>
            <a:pPr defTabSz="931774" eaLnBrk="0" fontAlgn="base">
              <a:spcBef>
                <a:spcPts val="408"/>
              </a:spcBef>
              <a:spcAft>
                <a:spcPct val="0"/>
              </a:spcAft>
              <a:defRPr/>
            </a:pPr>
            <a:r>
              <a:rPr lang="en-US" dirty="0" smtClean="0"/>
              <a:t>The purpose of this training is to provide those associated with the Army Intelligence with information and training on intelligence community rules on interactions with the media per Intelligence</a:t>
            </a:r>
            <a:r>
              <a:rPr lang="en-US" baseline="0" dirty="0" smtClean="0"/>
              <a:t> Community Directive 119 – Media Contacts</a:t>
            </a:r>
            <a:r>
              <a:rPr lang="en-US" dirty="0" smtClean="0"/>
              <a:t>.</a:t>
            </a:r>
          </a:p>
          <a:p>
            <a:pPr defTabSz="931774">
              <a:defRPr/>
            </a:pPr>
            <a:endParaRPr lang="en-US" dirty="0"/>
          </a:p>
        </p:txBody>
      </p:sp>
      <p:sp>
        <p:nvSpPr>
          <p:cNvPr id="4" name="Slide Number Placeholder 3"/>
          <p:cNvSpPr>
            <a:spLocks noGrp="1"/>
          </p:cNvSpPr>
          <p:nvPr>
            <p:ph type="sldNum" sz="quarter" idx="10"/>
          </p:nvPr>
        </p:nvSpPr>
        <p:spPr/>
        <p:txBody>
          <a:bodyPr/>
          <a:lstStyle/>
          <a:p>
            <a:fld id="{CE9556F8-D52D-41E2-B12B-0444C82918A8}" type="slidenum">
              <a:rPr lang="en-US" smtClean="0"/>
              <a:pPr/>
              <a:t>2</a:t>
            </a:fld>
            <a:endParaRPr lang="en-US"/>
          </a:p>
        </p:txBody>
      </p:sp>
    </p:spTree>
    <p:extLst>
      <p:ext uri="{BB962C8B-B14F-4D97-AF65-F5344CB8AC3E}">
        <p14:creationId xmlns="" xmlns:p14="http://schemas.microsoft.com/office/powerpoint/2010/main" val="839862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Narrative/Audio:</a:t>
            </a:r>
          </a:p>
          <a:p>
            <a:endParaRPr lang="en-US" dirty="0" smtClean="0"/>
          </a:p>
          <a:p>
            <a:r>
              <a:rPr lang="en-US" dirty="0" smtClean="0"/>
              <a:t>Over</a:t>
            </a:r>
            <a:r>
              <a:rPr lang="en-US" baseline="0" dirty="0" smtClean="0"/>
              <a:t> the next 9 slides, we will cover the following areas that will address the challenges, issues and your responsibilities.</a:t>
            </a:r>
            <a:endParaRPr lang="en-US" dirty="0"/>
          </a:p>
        </p:txBody>
      </p:sp>
      <p:sp>
        <p:nvSpPr>
          <p:cNvPr id="4" name="Slide Number Placeholder 3"/>
          <p:cNvSpPr>
            <a:spLocks noGrp="1"/>
          </p:cNvSpPr>
          <p:nvPr>
            <p:ph type="sldNum" sz="quarter" idx="10"/>
          </p:nvPr>
        </p:nvSpPr>
        <p:spPr/>
        <p:txBody>
          <a:bodyPr/>
          <a:lstStyle/>
          <a:p>
            <a:fld id="{CE9556F8-D52D-41E2-B12B-0444C82918A8}" type="slidenum">
              <a:rPr lang="en-US" smtClean="0"/>
              <a:pPr/>
              <a:t>3</a:t>
            </a:fld>
            <a:endParaRPr lang="en-US"/>
          </a:p>
        </p:txBody>
      </p:sp>
    </p:spTree>
    <p:extLst>
      <p:ext uri="{BB962C8B-B14F-4D97-AF65-F5344CB8AC3E}">
        <p14:creationId xmlns="" xmlns:p14="http://schemas.microsoft.com/office/powerpoint/2010/main" val="512800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31774" rtl="0" eaLnBrk="1" fontAlgn="auto" latinLnBrk="0" hangingPunct="1">
              <a:lnSpc>
                <a:spcPct val="100000"/>
              </a:lnSpc>
              <a:spcBef>
                <a:spcPts val="0"/>
              </a:spcBef>
              <a:spcAft>
                <a:spcPts val="0"/>
              </a:spcAft>
              <a:buClrTx/>
              <a:buSzTx/>
              <a:buFontTx/>
              <a:buNone/>
              <a:tabLst/>
              <a:defRPr/>
            </a:pPr>
            <a:r>
              <a:rPr lang="en-US" dirty="0" smtClean="0"/>
              <a:t>Narrative/Audio:</a:t>
            </a:r>
          </a:p>
          <a:p>
            <a:pPr defTabSz="931774">
              <a:defRPr/>
            </a:pPr>
            <a:endParaRPr lang="en-US" baseline="0" dirty="0" smtClean="0"/>
          </a:p>
          <a:p>
            <a:pPr defTabSz="931774">
              <a:defRPr/>
            </a:pPr>
            <a:r>
              <a:rPr lang="en-US" baseline="0" dirty="0" smtClean="0"/>
              <a:t>The Army and in the Intelligence Community are committed to sharing information responsibly with the Public via the Media to further government openness and transparency.  They are also committed to protecting Intelligence information and will be challenged by the Media concerning such information.   </a:t>
            </a:r>
          </a:p>
          <a:p>
            <a:pPr defTabSz="931774">
              <a:defRPr/>
            </a:pPr>
            <a:endParaRPr lang="en-US" baseline="0" dirty="0" smtClean="0"/>
          </a:p>
          <a:p>
            <a:pPr defTabSz="931774">
              <a:defRPr/>
            </a:pPr>
            <a:r>
              <a:rPr lang="en-US" baseline="0" dirty="0" smtClean="0"/>
              <a:t>General </a:t>
            </a:r>
            <a:r>
              <a:rPr lang="en-US" baseline="0" dirty="0" err="1" smtClean="0"/>
              <a:t>Odierno’s</a:t>
            </a:r>
            <a:r>
              <a:rPr lang="en-US" baseline="0" dirty="0" smtClean="0"/>
              <a:t> concern</a:t>
            </a:r>
            <a:r>
              <a:rPr lang="en-US" baseline="0" dirty="0" smtClean="0">
                <a:latin typeface="Calibri"/>
              </a:rPr>
              <a:t>¹</a:t>
            </a:r>
            <a:r>
              <a:rPr lang="en-US" baseline="0" dirty="0" smtClean="0"/>
              <a:t> highlights today’s overarching challenge //pause// and this challenge is even bigger for our Intelligence professionals in safeguarding our Sources, Methods, Activities, and Judgments from Unauthorized Disclosure.</a:t>
            </a:r>
          </a:p>
          <a:p>
            <a:pPr defTabSz="931774">
              <a:defRPr/>
            </a:pPr>
            <a:endParaRPr lang="en-US" baseline="0" dirty="0" smtClean="0"/>
          </a:p>
          <a:p>
            <a:pPr defTabSz="931774">
              <a:defRPr/>
            </a:pPr>
            <a:r>
              <a:rPr lang="en-US" baseline="0" dirty="0" smtClean="0"/>
              <a:t>------------------------</a:t>
            </a:r>
          </a:p>
          <a:p>
            <a:pPr defTabSz="931774">
              <a:defRPr/>
            </a:pPr>
            <a:endParaRPr lang="en-US" baseline="0" dirty="0" smtClean="0"/>
          </a:p>
          <a:p>
            <a:r>
              <a:rPr lang="en-US" b="0" dirty="0" smtClean="0">
                <a:effectLst/>
              </a:rPr>
              <a:t>1.  Odierno Shares Views on Military’s Relationship With Media, </a:t>
            </a:r>
            <a:r>
              <a:rPr lang="en-US" dirty="0" smtClean="0"/>
              <a:t>By David </a:t>
            </a:r>
            <a:r>
              <a:rPr lang="en-US" dirty="0" err="1" smtClean="0"/>
              <a:t>Vergun</a:t>
            </a:r>
            <a:r>
              <a:rPr lang="en-US" dirty="0" smtClean="0"/>
              <a:t>, Army News Service, WASHINGTON, Oct. 22, 2012 (no audio</a:t>
            </a:r>
            <a:r>
              <a:rPr lang="en-US" baseline="0" dirty="0" smtClean="0"/>
              <a:t> for a footnote).</a:t>
            </a:r>
            <a:endParaRPr lang="en-US" dirty="0" smtClean="0"/>
          </a:p>
          <a:p>
            <a:pPr defTabSz="931774">
              <a:defRPr/>
            </a:pPr>
            <a:endParaRPr lang="en-US" dirty="0"/>
          </a:p>
        </p:txBody>
      </p:sp>
      <p:sp>
        <p:nvSpPr>
          <p:cNvPr id="4" name="Slide Number Placeholder 3"/>
          <p:cNvSpPr>
            <a:spLocks noGrp="1"/>
          </p:cNvSpPr>
          <p:nvPr>
            <p:ph type="sldNum" sz="quarter" idx="10"/>
          </p:nvPr>
        </p:nvSpPr>
        <p:spPr/>
        <p:txBody>
          <a:bodyPr/>
          <a:lstStyle/>
          <a:p>
            <a:fld id="{CE9556F8-D52D-41E2-B12B-0444C82918A8}" type="slidenum">
              <a:rPr lang="en-US" smtClean="0"/>
              <a:pPr/>
              <a:t>4</a:t>
            </a:fld>
            <a:endParaRPr lang="en-US"/>
          </a:p>
        </p:txBody>
      </p:sp>
    </p:spTree>
    <p:extLst>
      <p:ext uri="{BB962C8B-B14F-4D97-AF65-F5344CB8AC3E}">
        <p14:creationId xmlns="" xmlns:p14="http://schemas.microsoft.com/office/powerpoint/2010/main" val="3296363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31774" rtl="0" eaLnBrk="1" fontAlgn="auto" latinLnBrk="0" hangingPunct="1">
              <a:lnSpc>
                <a:spcPct val="100000"/>
              </a:lnSpc>
              <a:spcBef>
                <a:spcPts val="0"/>
              </a:spcBef>
              <a:spcAft>
                <a:spcPts val="0"/>
              </a:spcAft>
              <a:buClrTx/>
              <a:buSzTx/>
              <a:buFontTx/>
              <a:buNone/>
              <a:tabLst/>
              <a:defRPr/>
            </a:pPr>
            <a:r>
              <a:rPr lang="en-US" dirty="0" smtClean="0"/>
              <a:t>Narrative/Audio:</a:t>
            </a:r>
          </a:p>
          <a:p>
            <a:pPr defTabSz="931774">
              <a:defRPr/>
            </a:pPr>
            <a:endParaRPr lang="en-US" dirty="0" smtClean="0">
              <a:solidFill>
                <a:schemeClr val="bg1"/>
              </a:solidFill>
              <a:latin typeface="Arial Black" pitchFamily="34" charset="0"/>
              <a:cs typeface="Arial" pitchFamily="34" charset="0"/>
            </a:endParaRPr>
          </a:p>
          <a:p>
            <a:pPr defTabSz="931774">
              <a:defRPr/>
            </a:pPr>
            <a:r>
              <a:rPr lang="en-US" dirty="0" smtClean="0">
                <a:solidFill>
                  <a:schemeClr val="bg1"/>
                </a:solidFill>
                <a:latin typeface="Arial Black" pitchFamily="34" charset="0"/>
                <a:cs typeface="Arial" pitchFamily="34" charset="0"/>
              </a:rPr>
              <a:t>In this training, the definitions of Covered Matters and Media must be stated up front and clearly understood.</a:t>
            </a:r>
          </a:p>
          <a:p>
            <a:pPr defTabSz="931774">
              <a:defRPr/>
            </a:pPr>
            <a:endParaRPr lang="en-US" dirty="0" smtClean="0">
              <a:solidFill>
                <a:schemeClr val="bg1"/>
              </a:solidFill>
              <a:latin typeface="Arial Black" pitchFamily="34" charset="0"/>
              <a:cs typeface="Arial" pitchFamily="34" charset="0"/>
            </a:endParaRPr>
          </a:p>
          <a:p>
            <a:pPr defTabSz="931774">
              <a:defRPr/>
            </a:pPr>
            <a:r>
              <a:rPr lang="en-US" dirty="0" smtClean="0">
                <a:solidFill>
                  <a:schemeClr val="bg1"/>
                </a:solidFill>
                <a:latin typeface="Arial Black" pitchFamily="34" charset="0"/>
                <a:cs typeface="Arial" pitchFamily="34" charset="0"/>
              </a:rPr>
              <a:t>Covered Matters are any intelligence-related information, specifically sensitive Intelligence that if undisclosed can have serious consequences.  Covered Matters include sources, methods, intelligence activities, and judgments.  Every individual in Army Intelligence:  Soldier, Civilian, and Contractor is responsible for not disclosing Covered Matters.</a:t>
            </a:r>
          </a:p>
          <a:p>
            <a:pPr defTabSz="931774">
              <a:defRPr/>
            </a:pPr>
            <a:endParaRPr lang="en-US" dirty="0" smtClean="0">
              <a:solidFill>
                <a:schemeClr val="bg1"/>
              </a:solidFill>
              <a:latin typeface="Arial Black" pitchFamily="34" charset="0"/>
              <a:cs typeface="Arial" pitchFamily="34" charset="0"/>
            </a:endParaRPr>
          </a:p>
          <a:p>
            <a:pPr defTabSz="931774">
              <a:defRPr/>
            </a:pPr>
            <a:r>
              <a:rPr lang="en-US" dirty="0" smtClean="0">
                <a:solidFill>
                  <a:schemeClr val="bg1"/>
                </a:solidFill>
                <a:latin typeface="Arial Black" pitchFamily="34" charset="0"/>
                <a:cs typeface="Arial" pitchFamily="34" charset="0"/>
              </a:rPr>
              <a:t>Media is any </a:t>
            </a:r>
            <a:r>
              <a:rPr lang="en-US" dirty="0" smtClean="0">
                <a:solidFill>
                  <a:schemeClr val="bg1"/>
                </a:solidFill>
                <a:latin typeface="Arial" pitchFamily="34" charset="0"/>
                <a:cs typeface="Arial" pitchFamily="34" charset="0"/>
              </a:rPr>
              <a:t>person, organization or entity who primarily or otherwise engages in the collection, production, and dissemination of information publicly in any form such as print, broadcast, film and the internet.</a:t>
            </a:r>
          </a:p>
          <a:p>
            <a:pPr defTabSz="931774">
              <a:defRPr/>
            </a:pPr>
            <a:endParaRPr lang="en-US" dirty="0" smtClean="0">
              <a:solidFill>
                <a:schemeClr val="bg1"/>
              </a:solidFill>
              <a:latin typeface="Arial" pitchFamily="34" charset="0"/>
              <a:cs typeface="Arial" pitchFamily="34" charset="0"/>
            </a:endParaRPr>
          </a:p>
          <a:p>
            <a:pPr defTabSz="931774">
              <a:defRPr/>
            </a:pPr>
            <a:r>
              <a:rPr lang="en-US" dirty="0" smtClean="0">
                <a:cs typeface="Arial" pitchFamily="34" charset="0"/>
              </a:rPr>
              <a:t>Note</a:t>
            </a:r>
            <a:r>
              <a:rPr lang="en-US" baseline="0" dirty="0" smtClean="0">
                <a:cs typeface="Arial" pitchFamily="34" charset="0"/>
              </a:rPr>
              <a:t> that </a:t>
            </a:r>
            <a:r>
              <a:rPr lang="en-US" dirty="0" smtClean="0">
                <a:cs typeface="Arial" pitchFamily="34" charset="0"/>
              </a:rPr>
              <a:t>Covered Matters and Media for this training does not apply to freedom of information act requests or contact in connection with criminal, civil or administrative proceedings.</a:t>
            </a:r>
            <a:r>
              <a:rPr lang="en-US" baseline="0" dirty="0" smtClean="0">
                <a:cs typeface="Arial" pitchFamily="34" charset="0"/>
              </a:rPr>
              <a:t>  O</a:t>
            </a:r>
            <a:r>
              <a:rPr lang="en-US" dirty="0" smtClean="0">
                <a:cs typeface="Arial" pitchFamily="34" charset="0"/>
              </a:rPr>
              <a:t>ther guidance covers those contacts.</a:t>
            </a:r>
          </a:p>
          <a:p>
            <a:pPr defTabSz="931774">
              <a:defRPr/>
            </a:pPr>
            <a:endParaRPr lang="en-US" dirty="0" smtClean="0">
              <a:solidFill>
                <a:schemeClr val="bg1"/>
              </a:solidFill>
              <a:latin typeface="Arial" pitchFamily="34" charset="0"/>
              <a:cs typeface="Arial" pitchFamily="34" charset="0"/>
            </a:endParaRPr>
          </a:p>
          <a:p>
            <a:endParaRPr lang="en-US" b="0" i="0" dirty="0">
              <a:effectLst/>
            </a:endParaRPr>
          </a:p>
        </p:txBody>
      </p:sp>
      <p:sp>
        <p:nvSpPr>
          <p:cNvPr id="4" name="Slide Number Placeholder 3"/>
          <p:cNvSpPr>
            <a:spLocks noGrp="1"/>
          </p:cNvSpPr>
          <p:nvPr>
            <p:ph type="sldNum" sz="quarter" idx="10"/>
          </p:nvPr>
        </p:nvSpPr>
        <p:spPr/>
        <p:txBody>
          <a:bodyPr/>
          <a:lstStyle/>
          <a:p>
            <a:fld id="{CE9556F8-D52D-41E2-B12B-0444C82918A8}" type="slidenum">
              <a:rPr lang="en-US" smtClean="0"/>
              <a:pPr/>
              <a:t>5</a:t>
            </a:fld>
            <a:endParaRPr lang="en-US"/>
          </a:p>
        </p:txBody>
      </p:sp>
    </p:spTree>
    <p:extLst>
      <p:ext uri="{BB962C8B-B14F-4D97-AF65-F5344CB8AC3E}">
        <p14:creationId xmlns="" xmlns:p14="http://schemas.microsoft.com/office/powerpoint/2010/main" val="137478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31774" rtl="0" eaLnBrk="1" fontAlgn="auto" latinLnBrk="0" hangingPunct="1">
              <a:lnSpc>
                <a:spcPct val="100000"/>
              </a:lnSpc>
              <a:spcBef>
                <a:spcPts val="0"/>
              </a:spcBef>
              <a:spcAft>
                <a:spcPts val="0"/>
              </a:spcAft>
              <a:buClrTx/>
              <a:buSzTx/>
              <a:buFontTx/>
              <a:buNone/>
              <a:tabLst/>
              <a:defRPr/>
            </a:pPr>
            <a:r>
              <a:rPr lang="en-US" dirty="0" smtClean="0"/>
              <a:t>Narrative/Audio:</a:t>
            </a:r>
          </a:p>
          <a:p>
            <a:pPr defTabSz="931774">
              <a:defRPr/>
            </a:pPr>
            <a:endParaRPr lang="en-US" dirty="0" smtClean="0">
              <a:effectLst>
                <a:outerShdw blurRad="38100" dist="38100" dir="2700000" algn="tl">
                  <a:srgbClr val="000000">
                    <a:alpha val="43137"/>
                  </a:srgbClr>
                </a:outerShdw>
              </a:effectLst>
              <a:cs typeface="Arial" pitchFamily="34" charset="0"/>
            </a:endParaRPr>
          </a:p>
          <a:p>
            <a:pPr defTabSz="931774">
              <a:defRPr/>
            </a:pPr>
            <a:r>
              <a:rPr lang="en-US" dirty="0" smtClean="0">
                <a:effectLst>
                  <a:outerShdw blurRad="38100" dist="38100" dir="2700000" algn="tl">
                    <a:srgbClr val="000000">
                      <a:alpha val="43137"/>
                    </a:srgbClr>
                  </a:outerShdw>
                </a:effectLst>
                <a:cs typeface="Arial" pitchFamily="34" charset="0"/>
              </a:rPr>
              <a:t>Of the Four Media Forms – Print, Broadcast, Film, Internet – we must be extremely cautious of the internet in light of the ever growing, evolving and mostly unconstrained 24/7 social Media landscape.</a:t>
            </a:r>
          </a:p>
          <a:p>
            <a:pPr defTabSz="931774">
              <a:defRPr/>
            </a:pPr>
            <a:endParaRPr lang="en-US" dirty="0" smtClean="0">
              <a:effectLst>
                <a:outerShdw blurRad="38100" dist="38100" dir="2700000" algn="tl">
                  <a:srgbClr val="000000">
                    <a:alpha val="43137"/>
                  </a:srgbClr>
                </a:outerShdw>
              </a:effectLst>
              <a:cs typeface="Arial" pitchFamily="34" charset="0"/>
            </a:endParaRPr>
          </a:p>
          <a:p>
            <a:pPr defTabSz="931774">
              <a:defRPr/>
            </a:pPr>
            <a:r>
              <a:rPr lang="en-US" dirty="0" smtClean="0">
                <a:effectLst>
                  <a:outerShdw blurRad="38100" dist="38100" dir="2700000" algn="tl">
                    <a:srgbClr val="000000">
                      <a:alpha val="43137"/>
                    </a:srgbClr>
                  </a:outerShdw>
                </a:effectLst>
                <a:cs typeface="Arial" pitchFamily="34" charset="0"/>
              </a:rPr>
              <a:t>Social Media differ from traditional Media in several ways -- </a:t>
            </a:r>
            <a:r>
              <a:rPr lang="en-US" dirty="0" smtClean="0">
                <a:cs typeface="Arial" pitchFamily="34" charset="0"/>
              </a:rPr>
              <a:t>quality, reach, frequency, usability, immediacy, and permanence. </a:t>
            </a:r>
          </a:p>
          <a:p>
            <a:pPr defTabSz="931774">
              <a:defRPr/>
            </a:pPr>
            <a:endParaRPr lang="en-US" dirty="0" smtClean="0">
              <a:cs typeface="Arial" pitchFamily="34" charset="0"/>
            </a:endParaRPr>
          </a:p>
          <a:p>
            <a:pPr defTabSz="931774">
              <a:defRPr/>
            </a:pPr>
            <a:r>
              <a:rPr lang="en-US" dirty="0" smtClean="0">
                <a:effectLst>
                  <a:outerShdw blurRad="38100" dist="38100" dir="2700000" algn="tl">
                    <a:srgbClr val="000000">
                      <a:alpha val="43137"/>
                    </a:srgbClr>
                  </a:outerShdw>
                </a:effectLst>
                <a:cs typeface="Arial" pitchFamily="34" charset="0"/>
              </a:rPr>
              <a:t>Poster’s control is lost -- i</a:t>
            </a:r>
            <a:r>
              <a:rPr lang="en-US" dirty="0" smtClean="0">
                <a:cs typeface="Arial" pitchFamily="34" charset="0"/>
              </a:rPr>
              <a:t>nadvertent posts of Covered Matters are impossible to recall or delete.</a:t>
            </a:r>
          </a:p>
          <a:p>
            <a:pPr defTabSz="931774">
              <a:defRPr/>
            </a:pPr>
            <a:endParaRPr lang="en-US" dirty="0" smtClean="0">
              <a:cs typeface="Arial" pitchFamily="34" charset="0"/>
            </a:endParaRPr>
          </a:p>
          <a:p>
            <a:pPr defTabSz="931774">
              <a:defRPr/>
            </a:pPr>
            <a:r>
              <a:rPr lang="en-US" dirty="0" smtClean="0">
                <a:effectLst>
                  <a:outerShdw blurRad="38100" dist="38100" dir="2700000" algn="tl">
                    <a:srgbClr val="000000">
                      <a:alpha val="43137"/>
                    </a:srgbClr>
                  </a:outerShdw>
                </a:effectLst>
                <a:cs typeface="Arial" pitchFamily="34" charset="0"/>
              </a:rPr>
              <a:t>Moreover, there’s no expectation of privacy </a:t>
            </a:r>
            <a:r>
              <a:rPr lang="en-US" dirty="0" smtClean="0">
                <a:cs typeface="Arial" pitchFamily="34" charset="0"/>
              </a:rPr>
              <a:t>-- the moment information is provided to any Media organization . . . more so with social Media.</a:t>
            </a:r>
          </a:p>
          <a:p>
            <a:pPr defTabSz="931774">
              <a:defRPr/>
            </a:pPr>
            <a:endParaRPr lang="en-US" dirty="0" smtClean="0"/>
          </a:p>
          <a:p>
            <a:r>
              <a:rPr lang="en-US" b="0" i="0" dirty="0" smtClean="0">
                <a:effectLst/>
                <a:latin typeface="+mn-lt"/>
              </a:rPr>
              <a:t>Remember, everyone must prevent Covered Matters from being part of the social conversation.</a:t>
            </a:r>
          </a:p>
          <a:p>
            <a:endParaRPr lang="en-US" b="0" i="0" dirty="0" smtClean="0">
              <a:effectLst/>
              <a:latin typeface="+mn-lt"/>
            </a:endParaRPr>
          </a:p>
          <a:p>
            <a:endParaRPr lang="en-US" b="0" i="0" dirty="0">
              <a:effectLst/>
              <a:latin typeface="+mn-lt"/>
            </a:endParaRPr>
          </a:p>
        </p:txBody>
      </p:sp>
      <p:sp>
        <p:nvSpPr>
          <p:cNvPr id="4" name="Slide Number Placeholder 3"/>
          <p:cNvSpPr>
            <a:spLocks noGrp="1"/>
          </p:cNvSpPr>
          <p:nvPr>
            <p:ph type="sldNum" sz="quarter" idx="10"/>
          </p:nvPr>
        </p:nvSpPr>
        <p:spPr/>
        <p:txBody>
          <a:bodyPr/>
          <a:lstStyle/>
          <a:p>
            <a:fld id="{CE9556F8-D52D-41E2-B12B-0444C82918A8}" type="slidenum">
              <a:rPr lang="en-US" smtClean="0"/>
              <a:pPr/>
              <a:t>6</a:t>
            </a:fld>
            <a:endParaRPr lang="en-US"/>
          </a:p>
        </p:txBody>
      </p:sp>
    </p:spTree>
    <p:extLst>
      <p:ext uri="{BB962C8B-B14F-4D97-AF65-F5344CB8AC3E}">
        <p14:creationId xmlns="" xmlns:p14="http://schemas.microsoft.com/office/powerpoint/2010/main" val="2277542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Narrative/Audio:</a:t>
            </a:r>
          </a:p>
          <a:p>
            <a:endParaRPr lang="en-US" b="0" i="0" dirty="0" smtClean="0">
              <a:effectLst/>
              <a:latin typeface="+mn-lt"/>
            </a:endParaRPr>
          </a:p>
          <a:p>
            <a:r>
              <a:rPr lang="en-US" b="0" i="0" dirty="0" smtClean="0">
                <a:effectLst/>
                <a:latin typeface="+mn-lt"/>
              </a:rPr>
              <a:t>The following Senior Army</a:t>
            </a:r>
            <a:r>
              <a:rPr lang="en-US" b="0" i="0" baseline="0" dirty="0" smtClean="0">
                <a:effectLst/>
                <a:latin typeface="+mn-lt"/>
              </a:rPr>
              <a:t> Intelligence </a:t>
            </a:r>
            <a:r>
              <a:rPr lang="en-US" b="0" i="0" dirty="0" smtClean="0">
                <a:effectLst/>
                <a:latin typeface="+mn-lt"/>
              </a:rPr>
              <a:t>individuals are designated to have contact with the Media</a:t>
            </a:r>
            <a:r>
              <a:rPr lang="en-US" b="0" i="0" baseline="0" dirty="0" smtClean="0">
                <a:effectLst/>
                <a:latin typeface="+mn-lt"/>
              </a:rPr>
              <a:t> on Covered Matters.  No other individuals in the Army are authorized to discuss a Covered Matter with the Media, unless they have obtained approval for a one-time exception to policy granted by one of these individuals.</a:t>
            </a:r>
          </a:p>
          <a:p>
            <a:endParaRPr lang="en-US" b="0" i="0" baseline="0" dirty="0" smtClean="0">
              <a:effectLst/>
              <a:latin typeface="+mn-lt"/>
            </a:endParaRPr>
          </a:p>
          <a:p>
            <a:r>
              <a:rPr lang="en-US" b="0" i="0" baseline="0" dirty="0" smtClean="0">
                <a:effectLst/>
                <a:latin typeface="+mn-lt"/>
              </a:rPr>
              <a:t>Of those, only the Deputy Chief of Staff, G-2 is authorized to appoint additional Designated Individuals who authorized to discuss Covered Matters with the Media without obtaining prior approval.</a:t>
            </a:r>
          </a:p>
          <a:p>
            <a:endParaRPr lang="en-US" b="0" i="0" baseline="0" dirty="0" smtClean="0">
              <a:effectLst/>
              <a:latin typeface="+mn-lt"/>
            </a:endParaRPr>
          </a:p>
          <a:p>
            <a:r>
              <a:rPr lang="en-US" b="0" i="0" baseline="0" dirty="0" smtClean="0">
                <a:effectLst/>
                <a:latin typeface="+mn-lt"/>
              </a:rPr>
              <a:t>See the link to the G-2 Public Website to see the list of all these individuals and </a:t>
            </a:r>
            <a:r>
              <a:rPr lang="en-US" b="0" i="0" baseline="0" dirty="0" smtClean="0">
                <a:solidFill>
                  <a:srgbClr val="FF0000"/>
                </a:solidFill>
                <a:effectLst/>
                <a:latin typeface="+mn-lt"/>
              </a:rPr>
              <a:t>contact information</a:t>
            </a:r>
            <a:r>
              <a:rPr lang="en-US" b="0" i="0" baseline="0" dirty="0" smtClean="0">
                <a:effectLst/>
                <a:latin typeface="+mn-lt"/>
              </a:rPr>
              <a:t>.</a:t>
            </a:r>
            <a:endParaRPr lang="en-US" b="0" i="0" dirty="0">
              <a:effectLst/>
              <a:latin typeface="+mn-lt"/>
            </a:endParaRPr>
          </a:p>
        </p:txBody>
      </p:sp>
      <p:sp>
        <p:nvSpPr>
          <p:cNvPr id="4" name="Slide Number Placeholder 3"/>
          <p:cNvSpPr>
            <a:spLocks noGrp="1"/>
          </p:cNvSpPr>
          <p:nvPr>
            <p:ph type="sldNum" sz="quarter" idx="10"/>
          </p:nvPr>
        </p:nvSpPr>
        <p:spPr/>
        <p:txBody>
          <a:bodyPr/>
          <a:lstStyle/>
          <a:p>
            <a:fld id="{CE9556F8-D52D-41E2-B12B-0444C82918A8}" type="slidenum">
              <a:rPr lang="en-US" smtClean="0"/>
              <a:pPr/>
              <a:t>7</a:t>
            </a:fld>
            <a:endParaRPr lang="en-US"/>
          </a:p>
        </p:txBody>
      </p:sp>
    </p:spTree>
    <p:extLst>
      <p:ext uri="{BB962C8B-B14F-4D97-AF65-F5344CB8AC3E}">
        <p14:creationId xmlns="" xmlns:p14="http://schemas.microsoft.com/office/powerpoint/2010/main" val="1119055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31774" rtl="0" eaLnBrk="1" fontAlgn="auto" latinLnBrk="0" hangingPunct="1">
              <a:lnSpc>
                <a:spcPct val="100000"/>
              </a:lnSpc>
              <a:spcBef>
                <a:spcPts val="0"/>
              </a:spcBef>
              <a:spcAft>
                <a:spcPts val="0"/>
              </a:spcAft>
              <a:buClrTx/>
              <a:buSzTx/>
              <a:buFontTx/>
              <a:buNone/>
              <a:tabLst/>
              <a:defRPr/>
            </a:pPr>
            <a:r>
              <a:rPr lang="en-US" dirty="0" smtClean="0"/>
              <a:t>Narrative/Audio:</a:t>
            </a:r>
          </a:p>
          <a:p>
            <a:pPr defTabSz="931774">
              <a:defRPr/>
            </a:pPr>
            <a:endParaRPr lang="en-US" b="0" i="0" dirty="0" smtClean="0">
              <a:effectLst/>
              <a:latin typeface="+mn-lt"/>
            </a:endParaRPr>
          </a:p>
          <a:p>
            <a:pPr defTabSz="931774">
              <a:defRPr/>
            </a:pPr>
            <a:r>
              <a:rPr lang="en-US" b="0" i="0" dirty="0" smtClean="0">
                <a:effectLst/>
                <a:latin typeface="+mn-lt"/>
              </a:rPr>
              <a:t>Individuals not appointed as Designated Individuals to have contact with the Media</a:t>
            </a:r>
            <a:r>
              <a:rPr lang="en-US" b="0" i="0" baseline="0" dirty="0" smtClean="0">
                <a:effectLst/>
                <a:latin typeface="+mn-lt"/>
              </a:rPr>
              <a:t> on Covered Matters, must request permission.  Where you serve determines who you must seek permission from for an exception to policy.  </a:t>
            </a:r>
          </a:p>
          <a:p>
            <a:pPr defTabSz="931774">
              <a:defRPr/>
            </a:pPr>
            <a:endParaRPr lang="en-US" b="0" i="0" baseline="0" dirty="0" smtClean="0">
              <a:effectLst/>
              <a:latin typeface="+mn-lt"/>
            </a:endParaRPr>
          </a:p>
          <a:p>
            <a:pPr defTabSz="931774">
              <a:defRPr/>
            </a:pPr>
            <a:r>
              <a:rPr lang="en-US" b="0" i="0" baseline="0" dirty="0" smtClean="0">
                <a:effectLst/>
                <a:latin typeface="+mn-lt"/>
              </a:rPr>
              <a:t>If you serve in INSCOM, contact the INSCOM Chief of Public Affairs.  </a:t>
            </a:r>
          </a:p>
          <a:p>
            <a:pPr defTabSz="931774">
              <a:defRPr/>
            </a:pPr>
            <a:endParaRPr lang="en-US" b="0" i="0" baseline="0" dirty="0" smtClean="0">
              <a:effectLst/>
              <a:latin typeface="+mn-lt"/>
            </a:endParaRPr>
          </a:p>
          <a:p>
            <a:pPr defTabSz="931774">
              <a:defRPr/>
            </a:pPr>
            <a:r>
              <a:rPr lang="en-US" b="0" i="0" baseline="0" dirty="0" smtClean="0">
                <a:effectLst/>
                <a:latin typeface="+mn-lt"/>
              </a:rPr>
              <a:t>If you serve at Headquarters Department of the Army or below, contact the </a:t>
            </a:r>
            <a:r>
              <a:rPr lang="en-US" b="0" i="0" dirty="0" smtClean="0">
                <a:effectLst/>
                <a:latin typeface="+mn-lt"/>
              </a:rPr>
              <a:t>Deputy Chief of Staff, G-2 or </a:t>
            </a:r>
            <a:r>
              <a:rPr lang="en-US" b="0" i="0" baseline="0" dirty="0" smtClean="0">
                <a:effectLst/>
                <a:latin typeface="+mn-lt"/>
              </a:rPr>
              <a:t>Headquarters Department of the Army</a:t>
            </a:r>
            <a:r>
              <a:rPr lang="en-US" b="0" i="0" dirty="0" smtClean="0">
                <a:effectLst/>
                <a:latin typeface="+mn-lt"/>
              </a:rPr>
              <a:t> Chief of Public Affairs.  </a:t>
            </a:r>
          </a:p>
          <a:p>
            <a:pPr defTabSz="931774">
              <a:defRPr/>
            </a:pPr>
            <a:endParaRPr lang="en-US" b="0" i="0" dirty="0" smtClean="0">
              <a:effectLst/>
              <a:latin typeface="+mn-lt"/>
            </a:endParaRPr>
          </a:p>
          <a:p>
            <a:pPr defTabSz="931774">
              <a:defRPr/>
            </a:pPr>
            <a:r>
              <a:rPr lang="en-US" b="0" i="0" dirty="0" smtClean="0">
                <a:effectLst/>
                <a:latin typeface="+mn-lt"/>
              </a:rPr>
              <a:t>If</a:t>
            </a:r>
            <a:r>
              <a:rPr lang="en-US" b="0" i="0" baseline="0" dirty="0" smtClean="0">
                <a:effectLst/>
                <a:latin typeface="+mn-lt"/>
              </a:rPr>
              <a:t> you serve in one of the Intelligence Community Agencies, contact that Agency's Chief of Public Affairs.  </a:t>
            </a:r>
          </a:p>
          <a:p>
            <a:pPr defTabSz="931774">
              <a:defRPr/>
            </a:pPr>
            <a:endParaRPr lang="en-US" b="0" i="0" baseline="0" dirty="0" smtClean="0">
              <a:effectLst/>
              <a:latin typeface="+mn-lt"/>
            </a:endParaRPr>
          </a:p>
          <a:p>
            <a:pPr defTabSz="931774">
              <a:defRPr/>
            </a:pPr>
            <a:r>
              <a:rPr lang="en-US" b="0" i="0" baseline="0" dirty="0" smtClean="0">
                <a:effectLst/>
                <a:latin typeface="+mn-lt"/>
              </a:rPr>
              <a:t>And, if you serve on the Joint Staff or at one of the Combatant Commands, contact the Director for Intelligence, J2.  </a:t>
            </a:r>
          </a:p>
          <a:p>
            <a:pPr defTabSz="931774">
              <a:defRPr/>
            </a:pPr>
            <a:endParaRPr lang="en-US" b="0" i="0" baseline="0" dirty="0" smtClean="0">
              <a:effectLst/>
              <a:latin typeface="+mn-lt"/>
            </a:endParaRPr>
          </a:p>
          <a:p>
            <a:pPr defTabSz="931774">
              <a:defRPr/>
            </a:pPr>
            <a:r>
              <a:rPr lang="en-US" b="0" i="0" baseline="0" dirty="0" smtClean="0">
                <a:effectLst/>
                <a:latin typeface="+mn-lt"/>
              </a:rPr>
              <a:t>Remember, permission does not mean you can make additional contact -- Each Authorization is a one-time exception.  </a:t>
            </a:r>
          </a:p>
          <a:p>
            <a:pPr defTabSz="931774">
              <a:defRPr/>
            </a:pPr>
            <a:endParaRPr lang="en-US" b="0" i="0" baseline="0" dirty="0" smtClean="0">
              <a:effectLst/>
              <a:latin typeface="+mn-lt"/>
            </a:endParaRPr>
          </a:p>
          <a:p>
            <a:pPr defTabSz="931774">
              <a:defRPr/>
            </a:pPr>
            <a:r>
              <a:rPr lang="en-US" b="0" i="0" dirty="0" smtClean="0">
                <a:effectLst/>
                <a:latin typeface="+mn-lt"/>
              </a:rPr>
              <a:t>Lastly, consult with the Office</a:t>
            </a:r>
            <a:r>
              <a:rPr lang="en-US" b="0" i="0" baseline="0" dirty="0" smtClean="0">
                <a:effectLst/>
                <a:latin typeface="+mn-lt"/>
              </a:rPr>
              <a:t> of the Director of National Intelligence on arrangements for significant support to projects on Covered Matters such as books, television programs, documentaries, motion pictures and similar work.  Contact DCS, G-2 (Policy Team) or HQDA Chief of Public Affairs before engaging this office.  Contact information for both these offices is located on the G-2 Public Website.</a:t>
            </a:r>
            <a:endParaRPr lang="en-US" b="0" i="0" dirty="0">
              <a:effectLst/>
              <a:latin typeface="+mn-lt"/>
            </a:endParaRPr>
          </a:p>
        </p:txBody>
      </p:sp>
      <p:sp>
        <p:nvSpPr>
          <p:cNvPr id="4" name="Slide Number Placeholder 3"/>
          <p:cNvSpPr>
            <a:spLocks noGrp="1"/>
          </p:cNvSpPr>
          <p:nvPr>
            <p:ph type="sldNum" sz="quarter" idx="10"/>
          </p:nvPr>
        </p:nvSpPr>
        <p:spPr/>
        <p:txBody>
          <a:bodyPr/>
          <a:lstStyle/>
          <a:p>
            <a:fld id="{CE9556F8-D52D-41E2-B12B-0444C82918A8}" type="slidenum">
              <a:rPr lang="en-US" smtClean="0"/>
              <a:pPr/>
              <a:t>8</a:t>
            </a:fld>
            <a:endParaRPr lang="en-US"/>
          </a:p>
        </p:txBody>
      </p:sp>
    </p:spTree>
    <p:extLst>
      <p:ext uri="{BB962C8B-B14F-4D97-AF65-F5344CB8AC3E}">
        <p14:creationId xmlns="" xmlns:p14="http://schemas.microsoft.com/office/powerpoint/2010/main" val="916768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Narrative/Audio:</a:t>
            </a:r>
          </a:p>
          <a:p>
            <a:endParaRPr lang="en-US" b="0" i="0" dirty="0" smtClean="0">
              <a:effectLst/>
              <a:latin typeface="+mn-lt"/>
            </a:endParaRPr>
          </a:p>
          <a:p>
            <a:r>
              <a:rPr lang="en-US" b="0" i="0" dirty="0" smtClean="0">
                <a:effectLst/>
                <a:latin typeface="+mn-lt"/>
              </a:rPr>
              <a:t>If the Media</a:t>
            </a:r>
            <a:r>
              <a:rPr lang="en-US" b="0" i="0" baseline="0" dirty="0" smtClean="0">
                <a:effectLst/>
                <a:latin typeface="+mn-lt"/>
              </a:rPr>
              <a:t> contacts you to discuss a Covered Matter or any Intelligence-related matter that is even remotely associated with classified information, refer them to your designated Individual who is authorized to speak.</a:t>
            </a:r>
          </a:p>
          <a:p>
            <a:endParaRPr lang="en-US" b="0" i="0" baseline="0" dirty="0" smtClean="0">
              <a:effectLst/>
              <a:latin typeface="+mn-lt"/>
            </a:endParaRPr>
          </a:p>
          <a:p>
            <a:r>
              <a:rPr lang="en-US" b="0" i="0" baseline="0" dirty="0" smtClean="0">
                <a:effectLst/>
                <a:latin typeface="+mn-lt"/>
              </a:rPr>
              <a:t>If you are serving in INSCOM, direct the Media to the INSCOM Chief of Public Affairs.  </a:t>
            </a:r>
          </a:p>
          <a:p>
            <a:endParaRPr lang="en-US" b="0" i="0" baseline="0" dirty="0" smtClean="0">
              <a:effectLst/>
              <a:latin typeface="+mn-lt"/>
            </a:endParaRPr>
          </a:p>
          <a:p>
            <a:r>
              <a:rPr lang="en-US" b="0" i="0" baseline="0" dirty="0" smtClean="0">
                <a:effectLst/>
                <a:latin typeface="+mn-lt"/>
              </a:rPr>
              <a:t>If you are serving at Headquarters Department of the Army or in Army Commands and Units Below, direct them to the Deputy Chief of Staff, G-2, or the Assistant Deputy Chiefs of Staff, G-2, or the Headquarters Department of the Army Chief of Public Affairs.  </a:t>
            </a:r>
          </a:p>
          <a:p>
            <a:endParaRPr lang="en-US" b="0" i="0" baseline="0" dirty="0" smtClean="0">
              <a:effectLst/>
              <a:latin typeface="+mn-lt"/>
            </a:endParaRPr>
          </a:p>
          <a:p>
            <a:r>
              <a:rPr lang="en-US" b="0" i="0" baseline="0" dirty="0" smtClean="0">
                <a:effectLst/>
                <a:latin typeface="+mn-lt"/>
              </a:rPr>
              <a:t>If you are serving at one of the Intelligence Agencies, direct them to that agency’s Chief of Public Affairs.  </a:t>
            </a:r>
          </a:p>
          <a:p>
            <a:endParaRPr lang="en-US" b="0" i="0" baseline="0" dirty="0" smtClean="0">
              <a:effectLst/>
              <a:latin typeface="+mn-lt"/>
            </a:endParaRPr>
          </a:p>
          <a:p>
            <a:r>
              <a:rPr lang="en-US" b="0" i="0" baseline="0" dirty="0" smtClean="0">
                <a:effectLst/>
                <a:latin typeface="+mn-lt"/>
              </a:rPr>
              <a:t>And finally, if you are serving on the Joint Chiefs of Staff or in a Combatant Command assignment, direct them to the respective Director for Intelligence, J2.  </a:t>
            </a:r>
          </a:p>
          <a:p>
            <a:r>
              <a:rPr lang="en-US" b="0" i="0" baseline="0" dirty="0" smtClean="0">
                <a:effectLst/>
                <a:latin typeface="+mn-lt"/>
              </a:rPr>
              <a:t>  </a:t>
            </a:r>
          </a:p>
          <a:p>
            <a:r>
              <a:rPr lang="en-US" b="0" i="0" baseline="0" dirty="0" smtClean="0">
                <a:effectLst/>
                <a:latin typeface="+mn-lt"/>
              </a:rPr>
              <a:t>If for any reason you have contact with the Media on a Covered Matter without authorization, immediately contact your designated representative or associated Public Affairs Office and clearly state the circumstances surrounding this contact.  </a:t>
            </a:r>
          </a:p>
          <a:p>
            <a:endParaRPr lang="en-US" b="0" i="0" baseline="0" dirty="0" smtClean="0">
              <a:effectLst/>
              <a:latin typeface="+mn-lt"/>
            </a:endParaRPr>
          </a:p>
          <a:p>
            <a:r>
              <a:rPr lang="en-US" b="0" i="0" baseline="0" dirty="0" smtClean="0">
                <a:effectLst/>
                <a:latin typeface="+mn-lt"/>
              </a:rPr>
              <a:t>Additionally, if you happen to be briefing an Intelligence-related subject at an unclassified event where the Media may be present, again contact your designated representative or associated Public Affairs Office for prospective guidance in advance of the event.</a:t>
            </a:r>
          </a:p>
          <a:p>
            <a:endParaRPr lang="en-US" b="0" i="0" baseline="0" dirty="0" smtClean="0">
              <a:effectLst/>
              <a:latin typeface="+mn-lt"/>
            </a:endParaRPr>
          </a:p>
          <a:p>
            <a:r>
              <a:rPr lang="en-US" b="0" i="0" baseline="0" dirty="0" smtClean="0">
                <a:effectLst/>
                <a:latin typeface="+mn-lt"/>
              </a:rPr>
              <a:t>Remember, all media contacts about Covered Matters must be reported, whether planned or unplanned, intentional or unintentional.</a:t>
            </a:r>
            <a:endParaRPr lang="en-US" b="0" i="0" dirty="0">
              <a:effectLst/>
              <a:latin typeface="+mn-lt"/>
            </a:endParaRPr>
          </a:p>
        </p:txBody>
      </p:sp>
      <p:sp>
        <p:nvSpPr>
          <p:cNvPr id="4" name="Slide Number Placeholder 3"/>
          <p:cNvSpPr>
            <a:spLocks noGrp="1"/>
          </p:cNvSpPr>
          <p:nvPr>
            <p:ph type="sldNum" sz="quarter" idx="10"/>
          </p:nvPr>
        </p:nvSpPr>
        <p:spPr/>
        <p:txBody>
          <a:bodyPr/>
          <a:lstStyle/>
          <a:p>
            <a:fld id="{CE9556F8-D52D-41E2-B12B-0444C82918A8}" type="slidenum">
              <a:rPr lang="en-US" smtClean="0"/>
              <a:pPr/>
              <a:t>9</a:t>
            </a:fld>
            <a:endParaRPr lang="en-US"/>
          </a:p>
        </p:txBody>
      </p:sp>
    </p:spTree>
    <p:extLst>
      <p:ext uri="{BB962C8B-B14F-4D97-AF65-F5344CB8AC3E}">
        <p14:creationId xmlns="" xmlns:p14="http://schemas.microsoft.com/office/powerpoint/2010/main" val="2031411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9107EB-D062-4183-8BDF-8477DCD278A1}" type="datetimeFigureOut">
              <a:rPr lang="en-US" smtClean="0"/>
              <a:pPr/>
              <a:t>11/5/2015</a:t>
            </a:fld>
            <a:endParaRPr lang="en-US"/>
          </a:p>
        </p:txBody>
      </p:sp>
      <p:sp>
        <p:nvSpPr>
          <p:cNvPr id="6" name="Slide Number Placeholder 5"/>
          <p:cNvSpPr>
            <a:spLocks noGrp="1"/>
          </p:cNvSpPr>
          <p:nvPr>
            <p:ph type="sldNum" sz="quarter" idx="12"/>
          </p:nvPr>
        </p:nvSpPr>
        <p:spPr/>
        <p:txBody>
          <a:bodyPr/>
          <a:lstStyle/>
          <a:p>
            <a:fld id="{62A2A16E-C95D-4850-B494-0D4522FAF4CD}" type="slidenum">
              <a:rPr lang="en-US" smtClean="0"/>
              <a:pPr/>
              <a:t>‹#›</a:t>
            </a:fld>
            <a:endParaRPr lang="en-US"/>
          </a:p>
        </p:txBody>
      </p:sp>
      <p:sp>
        <p:nvSpPr>
          <p:cNvPr id="5" name="Footer Placeholder 4"/>
          <p:cNvSpPr>
            <a:spLocks noGrp="1"/>
          </p:cNvSpPr>
          <p:nvPr>
            <p:ph type="ftr" sz="quarter" idx="11"/>
          </p:nvPr>
        </p:nvSpPr>
        <p:spPr/>
        <p:txBody>
          <a:bodyPr/>
          <a:lstStyle>
            <a:lvl1pPr>
              <a:defRPr b="1">
                <a:solidFill>
                  <a:srgbClr val="336600"/>
                </a:solidFill>
                <a:effectLst/>
              </a:defRPr>
            </a:lvl1pPr>
          </a:lstStyle>
          <a:p>
            <a:r>
              <a:rPr lang="en-US" dirty="0" smtClean="0"/>
              <a:t>Unclassified/FOUO </a:t>
            </a:r>
            <a:r>
              <a:rPr lang="en-US" dirty="0" err="1" smtClean="0"/>
              <a:t>Predecisional</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9107EB-D062-4183-8BDF-8477DCD278A1}" type="datetimeFigureOut">
              <a:rPr lang="en-US" smtClean="0"/>
              <a:pPr/>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2A16E-C95D-4850-B494-0D4522FAF4CD}"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9107EB-D062-4183-8BDF-8477DCD278A1}" type="datetimeFigureOut">
              <a:rPr lang="en-US" smtClean="0"/>
              <a:pPr/>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2A16E-C95D-4850-B494-0D4522FAF4CD}"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9107EB-D062-4183-8BDF-8477DCD278A1}" type="datetimeFigureOut">
              <a:rPr lang="en-US" smtClean="0"/>
              <a:pPr/>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2A16E-C95D-4850-B494-0D4522FAF4CD}"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9107EB-D062-4183-8BDF-8477DCD278A1}" type="datetimeFigureOut">
              <a:rPr lang="en-US" smtClean="0"/>
              <a:pPr/>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2A16E-C95D-4850-B494-0D4522FAF4CD}"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9107EB-D062-4183-8BDF-8477DCD278A1}" type="datetimeFigureOut">
              <a:rPr lang="en-US" smtClean="0"/>
              <a:pPr/>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2A16E-C95D-4850-B494-0D4522FAF4CD}"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9107EB-D062-4183-8BDF-8477DCD278A1}" type="datetimeFigureOut">
              <a:rPr lang="en-US" smtClean="0"/>
              <a:pPr/>
              <a:t>11/5/2015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A2A16E-C95D-4850-B494-0D4522FAF4CD}"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9107EB-D062-4183-8BDF-8477DCD278A1}" type="datetimeFigureOut">
              <a:rPr lang="en-US" smtClean="0"/>
              <a:pPr/>
              <a:t>11/5/2015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A2A16E-C95D-4850-B494-0D4522FAF4CD}"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9107EB-D062-4183-8BDF-8477DCD278A1}" type="datetimeFigureOut">
              <a:rPr lang="en-US" smtClean="0"/>
              <a:pPr/>
              <a:t>11/5/2015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A2A16E-C95D-4850-B494-0D4522FAF4CD}"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9107EB-D062-4183-8BDF-8477DCD278A1}" type="datetimeFigureOut">
              <a:rPr lang="en-US" smtClean="0"/>
              <a:pPr/>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2A16E-C95D-4850-B494-0D4522FAF4CD}"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9107EB-D062-4183-8BDF-8477DCD278A1}" type="datetimeFigureOut">
              <a:rPr lang="en-US" smtClean="0"/>
              <a:pPr/>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2A16E-C95D-4850-B494-0D4522FAF4CD}"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alpha val="30000"/>
          </a:schemeClr>
        </a:solidFill>
        <a:effectLst/>
      </p:bgPr>
    </p:bg>
    <p:spTree>
      <p:nvGrpSpPr>
        <p:cNvPr id="1" name=""/>
        <p:cNvGrpSpPr/>
        <p:nvPr/>
      </p:nvGrpSpPr>
      <p:grpSpPr>
        <a:xfrm>
          <a:off x="0" y="0"/>
          <a:ext cx="0" cy="0"/>
          <a:chOff x="0" y="0"/>
          <a:chExt cx="0" cy="0"/>
        </a:xfrm>
      </p:grpSpPr>
      <p:sp>
        <p:nvSpPr>
          <p:cNvPr id="8" name="Flowchart: Document 7"/>
          <p:cNvSpPr/>
          <p:nvPr userDrawn="1"/>
        </p:nvSpPr>
        <p:spPr>
          <a:xfrm>
            <a:off x="0" y="0"/>
            <a:ext cx="9144000" cy="1447800"/>
          </a:xfrm>
          <a:prstGeom prst="flowChartDocument">
            <a:avLst/>
          </a:prstGeom>
          <a:solidFill>
            <a:schemeClr val="accent3">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9107EB-D062-4183-8BDF-8477DCD278A1}" type="datetimeFigureOut">
              <a:rPr lang="en-US" smtClean="0"/>
              <a:pPr/>
              <a:t>11/5/2015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A2A16E-C95D-4850-B494-0D4522FAF4CD}" type="slidenum">
              <a:rPr lang="en-US" smtClean="0"/>
              <a:pPr/>
              <a:t>‹#›</a:t>
            </a:fld>
            <a:endParaRPr lang="en-US"/>
          </a:p>
        </p:txBody>
      </p:sp>
      <p:pic>
        <p:nvPicPr>
          <p:cNvPr id="9" name="Picture 17" descr="P-300-Md-BOTG-Brand-Banner-Horz"/>
          <p:cNvPicPr>
            <a:picLocks noChangeAspect="1"/>
          </p:cNvPicPr>
          <p:nvPr userDrawn="1"/>
        </p:nvPicPr>
        <p:blipFill>
          <a:blip r:embed="rId13" cstate="print"/>
          <a:srcRect/>
          <a:stretch>
            <a:fillRect/>
          </a:stretch>
        </p:blipFill>
        <p:spPr>
          <a:xfrm>
            <a:off x="15766" y="15766"/>
            <a:ext cx="762382" cy="1066800"/>
          </a:xfrm>
          <a:prstGeom prst="rect">
            <a:avLst/>
          </a:prstGeom>
          <a:ln>
            <a:noFill/>
          </a:ln>
          <a:effectLst>
            <a:outerShdw blurRad="292100" dist="139700" dir="2700000" algn="tl" rotWithShape="0">
              <a:srgbClr val="333333">
                <a:alpha val="65000"/>
              </a:srgbClr>
            </a:outerShdw>
          </a:effectLst>
        </p:spPr>
      </p:pic>
      <p:grpSp>
        <p:nvGrpSpPr>
          <p:cNvPr id="10" name="Group 16"/>
          <p:cNvGrpSpPr/>
          <p:nvPr userDrawn="1"/>
        </p:nvGrpSpPr>
        <p:grpSpPr>
          <a:xfrm>
            <a:off x="8139363" y="15766"/>
            <a:ext cx="988871" cy="1095865"/>
            <a:chOff x="616950" y="1569972"/>
            <a:chExt cx="738876" cy="762000"/>
          </a:xfrm>
        </p:grpSpPr>
        <p:sp>
          <p:nvSpPr>
            <p:cNvPr id="11" name="Oval 10"/>
            <p:cNvSpPr/>
            <p:nvPr userDrawn="1"/>
          </p:nvSpPr>
          <p:spPr>
            <a:xfrm>
              <a:off x="647178" y="1600200"/>
              <a:ext cx="685800" cy="6950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29" descr="ARMYINT"/>
            <p:cNvPicPr preferRelativeResize="0">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a:off x="616950" y="1569972"/>
              <a:ext cx="738876" cy="762000"/>
            </a:xfrm>
            <a:prstGeom prst="rect">
              <a:avLst/>
            </a:prstGeom>
            <a:ln>
              <a:noFill/>
            </a:ln>
            <a:effectLst>
              <a:outerShdw blurRad="292100" dist="139700" dir="2700000" algn="tl" rotWithShape="0">
                <a:srgbClr val="333333">
                  <a:alpha val="65000"/>
                </a:srgbClr>
              </a:outerShdw>
            </a:effectLst>
          </p:spPr>
        </p:pic>
      </p:grpSp>
      <p:sp>
        <p:nvSpPr>
          <p:cNvPr id="13" name="Flowchart: Document 12"/>
          <p:cNvSpPr/>
          <p:nvPr userDrawn="1"/>
        </p:nvSpPr>
        <p:spPr>
          <a:xfrm rot="10800000">
            <a:off x="0" y="5410200"/>
            <a:ext cx="9144000" cy="1447798"/>
          </a:xfrm>
          <a:prstGeom prst="flowChartDocument">
            <a:avLst/>
          </a:prstGeom>
          <a:solidFill>
            <a:schemeClr val="accent3">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hyperlink" Target="mailto:frank.d.stearns.civ@mail.mil"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www.dami.army.pentagon.mi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6.jpeg"/><Relationship Id="rId18" Type="http://schemas.openxmlformats.org/officeDocument/2006/relationships/image" Target="../media/image11.png"/><Relationship Id="rId3" Type="http://schemas.openxmlformats.org/officeDocument/2006/relationships/image" Target="../media/image16.png"/><Relationship Id="rId21" Type="http://schemas.openxmlformats.org/officeDocument/2006/relationships/image" Target="../media/image14.jpeg"/><Relationship Id="rId7" Type="http://schemas.openxmlformats.org/officeDocument/2006/relationships/image" Target="../media/image20.png"/><Relationship Id="rId12" Type="http://schemas.openxmlformats.org/officeDocument/2006/relationships/image" Target="../media/image5.png"/><Relationship Id="rId17" Type="http://schemas.openxmlformats.org/officeDocument/2006/relationships/image" Target="../media/image10.jpeg"/><Relationship Id="rId2" Type="http://schemas.openxmlformats.org/officeDocument/2006/relationships/notesSlide" Target="../notesSlides/notesSlide5.xml"/><Relationship Id="rId16" Type="http://schemas.openxmlformats.org/officeDocument/2006/relationships/image" Target="../media/image9.jpeg"/><Relationship Id="rId20"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9.jpeg"/><Relationship Id="rId11" Type="http://schemas.openxmlformats.org/officeDocument/2006/relationships/image" Target="../media/image4.jpeg"/><Relationship Id="rId5" Type="http://schemas.openxmlformats.org/officeDocument/2006/relationships/image" Target="../media/image18.png"/><Relationship Id="rId15" Type="http://schemas.openxmlformats.org/officeDocument/2006/relationships/image" Target="../media/image8.png"/><Relationship Id="rId10" Type="http://schemas.openxmlformats.org/officeDocument/2006/relationships/image" Target="../media/image23.png"/><Relationship Id="rId19" Type="http://schemas.openxmlformats.org/officeDocument/2006/relationships/image" Target="../media/image12.pn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hyperlink" Target="http://www.dami.army.pentagon.mi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0" y="6492875"/>
            <a:ext cx="2895600" cy="365125"/>
          </a:xfrm>
        </p:spPr>
        <p:txBody>
          <a:bodyPr/>
          <a:lstStyle>
            <a:lvl1pPr>
              <a:defRPr b="1">
                <a:solidFill>
                  <a:srgbClr val="336600"/>
                </a:solidFill>
                <a:effectLst/>
              </a:defRPr>
            </a:lvl1pPr>
          </a:lstStyle>
          <a:p>
            <a:pPr algn="l"/>
            <a:r>
              <a:rPr lang="en-US" dirty="0" smtClean="0"/>
              <a:t>Unclassified/FOUO</a:t>
            </a:r>
            <a:endParaRPr lang="en-US" dirty="0"/>
          </a:p>
        </p:txBody>
      </p:sp>
      <p:sp>
        <p:nvSpPr>
          <p:cNvPr id="5" name="TextBox 4"/>
          <p:cNvSpPr txBox="1"/>
          <p:nvPr/>
        </p:nvSpPr>
        <p:spPr>
          <a:xfrm>
            <a:off x="838200" y="838200"/>
            <a:ext cx="7467600" cy="1200329"/>
          </a:xfrm>
          <a:prstGeom prst="rect">
            <a:avLst/>
          </a:prstGeom>
          <a:noFill/>
        </p:spPr>
        <p:txBody>
          <a:bodyPr wrap="square" rtlCol="0">
            <a:spAutoFit/>
          </a:bodyPr>
          <a:lstStyle/>
          <a:p>
            <a:pPr algn="ctr"/>
            <a:r>
              <a:rPr lang="en-US" sz="3600" dirty="0" smtClean="0">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latin typeface="Times New Roman" pitchFamily="18" charset="0"/>
                <a:ea typeface="Tahoma" pitchFamily="34" charset="0"/>
                <a:cs typeface="Times New Roman" pitchFamily="18" charset="0"/>
              </a:rPr>
              <a:t>Intelligence Community Directive (ICD) 119 Media Contacts Training</a:t>
            </a:r>
          </a:p>
        </p:txBody>
      </p:sp>
      <p:sp>
        <p:nvSpPr>
          <p:cNvPr id="6" name="TextBox 5"/>
          <p:cNvSpPr txBox="1"/>
          <p:nvPr/>
        </p:nvSpPr>
        <p:spPr>
          <a:xfrm>
            <a:off x="2095500" y="6519445"/>
            <a:ext cx="7048500" cy="307777"/>
          </a:xfrm>
          <a:prstGeom prst="rect">
            <a:avLst/>
          </a:prstGeom>
          <a:noFill/>
        </p:spPr>
        <p:txBody>
          <a:bodyPr wrap="square" rtlCol="0" anchor="ctr">
            <a:spAutoFit/>
          </a:bodyPr>
          <a:lstStyle/>
          <a:p>
            <a:pPr algn="r" fontAlgn="auto">
              <a:spcBef>
                <a:spcPts val="0"/>
              </a:spcBef>
              <a:spcAft>
                <a:spcPts val="0"/>
              </a:spcAft>
            </a:pPr>
            <a:r>
              <a:rPr lang="en-US" sz="1400" b="1" i="1" dirty="0" smtClean="0">
                <a:solidFill>
                  <a:schemeClr val="tx2">
                    <a:lumMod val="75000"/>
                  </a:schemeClr>
                </a:solidFill>
                <a:cs typeface="+mn-cs"/>
              </a:rPr>
              <a:t>Intelligence Community Directive (ICD) 119 Media Contacts Training</a:t>
            </a:r>
          </a:p>
        </p:txBody>
      </p:sp>
      <p:pic>
        <p:nvPicPr>
          <p:cNvPr id="8" name="Picture 7" descr="Bank of Microphones.jpg"/>
          <p:cNvPicPr>
            <a:picLocks noChangeAspect="1"/>
          </p:cNvPicPr>
          <p:nvPr/>
        </p:nvPicPr>
        <p:blipFill>
          <a:blip r:embed="rId3" cstate="print"/>
          <a:stretch>
            <a:fillRect/>
          </a:stretch>
        </p:blipFill>
        <p:spPr>
          <a:xfrm>
            <a:off x="756507" y="1783080"/>
            <a:ext cx="7549293" cy="3931920"/>
          </a:xfrm>
          <a:prstGeom prst="rect">
            <a:avLst/>
          </a:prstGeom>
          <a:gradFill>
            <a:gsLst>
              <a:gs pos="0">
                <a:schemeClr val="accent1">
                  <a:tint val="66000"/>
                  <a:satMod val="160000"/>
                  <a:alpha val="52000"/>
                </a:schemeClr>
              </a:gs>
              <a:gs pos="50000">
                <a:schemeClr val="accent1">
                  <a:tint val="44500"/>
                  <a:satMod val="160000"/>
                </a:schemeClr>
              </a:gs>
              <a:gs pos="100000">
                <a:schemeClr val="accent1">
                  <a:tint val="23500"/>
                  <a:satMod val="160000"/>
                </a:schemeClr>
              </a:gs>
            </a:gsLst>
            <a:lin ang="5400000" scaled="0"/>
          </a:gradFill>
          <a:ln>
            <a:noFill/>
          </a:ln>
          <a:effectLst>
            <a:softEdge rad="635000"/>
          </a:effec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0" y="6492875"/>
            <a:ext cx="2895600" cy="365125"/>
          </a:xfrm>
        </p:spPr>
        <p:txBody>
          <a:bodyPr/>
          <a:lstStyle>
            <a:lvl1pPr>
              <a:defRPr b="1">
                <a:solidFill>
                  <a:srgbClr val="336600"/>
                </a:solidFill>
                <a:effectLst/>
              </a:defRPr>
            </a:lvl1pPr>
          </a:lstStyle>
          <a:p>
            <a:pPr algn="l"/>
            <a:r>
              <a:rPr lang="en-US" dirty="0" smtClean="0"/>
              <a:t>Unclassified/FOUO</a:t>
            </a:r>
            <a:endParaRPr lang="en-US" dirty="0"/>
          </a:p>
        </p:txBody>
      </p:sp>
      <p:sp>
        <p:nvSpPr>
          <p:cNvPr id="38" name="TextBox 37"/>
          <p:cNvSpPr txBox="1"/>
          <p:nvPr/>
        </p:nvSpPr>
        <p:spPr>
          <a:xfrm>
            <a:off x="1809750" y="320566"/>
            <a:ext cx="5524500" cy="954107"/>
          </a:xfrm>
          <a:prstGeom prst="rect">
            <a:avLst/>
          </a:prstGeom>
          <a:noFill/>
        </p:spPr>
        <p:txBody>
          <a:bodyPr wrap="square" rtlCol="0">
            <a:spAutoFit/>
          </a:bodyPr>
          <a:lstStyle/>
          <a:p>
            <a:pPr algn="ctr"/>
            <a:r>
              <a:rPr lang="en-US" sz="2800" dirty="0" smtClean="0">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latin typeface="Times New Roman" pitchFamily="18" charset="0"/>
                <a:cs typeface="Times New Roman" pitchFamily="18" charset="0"/>
              </a:rPr>
              <a:t>Reporting of Unlawful Activities, Waste, Fraud or Abuse</a:t>
            </a:r>
          </a:p>
        </p:txBody>
      </p:sp>
      <p:sp>
        <p:nvSpPr>
          <p:cNvPr id="48" name="Rectangle 47"/>
          <p:cNvSpPr/>
          <p:nvPr/>
        </p:nvSpPr>
        <p:spPr>
          <a:xfrm>
            <a:off x="0" y="6096000"/>
            <a:ext cx="9144000" cy="338554"/>
          </a:xfrm>
          <a:prstGeom prst="rect">
            <a:avLst/>
          </a:prstGeom>
          <a:solidFill>
            <a:schemeClr val="tx1"/>
          </a:solidFill>
          <a:ln>
            <a:noFill/>
          </a:ln>
          <a:effectLst>
            <a:outerShdw blurRad="76200" dist="12700" dir="8100000" sy="-23000" kx="800400" algn="br" rotWithShape="0">
              <a:prstClr val="black">
                <a:alpha val="20000"/>
              </a:prstClr>
            </a:outerShdw>
          </a:effectLst>
        </p:spPr>
        <p:txBody>
          <a:bodyPr wrap="square" anchor="ctr">
            <a:spAutoFit/>
          </a:bodyPr>
          <a:lstStyle/>
          <a:p>
            <a:pPr lvl="0" algn="ctr"/>
            <a:r>
              <a:rPr lang="en-US" sz="1600" b="1" i="1" dirty="0" smtClean="0">
                <a:solidFill>
                  <a:srgbClr val="FFFF00"/>
                </a:solidFill>
              </a:rPr>
              <a:t>The Media is not the avenue to report perceived unlawful activities, waste, fraud or abuse</a:t>
            </a:r>
          </a:p>
        </p:txBody>
      </p:sp>
      <p:sp>
        <p:nvSpPr>
          <p:cNvPr id="17" name="TextBox 16"/>
          <p:cNvSpPr txBox="1"/>
          <p:nvPr/>
        </p:nvSpPr>
        <p:spPr>
          <a:xfrm>
            <a:off x="2095500" y="6519445"/>
            <a:ext cx="7048500" cy="307777"/>
          </a:xfrm>
          <a:prstGeom prst="rect">
            <a:avLst/>
          </a:prstGeom>
          <a:noFill/>
        </p:spPr>
        <p:txBody>
          <a:bodyPr wrap="square" rtlCol="0" anchor="ctr">
            <a:spAutoFit/>
          </a:bodyPr>
          <a:lstStyle/>
          <a:p>
            <a:pPr algn="r" fontAlgn="auto">
              <a:spcBef>
                <a:spcPts val="0"/>
              </a:spcBef>
              <a:spcAft>
                <a:spcPts val="0"/>
              </a:spcAft>
            </a:pPr>
            <a:r>
              <a:rPr lang="en-US" sz="1400" b="1" i="1" dirty="0" smtClean="0">
                <a:solidFill>
                  <a:schemeClr val="tx2">
                    <a:lumMod val="75000"/>
                  </a:schemeClr>
                </a:solidFill>
                <a:cs typeface="+mn-cs"/>
              </a:rPr>
              <a:t>Intelligence Community directive (ICD) 119 Media contacts training</a:t>
            </a:r>
          </a:p>
        </p:txBody>
      </p:sp>
      <p:sp>
        <p:nvSpPr>
          <p:cNvPr id="11" name="Rectangle 1"/>
          <p:cNvSpPr>
            <a:spLocks noChangeArrowheads="1"/>
          </p:cNvSpPr>
          <p:nvPr/>
        </p:nvSpPr>
        <p:spPr bwMode="auto">
          <a:xfrm>
            <a:off x="533400" y="1924883"/>
            <a:ext cx="80772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indent="-228600">
              <a:spcBef>
                <a:spcPts val="600"/>
              </a:spcBef>
              <a:spcAft>
                <a:spcPts val="600"/>
              </a:spcAft>
              <a:buFont typeface="Wingdings" pitchFamily="2" charset="2"/>
              <a:buChar char="§"/>
            </a:pPr>
            <a:r>
              <a:rPr lang="en-US" sz="1600" b="1" i="1" dirty="0" smtClean="0" bmk="OLE_LINK2">
                <a:solidFill>
                  <a:schemeClr val="tx1">
                    <a:lumMod val="75000"/>
                    <a:lumOff val="25000"/>
                  </a:schemeClr>
                </a:solidFill>
                <a:ea typeface="Times New Roman" pitchFamily="18" charset="0"/>
                <a:cs typeface="Arial" pitchFamily="34" charset="0"/>
              </a:rPr>
              <a:t>Army Intelligence personnel with concerns about perceived illegal activity or about fraud, waste or abuse regarding a Covered Matter shall not use their concern as a reason to engage in unauthorized media contact</a:t>
            </a:r>
          </a:p>
          <a:p>
            <a:pPr marL="228600" indent="-228600">
              <a:spcBef>
                <a:spcPts val="600"/>
              </a:spcBef>
              <a:spcAft>
                <a:spcPts val="600"/>
              </a:spcAft>
              <a:buFont typeface="Wingdings" pitchFamily="2" charset="2"/>
              <a:buChar char="§"/>
            </a:pPr>
            <a:r>
              <a:rPr lang="en-US" sz="1600" b="1" i="1" dirty="0" smtClean="0">
                <a:solidFill>
                  <a:schemeClr val="tx1">
                    <a:lumMod val="75000"/>
                    <a:lumOff val="25000"/>
                  </a:schemeClr>
                </a:solidFill>
                <a:cs typeface="Arial" pitchFamily="34" charset="0"/>
              </a:rPr>
              <a:t>You can effectively report unlawful activity, waste, fraud or abuse to Intelligence Oversight personnel and Inspectors General without fear of retaliation while still protecting classified national security information</a:t>
            </a:r>
            <a:endParaRPr lang="en-US" sz="1600" b="1" i="1" dirty="0" smtClean="0" bmk="OLE_LINK2">
              <a:solidFill>
                <a:schemeClr val="tx1">
                  <a:lumMod val="75000"/>
                  <a:lumOff val="25000"/>
                </a:schemeClr>
              </a:solidFill>
              <a:ea typeface="Times New Roman" pitchFamily="18" charset="0"/>
              <a:cs typeface="Arial" pitchFamily="34" charset="0"/>
            </a:endParaRPr>
          </a:p>
          <a:p>
            <a:pPr marL="228600" indent="-228600">
              <a:spcBef>
                <a:spcPts val="600"/>
              </a:spcBef>
              <a:spcAft>
                <a:spcPts val="600"/>
              </a:spcAft>
              <a:buFont typeface="Wingdings" pitchFamily="2" charset="2"/>
              <a:buChar char="§"/>
            </a:pPr>
            <a:r>
              <a:rPr lang="en-US" sz="1600" b="1" i="1" dirty="0" smtClean="0" bmk="OLE_LINK2">
                <a:solidFill>
                  <a:schemeClr val="tx1">
                    <a:lumMod val="75000"/>
                    <a:lumOff val="25000"/>
                  </a:schemeClr>
                </a:solidFill>
                <a:ea typeface="Times New Roman" pitchFamily="18" charset="0"/>
                <a:cs typeface="Arial" pitchFamily="34" charset="0"/>
              </a:rPr>
              <a:t>Intelligence Community directive 120, IC Whistleblower Protection, describes the Intelligence community’s implementation of Presidential Policy Directive 19, Protecting Whistleblowers with Access to Classified Information</a:t>
            </a:r>
          </a:p>
          <a:p>
            <a:pPr marL="228600" indent="-228600">
              <a:spcBef>
                <a:spcPts val="600"/>
              </a:spcBef>
              <a:spcAft>
                <a:spcPts val="600"/>
              </a:spcAft>
              <a:buFont typeface="Wingdings" pitchFamily="2" charset="2"/>
              <a:buChar char="§"/>
            </a:pPr>
            <a:r>
              <a:rPr kumimoji="0" lang="en-US" sz="1600" b="1" i="1" strike="noStrike" cap="none" normalizeH="0" baseline="0" dirty="0" smtClean="0" bmk="OLE_LINK2">
                <a:ln>
                  <a:noFill/>
                </a:ln>
                <a:solidFill>
                  <a:schemeClr val="tx1">
                    <a:lumMod val="75000"/>
                    <a:lumOff val="25000"/>
                  </a:schemeClr>
                </a:solidFill>
                <a:effectLst/>
                <a:ea typeface="Times New Roman" pitchFamily="18" charset="0"/>
                <a:cs typeface="Arial" pitchFamily="34" charset="0"/>
              </a:rPr>
              <a:t>Multiple Army, DOD and </a:t>
            </a:r>
            <a:r>
              <a:rPr lang="en-US" sz="1600" b="1" i="1" dirty="0" smtClean="0">
                <a:solidFill>
                  <a:schemeClr val="tx1">
                    <a:lumMod val="75000"/>
                    <a:lumOff val="25000"/>
                  </a:schemeClr>
                </a:solidFill>
              </a:rPr>
              <a:t>Intelligence Community</a:t>
            </a:r>
            <a:r>
              <a:rPr kumimoji="0" lang="en-US" sz="1600" b="1" i="1" strike="noStrike" cap="none" normalizeH="0" baseline="0" dirty="0" smtClean="0" bmk="OLE_LINK2">
                <a:ln>
                  <a:noFill/>
                </a:ln>
                <a:solidFill>
                  <a:schemeClr val="tx1">
                    <a:lumMod val="75000"/>
                    <a:lumOff val="25000"/>
                  </a:schemeClr>
                </a:solidFill>
                <a:effectLst/>
                <a:ea typeface="Times New Roman" pitchFamily="18" charset="0"/>
                <a:cs typeface="Arial" pitchFamily="34" charset="0"/>
              </a:rPr>
              <a:t> directives provide avenues to report activities perceived as fraudulent, wasteful, abusive, unlawful or contrary to any </a:t>
            </a:r>
            <a:r>
              <a:rPr lang="en-US" sz="1600" b="1" i="1" dirty="0" smtClean="0" bmk="OLE_LINK2">
                <a:solidFill>
                  <a:schemeClr val="tx1">
                    <a:lumMod val="75000"/>
                    <a:lumOff val="25000"/>
                  </a:schemeClr>
                </a:solidFill>
                <a:ea typeface="Times New Roman" pitchFamily="18" charset="0"/>
                <a:cs typeface="Arial" pitchFamily="34" charset="0"/>
              </a:rPr>
              <a:t>directive</a:t>
            </a:r>
            <a:r>
              <a:rPr kumimoji="0" lang="en-US" sz="1600" b="1" i="1" strike="noStrike" cap="none" normalizeH="0" baseline="0" dirty="0" smtClean="0" bmk="OLE_LINK2">
                <a:ln>
                  <a:noFill/>
                </a:ln>
                <a:solidFill>
                  <a:schemeClr val="tx1">
                    <a:lumMod val="75000"/>
                    <a:lumOff val="25000"/>
                  </a:schemeClr>
                </a:solidFill>
                <a:effectLst/>
                <a:ea typeface="Times New Roman" pitchFamily="18" charset="0"/>
                <a:cs typeface="Arial" pitchFamily="34" charset="0"/>
              </a:rPr>
              <a:t>, statute, executive order or presidential directive </a:t>
            </a:r>
          </a:p>
          <a:p>
            <a:pPr marL="228600" marR="0" lvl="0" indent="-228600" algn="l" defTabSz="914400" rtl="0" eaLnBrk="1" fontAlgn="base" latinLnBrk="0" hangingPunct="1">
              <a:lnSpc>
                <a:spcPct val="100000"/>
              </a:lnSpc>
              <a:spcBef>
                <a:spcPts val="600"/>
              </a:spcBef>
              <a:spcAft>
                <a:spcPts val="600"/>
              </a:spcAft>
              <a:buClrTx/>
              <a:buSzTx/>
              <a:buFont typeface="Wingdings" pitchFamily="2" charset="2"/>
              <a:buChar char="§"/>
              <a:tabLst/>
            </a:pPr>
            <a:r>
              <a:rPr kumimoji="0" lang="en-US" sz="1600" b="1" i="1" strike="noStrike" cap="none" normalizeH="0" baseline="0" dirty="0" smtClean="0" bmk="OLE_LINK2">
                <a:ln>
                  <a:noFill/>
                </a:ln>
                <a:solidFill>
                  <a:schemeClr val="tx1">
                    <a:lumMod val="75000"/>
                    <a:lumOff val="25000"/>
                  </a:schemeClr>
                </a:solidFill>
                <a:effectLst/>
                <a:ea typeface="Times New Roman" pitchFamily="18" charset="0"/>
                <a:cs typeface="Arial" pitchFamily="34" charset="0"/>
              </a:rPr>
              <a:t>This media contact policy </a:t>
            </a:r>
            <a:r>
              <a:rPr kumimoji="0" lang="en-US" sz="1600" b="1" i="1" u="sng" strike="noStrike" cap="none" normalizeH="0" baseline="0" dirty="0" smtClean="0" bmk="OLE_LINK2">
                <a:ln>
                  <a:noFill/>
                </a:ln>
                <a:solidFill>
                  <a:schemeClr val="tx1">
                    <a:lumMod val="75000"/>
                    <a:lumOff val="25000"/>
                  </a:schemeClr>
                </a:solidFill>
                <a:effectLst/>
                <a:ea typeface="Times New Roman" pitchFamily="18" charset="0"/>
                <a:cs typeface="Arial" pitchFamily="34" charset="0"/>
              </a:rPr>
              <a:t>does not</a:t>
            </a:r>
            <a:r>
              <a:rPr kumimoji="0" lang="en-US" sz="1600" b="1" i="1" strike="noStrike" cap="none" normalizeH="0" baseline="0" dirty="0" smtClean="0" bmk="OLE_LINK2">
                <a:ln>
                  <a:noFill/>
                </a:ln>
                <a:solidFill>
                  <a:schemeClr val="tx1">
                    <a:lumMod val="75000"/>
                    <a:lumOff val="25000"/>
                  </a:schemeClr>
                </a:solidFill>
                <a:effectLst/>
                <a:ea typeface="Times New Roman" pitchFamily="18" charset="0"/>
                <a:cs typeface="Arial" pitchFamily="34" charset="0"/>
              </a:rPr>
              <a:t> conflict with or prohibit the reporting of such activities through those avenues</a:t>
            </a:r>
            <a:endParaRPr kumimoji="0" lang="en-US" sz="1600" b="1" i="1" strike="noStrike" cap="none" normalizeH="0" baseline="0" dirty="0" smtClean="0">
              <a:ln>
                <a:noFill/>
              </a:ln>
              <a:solidFill>
                <a:schemeClr val="tx1">
                  <a:lumMod val="75000"/>
                  <a:lumOff val="25000"/>
                </a:schemeClr>
              </a:solidFill>
              <a:effectLst/>
              <a:cs typeface="Arial" pitchFamily="34" charset="0"/>
            </a:endParaRPr>
          </a:p>
        </p:txBody>
      </p:sp>
      <p:sp>
        <p:nvSpPr>
          <p:cNvPr id="8" name="Rounded Rectangle 7"/>
          <p:cNvSpPr/>
          <p:nvPr/>
        </p:nvSpPr>
        <p:spPr>
          <a:xfrm>
            <a:off x="457200" y="1447800"/>
            <a:ext cx="8305800" cy="457200"/>
          </a:xfrm>
          <a:prstGeom prst="roundRect">
            <a:avLst/>
          </a:prstGeom>
          <a:solidFill>
            <a:schemeClr val="accent3">
              <a:lumMod val="40000"/>
              <a:lumOff val="6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smtClean="0">
                <a:solidFill>
                  <a:schemeClr val="tx1">
                    <a:lumMod val="75000"/>
                    <a:lumOff val="25000"/>
                  </a:schemeClr>
                </a:solidFill>
                <a:cs typeface="Arial" pitchFamily="34" charset="0"/>
              </a:rPr>
              <a:t>Whistleblowers are protected by multiple laws, and IC, DOD and Army directives</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0" y="6492875"/>
            <a:ext cx="2895600" cy="365125"/>
          </a:xfrm>
        </p:spPr>
        <p:txBody>
          <a:bodyPr/>
          <a:lstStyle>
            <a:lvl1pPr>
              <a:defRPr b="1">
                <a:solidFill>
                  <a:srgbClr val="336600"/>
                </a:solidFill>
                <a:effectLst/>
              </a:defRPr>
            </a:lvl1pPr>
          </a:lstStyle>
          <a:p>
            <a:pPr algn="l"/>
            <a:r>
              <a:rPr lang="en-US" dirty="0" smtClean="0"/>
              <a:t>Unclassified/FOUO</a:t>
            </a:r>
            <a:endParaRPr lang="en-US" dirty="0"/>
          </a:p>
        </p:txBody>
      </p:sp>
      <p:sp>
        <p:nvSpPr>
          <p:cNvPr id="38" name="TextBox 37"/>
          <p:cNvSpPr txBox="1"/>
          <p:nvPr/>
        </p:nvSpPr>
        <p:spPr>
          <a:xfrm>
            <a:off x="1167953" y="320566"/>
            <a:ext cx="6808094" cy="523220"/>
          </a:xfrm>
          <a:prstGeom prst="rect">
            <a:avLst/>
          </a:prstGeom>
          <a:noFill/>
        </p:spPr>
        <p:txBody>
          <a:bodyPr wrap="square" rtlCol="0">
            <a:spAutoFit/>
          </a:bodyPr>
          <a:lstStyle/>
          <a:p>
            <a:pPr algn="ctr"/>
            <a:r>
              <a:rPr lang="en-US" sz="2800" dirty="0" smtClean="0">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latin typeface="Times New Roman" pitchFamily="18" charset="0"/>
                <a:cs typeface="Times New Roman" pitchFamily="18" charset="0"/>
              </a:rPr>
              <a:t>Consequences for Unauthorized Disclosures </a:t>
            </a:r>
          </a:p>
        </p:txBody>
      </p:sp>
      <p:sp>
        <p:nvSpPr>
          <p:cNvPr id="48" name="Rectangle 47"/>
          <p:cNvSpPr/>
          <p:nvPr/>
        </p:nvSpPr>
        <p:spPr>
          <a:xfrm>
            <a:off x="0" y="6096000"/>
            <a:ext cx="9144000" cy="338554"/>
          </a:xfrm>
          <a:prstGeom prst="rect">
            <a:avLst/>
          </a:prstGeom>
          <a:solidFill>
            <a:schemeClr val="tx1"/>
          </a:solidFill>
          <a:ln>
            <a:noFill/>
          </a:ln>
          <a:effectLst>
            <a:outerShdw blurRad="76200" dist="12700" dir="8100000" sy="-23000" kx="800400" algn="br" rotWithShape="0">
              <a:prstClr val="black">
                <a:alpha val="20000"/>
              </a:prstClr>
            </a:outerShdw>
          </a:effectLst>
        </p:spPr>
        <p:txBody>
          <a:bodyPr wrap="square" anchor="ctr">
            <a:spAutoFit/>
          </a:bodyPr>
          <a:lstStyle/>
          <a:p>
            <a:pPr lvl="0" algn="ctr"/>
            <a:r>
              <a:rPr lang="en-US" sz="1600" b="1" i="1" dirty="0" smtClean="0">
                <a:solidFill>
                  <a:srgbClr val="FFFF00"/>
                </a:solidFill>
              </a:rPr>
              <a:t>Consequences can have significant and long-lasting negative effects and impact</a:t>
            </a:r>
          </a:p>
        </p:txBody>
      </p:sp>
      <p:sp>
        <p:nvSpPr>
          <p:cNvPr id="12" name="TextBox 11"/>
          <p:cNvSpPr txBox="1"/>
          <p:nvPr/>
        </p:nvSpPr>
        <p:spPr>
          <a:xfrm>
            <a:off x="2095500" y="6519445"/>
            <a:ext cx="7048500" cy="307777"/>
          </a:xfrm>
          <a:prstGeom prst="rect">
            <a:avLst/>
          </a:prstGeom>
          <a:noFill/>
        </p:spPr>
        <p:txBody>
          <a:bodyPr wrap="square" rtlCol="0" anchor="ctr">
            <a:spAutoFit/>
          </a:bodyPr>
          <a:lstStyle/>
          <a:p>
            <a:pPr algn="r" fontAlgn="auto">
              <a:spcBef>
                <a:spcPts val="0"/>
              </a:spcBef>
              <a:spcAft>
                <a:spcPts val="0"/>
              </a:spcAft>
            </a:pPr>
            <a:r>
              <a:rPr lang="en-US" sz="1400" b="1" i="1" dirty="0" smtClean="0">
                <a:solidFill>
                  <a:schemeClr val="tx2">
                    <a:lumMod val="75000"/>
                  </a:schemeClr>
                </a:solidFill>
                <a:cs typeface="+mn-cs"/>
              </a:rPr>
              <a:t>Intelligence Community Directive (ICD) 119 Media Contacts Training</a:t>
            </a:r>
          </a:p>
        </p:txBody>
      </p:sp>
      <p:graphicFrame>
        <p:nvGraphicFramePr>
          <p:cNvPr id="16" name="Table 15"/>
          <p:cNvGraphicFramePr>
            <a:graphicFrameLocks noGrp="1"/>
          </p:cNvGraphicFramePr>
          <p:nvPr/>
        </p:nvGraphicFramePr>
        <p:xfrm>
          <a:off x="457200" y="1478280"/>
          <a:ext cx="8229600" cy="4389120"/>
        </p:xfrm>
        <a:graphic>
          <a:graphicData uri="http://schemas.openxmlformats.org/drawingml/2006/table">
            <a:tbl>
              <a:tblPr firstRow="1" bandRow="1">
                <a:effectLst>
                  <a:outerShdw blurRad="50800" dist="38100" dir="2700000" algn="tl" rotWithShape="0">
                    <a:prstClr val="black">
                      <a:alpha val="40000"/>
                    </a:prstClr>
                  </a:outerShdw>
                </a:effectLst>
                <a:tableStyleId>{69CF1AB2-1976-4502-BF36-3FF5EA218861}</a:tableStyleId>
              </a:tblPr>
              <a:tblGrid>
                <a:gridCol w="1913860"/>
                <a:gridCol w="4401880"/>
                <a:gridCol w="1913860"/>
              </a:tblGrid>
              <a:tr h="1463040">
                <a:tc>
                  <a:txBody>
                    <a:bodyPr/>
                    <a:lstStyle/>
                    <a:p>
                      <a:endParaRPr lang="en-US" i="1"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blipFill>
                      <a:blip r:embed="rId3"/>
                      <a:stretch>
                        <a:fillRect/>
                      </a:stretch>
                    </a:blipFill>
                  </a:tcPr>
                </a:tc>
                <a:tc>
                  <a:txBody>
                    <a:bodyPr/>
                    <a:lstStyle/>
                    <a:p>
                      <a:pPr marL="168275" lvl="0" indent="0" rtl="0">
                        <a:lnSpc>
                          <a:spcPct val="100000"/>
                        </a:lnSpc>
                      </a:pPr>
                      <a:r>
                        <a:rPr kumimoji="0" lang="en-US" sz="1400" b="1" i="1" u="none" strike="noStrike" cap="none" spc="0" normalizeH="0" baseline="0" noProof="0" dirty="0" smtClean="0">
                          <a:ln/>
                          <a:solidFill>
                            <a:schemeClr val="bg1"/>
                          </a:solidFill>
                          <a:effectLst>
                            <a:outerShdw blurRad="38100" dist="38100" dir="2700000" algn="tl">
                              <a:srgbClr val="000000">
                                <a:alpha val="43137"/>
                              </a:srgbClr>
                            </a:outerShdw>
                          </a:effectLst>
                          <a:uLnTx/>
                          <a:uFillTx/>
                          <a:latin typeface="Arial" pitchFamily="34" charset="0"/>
                          <a:cs typeface="Arial" pitchFamily="34" charset="0"/>
                        </a:rPr>
                        <a:t>For You ─</a:t>
                      </a:r>
                      <a:endParaRPr lang="en-US" sz="1400" b="1" i="1" u="none"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347663" lvl="1" indent="-179388">
                        <a:lnSpc>
                          <a:spcPct val="100000"/>
                        </a:lnSpc>
                        <a:buFont typeface="Arial" pitchFamily="34" charset="0"/>
                        <a:buChar char="•"/>
                      </a:pPr>
                      <a:r>
                        <a:rPr lang="en-US" sz="14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Possible Adverse Personnel Action</a:t>
                      </a:r>
                    </a:p>
                    <a:p>
                      <a:pPr marL="347663" lvl="1" indent="-179388">
                        <a:lnSpc>
                          <a:spcPct val="100000"/>
                        </a:lnSpc>
                        <a:buFont typeface="Arial" pitchFamily="34" charset="0"/>
                        <a:buChar char="•"/>
                      </a:pPr>
                      <a:r>
                        <a:rPr lang="en-US" sz="14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Possible Non-Judicial or Judicial Action              (UCMJ/Federal Prosecution)</a:t>
                      </a:r>
                    </a:p>
                    <a:p>
                      <a:pPr marL="347663" lvl="1" indent="-179388">
                        <a:lnSpc>
                          <a:spcPct val="100000"/>
                        </a:lnSpc>
                        <a:buFont typeface="Arial" pitchFamily="34" charset="0"/>
                        <a:buChar char="•"/>
                      </a:pPr>
                      <a:r>
                        <a:rPr lang="en-US" sz="14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Possible Revocation of Security Clearance</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336600"/>
                    </a:solidFill>
                  </a:tcPr>
                </a:tc>
                <a:tc>
                  <a:txBody>
                    <a:bodyPr/>
                    <a:lstStyle/>
                    <a:p>
                      <a:endParaRPr lang="en-US" i="1"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blipFill>
                      <a:blip r:embed="rId4"/>
                      <a:stretch>
                        <a:fillRect/>
                      </a:stretch>
                    </a:blipFill>
                  </a:tcPr>
                </a:tc>
              </a:tr>
              <a:tr h="1463040">
                <a:tc>
                  <a:txBody>
                    <a:bodyPr/>
                    <a:lstStyle/>
                    <a:p>
                      <a:endParaRPr lang="en-US" i="1"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blipFill>
                      <a:blip r:embed="rId5"/>
                      <a:stretch>
                        <a:fillRect/>
                      </a:stretch>
                    </a:blipFill>
                  </a:tcPr>
                </a:tc>
                <a:tc>
                  <a:txBody>
                    <a:bodyPr/>
                    <a:lstStyle/>
                    <a:p>
                      <a:pPr marL="168275" lvl="0" indent="0">
                        <a:lnSpc>
                          <a:spcPct val="100000"/>
                        </a:lnSpc>
                      </a:pPr>
                      <a:r>
                        <a:rPr lang="en-US" sz="1400" b="1" i="1" dirty="0" smtClean="0">
                          <a:solidFill>
                            <a:schemeClr val="tx1"/>
                          </a:solidFill>
                          <a:effectLst/>
                          <a:latin typeface="Arial" pitchFamily="34" charset="0"/>
                          <a:cs typeface="Arial" pitchFamily="34" charset="0"/>
                        </a:rPr>
                        <a:t>For Your Unit ─</a:t>
                      </a:r>
                    </a:p>
                    <a:p>
                      <a:pPr marL="347663" lvl="1" indent="-179388" rtl="0">
                        <a:lnSpc>
                          <a:spcPct val="100000"/>
                        </a:lnSpc>
                        <a:buFont typeface="Arial" pitchFamily="34" charset="0"/>
                        <a:buChar char="•"/>
                      </a:pPr>
                      <a:r>
                        <a:rPr kumimoji="0" lang="en-US" sz="1400" b="1" i="1" u="none" strike="noStrike" cap="none" spc="0" normalizeH="0" baseline="0" noProof="0" dirty="0" smtClean="0">
                          <a:ln/>
                          <a:solidFill>
                            <a:schemeClr val="tx1"/>
                          </a:solidFill>
                          <a:effectLst/>
                          <a:uLnTx/>
                          <a:uFillTx/>
                          <a:latin typeface="Arial" pitchFamily="34" charset="0"/>
                          <a:cs typeface="Arial" pitchFamily="34" charset="0"/>
                        </a:rPr>
                        <a:t>Personnel Put at Risk</a:t>
                      </a:r>
                      <a:endParaRPr lang="en-US" sz="1400" b="1" i="1" dirty="0" smtClean="0">
                        <a:solidFill>
                          <a:schemeClr val="tx1"/>
                        </a:solidFill>
                        <a:effectLst/>
                        <a:latin typeface="Arial" pitchFamily="34" charset="0"/>
                        <a:cs typeface="Arial" pitchFamily="34" charset="0"/>
                      </a:endParaRPr>
                    </a:p>
                    <a:p>
                      <a:pPr marL="347663" lvl="1" indent="-179388" rtl="0">
                        <a:lnSpc>
                          <a:spcPct val="100000"/>
                        </a:lnSpc>
                        <a:buFont typeface="Arial" pitchFamily="34" charset="0"/>
                        <a:buChar char="•"/>
                      </a:pPr>
                      <a:r>
                        <a:rPr kumimoji="0" lang="en-US" sz="1400" b="1" i="1" u="none" strike="noStrike" cap="none" spc="0" normalizeH="0" baseline="0" noProof="0" dirty="0" smtClean="0">
                          <a:ln/>
                          <a:solidFill>
                            <a:schemeClr val="tx1"/>
                          </a:solidFill>
                          <a:effectLst/>
                          <a:uLnTx/>
                          <a:uFillTx/>
                          <a:latin typeface="Arial" pitchFamily="34" charset="0"/>
                          <a:cs typeface="Arial" pitchFamily="34" charset="0"/>
                        </a:rPr>
                        <a:t>Reduced Operational Effectiveness</a:t>
                      </a:r>
                      <a:endParaRPr lang="en-US" sz="1400" i="1" dirty="0">
                        <a:solidFill>
                          <a:schemeClr val="tx1"/>
                        </a:solidFill>
                        <a:effectLst/>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lumMod val="90000"/>
                      </a:schemeClr>
                    </a:solidFill>
                  </a:tcPr>
                </a:tc>
                <a:tc>
                  <a:txBody>
                    <a:bodyPr/>
                    <a:lstStyle/>
                    <a:p>
                      <a:endParaRPr lang="en-US" i="1"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blipFill>
                      <a:blip r:embed="rId6"/>
                      <a:stretch>
                        <a:fillRect/>
                      </a:stretch>
                    </a:blipFill>
                  </a:tcPr>
                </a:tc>
              </a:tr>
              <a:tr h="1463040">
                <a:tc>
                  <a:txBody>
                    <a:bodyPr/>
                    <a:lstStyle/>
                    <a:p>
                      <a:endParaRPr lang="en-US" i="1"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blipFill>
                      <a:blip r:embed="rId7"/>
                      <a:stretch>
                        <a:fillRect/>
                      </a:stretch>
                    </a:blipFill>
                  </a:tcPr>
                </a:tc>
                <a:tc>
                  <a:txBody>
                    <a:bodyPr/>
                    <a:lstStyle/>
                    <a:p>
                      <a:pPr marL="168275" lvl="0" indent="0">
                        <a:lnSpc>
                          <a:spcPct val="100000"/>
                        </a:lnSpc>
                      </a:pPr>
                      <a:r>
                        <a:rPr lang="en-US" sz="14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For Our Nation ─</a:t>
                      </a:r>
                    </a:p>
                    <a:p>
                      <a:pPr marL="347663" lvl="1" indent="-179388" rtl="0">
                        <a:lnSpc>
                          <a:spcPct val="100000"/>
                        </a:lnSpc>
                        <a:buFont typeface="Arial" pitchFamily="34" charset="0"/>
                        <a:buChar char="•"/>
                      </a:pPr>
                      <a:r>
                        <a:rPr kumimoji="0" lang="en-US" sz="1400" b="1" i="1" u="none" strike="noStrike" cap="none" spc="0" normalizeH="0" baseline="0" noProof="0" dirty="0" smtClean="0">
                          <a:ln/>
                          <a:solidFill>
                            <a:schemeClr val="bg1"/>
                          </a:solidFill>
                          <a:effectLst>
                            <a:outerShdw blurRad="38100" dist="38100" dir="2700000" algn="tl">
                              <a:srgbClr val="000000">
                                <a:alpha val="43137"/>
                              </a:srgbClr>
                            </a:outerShdw>
                          </a:effectLst>
                          <a:uLnTx/>
                          <a:uFillTx/>
                          <a:latin typeface="Arial" pitchFamily="34" charset="0"/>
                          <a:cs typeface="Arial" pitchFamily="34" charset="0"/>
                        </a:rPr>
                        <a:t>Loss of Collection Capability</a:t>
                      </a:r>
                      <a:endParaRPr lang="en-US" sz="14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347663" lvl="1" indent="-179388" rtl="0">
                        <a:lnSpc>
                          <a:spcPct val="100000"/>
                        </a:lnSpc>
                        <a:buFont typeface="Arial" pitchFamily="34" charset="0"/>
                        <a:buChar char="•"/>
                      </a:pPr>
                      <a:r>
                        <a:rPr kumimoji="0" lang="en-US" sz="1400" b="1" i="1" u="none" strike="noStrike" cap="none" spc="0" normalizeH="0" baseline="0" noProof="0" dirty="0" smtClean="0">
                          <a:ln/>
                          <a:solidFill>
                            <a:schemeClr val="bg1"/>
                          </a:solidFill>
                          <a:effectLst>
                            <a:outerShdw blurRad="38100" dist="38100" dir="2700000" algn="tl">
                              <a:srgbClr val="000000">
                                <a:alpha val="43137"/>
                              </a:srgbClr>
                            </a:outerShdw>
                          </a:effectLst>
                          <a:uLnTx/>
                          <a:uFillTx/>
                          <a:latin typeface="Arial" pitchFamily="34" charset="0"/>
                          <a:cs typeface="Arial" pitchFamily="34" charset="0"/>
                        </a:rPr>
                        <a:t>Cost of Replacing Intelligence Assets </a:t>
                      </a:r>
                    </a:p>
                    <a:p>
                      <a:pPr marL="347663" lvl="1" indent="-179388">
                        <a:lnSpc>
                          <a:spcPct val="100000"/>
                        </a:lnSpc>
                        <a:buFont typeface="Arial" pitchFamily="34" charset="0"/>
                        <a:buChar char="•"/>
                      </a:pPr>
                      <a:r>
                        <a:rPr lang="en-US" sz="14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Damage to Foreign Relations</a:t>
                      </a:r>
                      <a:endParaRPr lang="en-US" sz="1400" i="1" dirty="0">
                        <a:solidFill>
                          <a:schemeClr val="bg1"/>
                        </a:solidFill>
                        <a:effectLst>
                          <a:outerShdw blurRad="38100" dist="38100" dir="2700000" algn="tl">
                            <a:srgbClr val="000000">
                              <a:alpha val="43137"/>
                            </a:srgbClr>
                          </a:outerShdw>
                        </a:effectLst>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75000"/>
                      </a:schemeClr>
                    </a:solidFill>
                  </a:tcPr>
                </a:tc>
                <a:tc>
                  <a:txBody>
                    <a:bodyPr/>
                    <a:lstStyle/>
                    <a:p>
                      <a:endParaRPr lang="en-US" i="1"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blipFill>
                      <a:blip r:embed="rId8"/>
                      <a:stretch>
                        <a:fillRect/>
                      </a:stretch>
                    </a:blipFill>
                  </a:tcPr>
                </a:tc>
              </a:tr>
            </a:tbl>
          </a:graphicData>
        </a:graphic>
      </p:graphicFrame>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0" y="6492875"/>
            <a:ext cx="2895600" cy="365125"/>
          </a:xfrm>
        </p:spPr>
        <p:txBody>
          <a:bodyPr/>
          <a:lstStyle>
            <a:lvl1pPr>
              <a:defRPr b="1">
                <a:solidFill>
                  <a:srgbClr val="336600"/>
                </a:solidFill>
                <a:effectLst/>
              </a:defRPr>
            </a:lvl1pPr>
          </a:lstStyle>
          <a:p>
            <a:pPr algn="l"/>
            <a:r>
              <a:rPr lang="en-US" dirty="0" smtClean="0"/>
              <a:t>Unclassified/FOUO</a:t>
            </a:r>
            <a:endParaRPr lang="en-US" dirty="0"/>
          </a:p>
        </p:txBody>
      </p:sp>
      <p:sp>
        <p:nvSpPr>
          <p:cNvPr id="38" name="TextBox 37"/>
          <p:cNvSpPr txBox="1"/>
          <p:nvPr/>
        </p:nvSpPr>
        <p:spPr>
          <a:xfrm>
            <a:off x="2052136" y="320566"/>
            <a:ext cx="5039728" cy="523220"/>
          </a:xfrm>
          <a:prstGeom prst="rect">
            <a:avLst/>
          </a:prstGeom>
          <a:noFill/>
        </p:spPr>
        <p:txBody>
          <a:bodyPr wrap="square" rtlCol="0">
            <a:spAutoFit/>
          </a:bodyPr>
          <a:lstStyle/>
          <a:p>
            <a:pPr algn="ctr"/>
            <a:r>
              <a:rPr lang="en-US" sz="2800" dirty="0" smtClean="0">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latin typeface="Times New Roman" pitchFamily="18" charset="0"/>
                <a:cs typeface="Times New Roman" pitchFamily="18" charset="0"/>
              </a:rPr>
              <a:t>Vignettes – Damaging Leaks</a:t>
            </a:r>
          </a:p>
        </p:txBody>
      </p:sp>
      <p:sp>
        <p:nvSpPr>
          <p:cNvPr id="48" name="Rectangle 47"/>
          <p:cNvSpPr/>
          <p:nvPr/>
        </p:nvSpPr>
        <p:spPr>
          <a:xfrm>
            <a:off x="0" y="6096000"/>
            <a:ext cx="9144000" cy="338554"/>
          </a:xfrm>
          <a:prstGeom prst="rect">
            <a:avLst/>
          </a:prstGeom>
          <a:solidFill>
            <a:schemeClr val="tx1"/>
          </a:solidFill>
          <a:ln>
            <a:noFill/>
          </a:ln>
          <a:effectLst>
            <a:outerShdw blurRad="76200" dist="12700" dir="8100000" sy="-23000" kx="800400" algn="br" rotWithShape="0">
              <a:prstClr val="black">
                <a:alpha val="20000"/>
              </a:prstClr>
            </a:outerShdw>
          </a:effectLst>
        </p:spPr>
        <p:txBody>
          <a:bodyPr wrap="square" anchor="ctr">
            <a:spAutoFit/>
          </a:bodyPr>
          <a:lstStyle/>
          <a:p>
            <a:pPr lvl="0" algn="ctr"/>
            <a:r>
              <a:rPr lang="en-US" sz="1600" b="1" i="1" dirty="0" smtClean="0">
                <a:solidFill>
                  <a:srgbClr val="FFFF00"/>
                </a:solidFill>
              </a:rPr>
              <a:t>Blatant disregard for America's sacrifices, treasure, and security </a:t>
            </a:r>
          </a:p>
        </p:txBody>
      </p:sp>
      <p:sp>
        <p:nvSpPr>
          <p:cNvPr id="12" name="TextBox 11"/>
          <p:cNvSpPr txBox="1"/>
          <p:nvPr/>
        </p:nvSpPr>
        <p:spPr>
          <a:xfrm>
            <a:off x="2095500" y="6519445"/>
            <a:ext cx="7048500" cy="307777"/>
          </a:xfrm>
          <a:prstGeom prst="rect">
            <a:avLst/>
          </a:prstGeom>
          <a:noFill/>
        </p:spPr>
        <p:txBody>
          <a:bodyPr wrap="square" rtlCol="0" anchor="ctr">
            <a:spAutoFit/>
          </a:bodyPr>
          <a:lstStyle/>
          <a:p>
            <a:pPr algn="r" fontAlgn="auto">
              <a:spcBef>
                <a:spcPts val="0"/>
              </a:spcBef>
              <a:spcAft>
                <a:spcPts val="0"/>
              </a:spcAft>
            </a:pPr>
            <a:r>
              <a:rPr lang="en-US" sz="1400" b="1" i="1" dirty="0" smtClean="0">
                <a:solidFill>
                  <a:schemeClr val="tx2">
                    <a:lumMod val="75000"/>
                  </a:schemeClr>
                </a:solidFill>
                <a:cs typeface="+mn-cs"/>
              </a:rPr>
              <a:t>Intelligence Community Directive (ICD) 119 Media Contacts Training</a:t>
            </a:r>
          </a:p>
        </p:txBody>
      </p:sp>
      <p:graphicFrame>
        <p:nvGraphicFramePr>
          <p:cNvPr id="9" name="Diagram 8"/>
          <p:cNvGraphicFramePr/>
          <p:nvPr/>
        </p:nvGraphicFramePr>
        <p:xfrm>
          <a:off x="533400" y="1447800"/>
          <a:ext cx="5638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6400800" y="1447800"/>
            <a:ext cx="2667000" cy="4093428"/>
          </a:xfrm>
          <a:prstGeom prst="rect">
            <a:avLst/>
          </a:prstGeom>
        </p:spPr>
        <p:txBody>
          <a:bodyPr wrap="square">
            <a:spAutoFit/>
          </a:bodyPr>
          <a:lstStyle/>
          <a:p>
            <a:pPr marL="228600" lvl="0" indent="-168275" eaLnBrk="0" hangingPunct="0">
              <a:spcBef>
                <a:spcPts val="1200"/>
              </a:spcBef>
              <a:spcAft>
                <a:spcPts val="1200"/>
              </a:spcAft>
              <a:buFont typeface="Arial" pitchFamily="34" charset="0"/>
              <a:buChar char="•"/>
              <a:defRPr/>
            </a:pPr>
            <a:r>
              <a:rPr lang="en-US" b="1" i="1" kern="0" dirty="0" smtClean="0">
                <a:solidFill>
                  <a:schemeClr val="tx1">
                    <a:lumMod val="85000"/>
                    <a:lumOff val="15000"/>
                  </a:schemeClr>
                </a:solidFill>
                <a:cs typeface="Arial" pitchFamily="34" charset="0"/>
              </a:rPr>
              <a:t>Personnel Placed at Risk</a:t>
            </a:r>
          </a:p>
          <a:p>
            <a:pPr marL="228600" lvl="0" indent="-168275" eaLnBrk="0" hangingPunct="0">
              <a:spcBef>
                <a:spcPts val="1200"/>
              </a:spcBef>
              <a:spcAft>
                <a:spcPts val="1200"/>
              </a:spcAft>
              <a:buFont typeface="Arial" pitchFamily="34" charset="0"/>
              <a:buChar char="•"/>
              <a:defRPr/>
            </a:pPr>
            <a:r>
              <a:rPr lang="en-US" b="1" i="1" kern="0" dirty="0" smtClean="0">
                <a:solidFill>
                  <a:schemeClr val="tx1">
                    <a:lumMod val="85000"/>
                    <a:lumOff val="15000"/>
                  </a:schemeClr>
                </a:solidFill>
                <a:cs typeface="Arial" pitchFamily="34" charset="0"/>
              </a:rPr>
              <a:t>Reduced Operational Effectiveness</a:t>
            </a:r>
          </a:p>
          <a:p>
            <a:pPr marL="228600" lvl="0" indent="-168275" eaLnBrk="0" hangingPunct="0">
              <a:spcBef>
                <a:spcPts val="1200"/>
              </a:spcBef>
              <a:spcAft>
                <a:spcPts val="1200"/>
              </a:spcAft>
              <a:buFont typeface="Arial" pitchFamily="34" charset="0"/>
              <a:buChar char="•"/>
              <a:defRPr/>
            </a:pPr>
            <a:r>
              <a:rPr lang="en-US" b="1" i="1" kern="0" dirty="0" smtClean="0">
                <a:solidFill>
                  <a:schemeClr val="tx1">
                    <a:lumMod val="85000"/>
                    <a:lumOff val="15000"/>
                  </a:schemeClr>
                </a:solidFill>
                <a:cs typeface="Arial" pitchFamily="34" charset="0"/>
              </a:rPr>
              <a:t>Damage to Foreign Relations</a:t>
            </a:r>
          </a:p>
          <a:p>
            <a:pPr marL="228600" lvl="0" indent="-168275" eaLnBrk="0" hangingPunct="0">
              <a:spcBef>
                <a:spcPts val="1200"/>
              </a:spcBef>
              <a:spcAft>
                <a:spcPts val="1200"/>
              </a:spcAft>
              <a:buFont typeface="Arial" pitchFamily="34" charset="0"/>
              <a:buChar char="•"/>
              <a:defRPr/>
            </a:pPr>
            <a:r>
              <a:rPr lang="en-US" b="1" i="1" kern="0" dirty="0" smtClean="0">
                <a:solidFill>
                  <a:schemeClr val="tx1">
                    <a:lumMod val="85000"/>
                    <a:lumOff val="15000"/>
                  </a:schemeClr>
                </a:solidFill>
                <a:cs typeface="Arial" pitchFamily="34" charset="0"/>
              </a:rPr>
              <a:t>Loss of Collection Capability</a:t>
            </a:r>
          </a:p>
          <a:p>
            <a:pPr marL="228600" lvl="0" indent="-168275" eaLnBrk="0" hangingPunct="0">
              <a:spcBef>
                <a:spcPts val="1200"/>
              </a:spcBef>
              <a:spcAft>
                <a:spcPts val="1200"/>
              </a:spcAft>
              <a:buFont typeface="Arial" pitchFamily="34" charset="0"/>
              <a:buChar char="•"/>
              <a:defRPr/>
            </a:pPr>
            <a:r>
              <a:rPr lang="en-US" b="1" i="1" kern="0" dirty="0" smtClean="0">
                <a:solidFill>
                  <a:schemeClr val="tx1">
                    <a:lumMod val="85000"/>
                    <a:lumOff val="15000"/>
                  </a:schemeClr>
                </a:solidFill>
                <a:cs typeface="Arial" pitchFamily="34" charset="0"/>
              </a:rPr>
              <a:t>Cost of Replacing Intelligence Assets</a:t>
            </a:r>
            <a:endParaRPr lang="en-US" i="1" dirty="0">
              <a:solidFill>
                <a:schemeClr val="tx1">
                  <a:lumMod val="85000"/>
                  <a:lumOff val="15000"/>
                </a:schemeClr>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0" y="6492875"/>
            <a:ext cx="2895600" cy="365125"/>
          </a:xfrm>
        </p:spPr>
        <p:txBody>
          <a:bodyPr/>
          <a:lstStyle>
            <a:lvl1pPr>
              <a:defRPr b="1">
                <a:solidFill>
                  <a:srgbClr val="336600"/>
                </a:solidFill>
                <a:effectLst/>
              </a:defRPr>
            </a:lvl1pPr>
          </a:lstStyle>
          <a:p>
            <a:pPr algn="l"/>
            <a:r>
              <a:rPr lang="en-US" dirty="0" smtClean="0"/>
              <a:t>Unclassified/FOUO</a:t>
            </a:r>
            <a:endParaRPr lang="en-US" dirty="0"/>
          </a:p>
        </p:txBody>
      </p:sp>
      <p:sp>
        <p:nvSpPr>
          <p:cNvPr id="38" name="TextBox 37"/>
          <p:cNvSpPr txBox="1"/>
          <p:nvPr/>
        </p:nvSpPr>
        <p:spPr>
          <a:xfrm>
            <a:off x="1365021" y="320566"/>
            <a:ext cx="6413958" cy="954107"/>
          </a:xfrm>
          <a:prstGeom prst="rect">
            <a:avLst/>
          </a:prstGeom>
          <a:noFill/>
        </p:spPr>
        <p:txBody>
          <a:bodyPr wrap="square" rtlCol="0">
            <a:spAutoFit/>
          </a:bodyPr>
          <a:lstStyle/>
          <a:p>
            <a:pPr algn="ctr"/>
            <a:r>
              <a:rPr lang="en-US" sz="2800" dirty="0" smtClean="0">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latin typeface="Times New Roman" pitchFamily="18" charset="0"/>
                <a:cs typeface="Times New Roman" pitchFamily="18" charset="0"/>
              </a:rPr>
              <a:t>Intelligence Community Directive (ICD) 119 Media Contacts Training</a:t>
            </a:r>
          </a:p>
        </p:txBody>
      </p:sp>
      <p:sp>
        <p:nvSpPr>
          <p:cNvPr id="48" name="Rectangle 47"/>
          <p:cNvSpPr/>
          <p:nvPr/>
        </p:nvSpPr>
        <p:spPr>
          <a:xfrm>
            <a:off x="0" y="6096000"/>
            <a:ext cx="9144000" cy="338554"/>
          </a:xfrm>
          <a:prstGeom prst="rect">
            <a:avLst/>
          </a:prstGeom>
          <a:solidFill>
            <a:schemeClr val="tx1"/>
          </a:solidFill>
          <a:ln>
            <a:noFill/>
          </a:ln>
          <a:effectLst>
            <a:outerShdw blurRad="76200" dist="12700" dir="8100000" sy="-23000" kx="800400" algn="br" rotWithShape="0">
              <a:prstClr val="black">
                <a:alpha val="20000"/>
              </a:prstClr>
            </a:outerShdw>
          </a:effectLst>
        </p:spPr>
        <p:txBody>
          <a:bodyPr wrap="square" anchor="ctr">
            <a:spAutoFit/>
          </a:bodyPr>
          <a:lstStyle/>
          <a:p>
            <a:pPr lvl="0" algn="ctr"/>
            <a:r>
              <a:rPr lang="en-US" sz="1600" b="1" i="1" dirty="0" smtClean="0">
                <a:solidFill>
                  <a:srgbClr val="FFFF00"/>
                </a:solidFill>
              </a:rPr>
              <a:t>Remember, do not discuss Covered Matters with the Media unless you are authorized!</a:t>
            </a:r>
          </a:p>
        </p:txBody>
      </p:sp>
      <p:sp>
        <p:nvSpPr>
          <p:cNvPr id="12" name="TextBox 11"/>
          <p:cNvSpPr txBox="1"/>
          <p:nvPr/>
        </p:nvSpPr>
        <p:spPr>
          <a:xfrm>
            <a:off x="2095500" y="6519445"/>
            <a:ext cx="7048500" cy="307777"/>
          </a:xfrm>
          <a:prstGeom prst="rect">
            <a:avLst/>
          </a:prstGeom>
          <a:noFill/>
        </p:spPr>
        <p:txBody>
          <a:bodyPr wrap="square" rtlCol="0" anchor="ctr">
            <a:spAutoFit/>
          </a:bodyPr>
          <a:lstStyle/>
          <a:p>
            <a:pPr algn="r" fontAlgn="auto">
              <a:spcBef>
                <a:spcPts val="0"/>
              </a:spcBef>
              <a:spcAft>
                <a:spcPts val="0"/>
              </a:spcAft>
            </a:pPr>
            <a:r>
              <a:rPr lang="en-US" sz="1400" b="1" i="1" dirty="0" smtClean="0">
                <a:solidFill>
                  <a:schemeClr val="tx2">
                    <a:lumMod val="75000"/>
                  </a:schemeClr>
                </a:solidFill>
                <a:cs typeface="+mn-cs"/>
              </a:rPr>
              <a:t>Intelligence Community Directive (ICD) 119 Media Contacts Training</a:t>
            </a:r>
          </a:p>
        </p:txBody>
      </p:sp>
      <p:sp>
        <p:nvSpPr>
          <p:cNvPr id="8" name="TextBox 7"/>
          <p:cNvSpPr txBox="1"/>
          <p:nvPr/>
        </p:nvSpPr>
        <p:spPr>
          <a:xfrm>
            <a:off x="161177" y="3339405"/>
            <a:ext cx="8821646" cy="1569660"/>
          </a:xfrm>
          <a:prstGeom prst="rect">
            <a:avLst/>
          </a:prstGeom>
          <a:noFill/>
          <a:ln>
            <a:noFill/>
          </a:ln>
          <a:effectLst>
            <a:outerShdw blurRad="76200" dist="12700" dir="8100000" sy="-23000" kx="800400" algn="br" rotWithShape="0">
              <a:prstClr val="black">
                <a:alpha val="20000"/>
              </a:prstClr>
            </a:outerShdw>
          </a:effectLst>
        </p:spPr>
        <p:style>
          <a:lnRef idx="2">
            <a:schemeClr val="accent6"/>
          </a:lnRef>
          <a:fillRef idx="1">
            <a:schemeClr val="lt1"/>
          </a:fillRef>
          <a:effectRef idx="0">
            <a:schemeClr val="accent6"/>
          </a:effectRef>
          <a:fontRef idx="minor">
            <a:schemeClr val="dk1"/>
          </a:fontRef>
        </p:style>
        <p:txBody>
          <a:bodyPr wrap="none" rtlCol="0">
            <a:spAutoFit/>
          </a:bodyPr>
          <a:lstStyle/>
          <a:p>
            <a:pPr lvl="0" algn="ctr" fontAlgn="base">
              <a:spcBef>
                <a:spcPct val="0"/>
              </a:spcBef>
              <a:spcAft>
                <a:spcPct val="0"/>
              </a:spcAft>
            </a:pPr>
            <a:r>
              <a:rPr lang="en-US" sz="1600" b="1" kern="0" dirty="0" smtClean="0">
                <a:cs typeface="Arial" pitchFamily="34" charset="0"/>
              </a:rPr>
              <a:t>If you have any questions regarding this training, ICD 119, or AR 360-1</a:t>
            </a:r>
            <a:r>
              <a:rPr lang="en-US" sz="1600" b="1" kern="0" dirty="0" smtClean="0">
                <a:solidFill>
                  <a:srgbClr val="000000"/>
                </a:solidFill>
                <a:cs typeface="Arial" pitchFamily="34" charset="0"/>
              </a:rPr>
              <a:t> Army Public Affairs Program,</a:t>
            </a:r>
          </a:p>
          <a:p>
            <a:pPr lvl="0" algn="ctr" fontAlgn="base">
              <a:spcBef>
                <a:spcPct val="0"/>
              </a:spcBef>
              <a:spcAft>
                <a:spcPct val="0"/>
              </a:spcAft>
            </a:pPr>
            <a:r>
              <a:rPr lang="en-US" sz="1600" b="1" kern="0" dirty="0" smtClean="0">
                <a:solidFill>
                  <a:srgbClr val="000000"/>
                </a:solidFill>
                <a:cs typeface="Arial" pitchFamily="34" charset="0"/>
              </a:rPr>
              <a:t>contact the HQDA G-2 Policy Team, Mr. Frank Stearns at 703-695-2826 </a:t>
            </a:r>
            <a:r>
              <a:rPr lang="en-US" sz="1600" b="1" kern="0" dirty="0" smtClean="0">
                <a:solidFill>
                  <a:srgbClr val="000000"/>
                </a:solidFill>
                <a:cs typeface="Arial" pitchFamily="34" charset="0"/>
                <a:hlinkClick r:id="rId3"/>
              </a:rPr>
              <a:t>frank.d.stearns.civ@mail.mil</a:t>
            </a:r>
            <a:endParaRPr lang="en-US" sz="1600" b="1" kern="0" dirty="0" smtClean="0">
              <a:solidFill>
                <a:srgbClr val="000000"/>
              </a:solidFill>
              <a:cs typeface="Arial" pitchFamily="34" charset="0"/>
            </a:endParaRPr>
          </a:p>
          <a:p>
            <a:pPr lvl="0" algn="ctr" fontAlgn="base">
              <a:spcBef>
                <a:spcPct val="0"/>
              </a:spcBef>
              <a:spcAft>
                <a:spcPct val="0"/>
              </a:spcAft>
            </a:pPr>
            <a:endParaRPr lang="en-US" sz="1600" b="1" i="1" kern="0" dirty="0" smtClean="0">
              <a:cs typeface="Arial" pitchFamily="34" charset="0"/>
            </a:endParaRPr>
          </a:p>
          <a:p>
            <a:pPr lvl="0" algn="ctr" fontAlgn="base">
              <a:spcBef>
                <a:spcPct val="0"/>
              </a:spcBef>
              <a:spcAft>
                <a:spcPct val="0"/>
              </a:spcAft>
            </a:pPr>
            <a:endParaRPr lang="en-US" sz="1600" b="1" i="1" kern="0" dirty="0" smtClean="0">
              <a:cs typeface="Arial" pitchFamily="34" charset="0"/>
            </a:endParaRPr>
          </a:p>
          <a:p>
            <a:pPr lvl="0" algn="ctr" fontAlgn="base">
              <a:spcBef>
                <a:spcPct val="0"/>
              </a:spcBef>
              <a:spcAft>
                <a:spcPct val="0"/>
              </a:spcAft>
            </a:pPr>
            <a:r>
              <a:rPr lang="en-US" sz="1600" b="1" kern="0" dirty="0" smtClean="0">
                <a:cs typeface="Arial" pitchFamily="34" charset="0"/>
              </a:rPr>
              <a:t>This training, ICD 119, AR 360-1</a:t>
            </a:r>
            <a:r>
              <a:rPr lang="en-US" sz="1600" b="1" dirty="0" smtClean="0">
                <a:cs typeface="Arial" pitchFamily="34" charset="0"/>
              </a:rPr>
              <a:t> and key contact numbers are posted to the G-2 public website at </a:t>
            </a:r>
          </a:p>
          <a:p>
            <a:pPr lvl="0" algn="ctr" fontAlgn="base">
              <a:spcBef>
                <a:spcPct val="0"/>
              </a:spcBef>
              <a:spcAft>
                <a:spcPct val="0"/>
              </a:spcAft>
            </a:pPr>
            <a:r>
              <a:rPr lang="en-US" sz="1600" b="1" dirty="0" smtClean="0">
                <a:cs typeface="Arial" pitchFamily="34" charset="0"/>
                <a:hlinkClick r:id="rId4"/>
              </a:rPr>
              <a:t>http://www.dami.army.pentagon.mil/</a:t>
            </a:r>
            <a:endParaRPr lang="en-US" sz="1600" b="1" kern="0" dirty="0" smtClean="0">
              <a:cs typeface="Arial" pitchFamily="34" charset="0"/>
            </a:endParaRPr>
          </a:p>
        </p:txBody>
      </p:sp>
      <p:sp>
        <p:nvSpPr>
          <p:cNvPr id="9" name="Text Box 4"/>
          <p:cNvSpPr txBox="1">
            <a:spLocks noChangeArrowheads="1"/>
          </p:cNvSpPr>
          <p:nvPr/>
        </p:nvSpPr>
        <p:spPr bwMode="auto">
          <a:xfrm>
            <a:off x="1143000" y="2044243"/>
            <a:ext cx="6858000" cy="646331"/>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3600" b="1" dirty="0" smtClean="0">
                <a:solidFill>
                  <a:prstClr val="black"/>
                </a:solidFill>
                <a:effectLst>
                  <a:reflection blurRad="6350" stA="55000" endA="300" endPos="45500" dir="5400000" sy="-100000" algn="bl" rotWithShape="0"/>
                </a:effectLst>
                <a:cs typeface="+mn-cs"/>
              </a:rPr>
              <a:t>Questions?</a:t>
            </a:r>
            <a:endParaRPr lang="en-US" sz="3600" b="1" i="1" dirty="0">
              <a:solidFill>
                <a:prstClr val="black"/>
              </a:solidFill>
              <a:effectLst>
                <a:reflection blurRad="6350" stA="55000" endA="300" endPos="45500" dir="5400000" sy="-100000" algn="bl" rotWithShape="0"/>
              </a:effectLst>
              <a:cs typeface="+mn-cs"/>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381000"/>
            <a:ext cx="7391400" cy="6524863"/>
          </a:xfrm>
          <a:prstGeom prst="rect">
            <a:avLst/>
          </a:prstGeom>
        </p:spPr>
        <p:txBody>
          <a:bodyPr wrap="square">
            <a:spAutoFit/>
          </a:bodyPr>
          <a:lstStyle/>
          <a:p>
            <a:pPr algn="ctr"/>
            <a:r>
              <a:rPr lang="en-US" sz="5400" b="1" dirty="0">
                <a:latin typeface="Old English Text MT" pitchFamily="66" charset="0"/>
                <a:cs typeface="DokChampa" panose="020B0604020202020204" pitchFamily="34" charset="-34"/>
              </a:rPr>
              <a:t>Certificate of Completion</a:t>
            </a:r>
          </a:p>
          <a:p>
            <a:endParaRPr lang="en-US" sz="2800" b="1" dirty="0" smtClean="0"/>
          </a:p>
          <a:p>
            <a:endParaRPr lang="en-US" sz="2800" b="1" dirty="0" smtClean="0"/>
          </a:p>
          <a:p>
            <a:pPr algn="ctr"/>
            <a:r>
              <a:rPr lang="en-US" sz="2800" b="1" dirty="0"/>
              <a:t>Understanding Intelligence Community (IC) </a:t>
            </a:r>
            <a:r>
              <a:rPr lang="en-US" sz="2800" b="1" dirty="0" smtClean="0"/>
              <a:t>Policy </a:t>
            </a:r>
            <a:r>
              <a:rPr lang="en-US" sz="2800" b="1" dirty="0"/>
              <a:t>on interactions with the Media</a:t>
            </a:r>
          </a:p>
          <a:p>
            <a:pPr algn="ctr"/>
            <a:endParaRPr lang="en-US" sz="2000" b="1" dirty="0" smtClean="0"/>
          </a:p>
          <a:p>
            <a:pPr algn="ctr"/>
            <a:r>
              <a:rPr lang="en-US" sz="2000" b="1" dirty="0"/>
              <a:t>Annual Intelligence Community Directive (ICD) 119 Media Contacts </a:t>
            </a:r>
            <a:r>
              <a:rPr lang="en-US" sz="2000" b="1" dirty="0" smtClean="0"/>
              <a:t>Training, </a:t>
            </a:r>
            <a:r>
              <a:rPr lang="en-US" sz="2000" b="1" dirty="0"/>
              <a:t>Presented by </a:t>
            </a:r>
            <a:r>
              <a:rPr lang="en-US" sz="2000" b="1" dirty="0" smtClean="0"/>
              <a:t>HQDA G-2, 2015</a:t>
            </a:r>
            <a:endParaRPr lang="en-US" sz="2000" b="1" dirty="0"/>
          </a:p>
          <a:p>
            <a:pPr algn="r"/>
            <a:endParaRPr lang="en-US" sz="2400" b="1" dirty="0" smtClean="0"/>
          </a:p>
          <a:p>
            <a:pPr algn="r"/>
            <a:endParaRPr lang="en-US" sz="2400" b="1" dirty="0" smtClean="0"/>
          </a:p>
          <a:p>
            <a:pPr algn="r"/>
            <a:endParaRPr lang="en-US" sz="2400" b="1" dirty="0" smtClean="0"/>
          </a:p>
          <a:p>
            <a:pPr algn="r"/>
            <a:r>
              <a:rPr lang="en-US" sz="2400" b="1" dirty="0" smtClean="0"/>
              <a:t>Signed</a:t>
            </a:r>
            <a:r>
              <a:rPr lang="en-US" sz="2400" dirty="0"/>
              <a:t>______________________</a:t>
            </a:r>
          </a:p>
          <a:p>
            <a:endParaRPr lang="en-US" sz="1200" dirty="0" smtClean="0"/>
          </a:p>
          <a:p>
            <a:pPr algn="r"/>
            <a:r>
              <a:rPr lang="en-US" sz="2400" b="1" dirty="0" smtClean="0"/>
              <a:t>Date</a:t>
            </a:r>
            <a:r>
              <a:rPr lang="en-US" sz="2400" dirty="0" smtClean="0"/>
              <a:t>______________________</a:t>
            </a:r>
            <a:endParaRPr lang="en-US" sz="1200" dirty="0" smtClean="0"/>
          </a:p>
          <a:p>
            <a:endParaRPr lang="en-US" sz="1200" dirty="0"/>
          </a:p>
          <a:p>
            <a:endParaRPr lang="en-US" sz="1200" dirty="0"/>
          </a:p>
          <a:p>
            <a:endParaRPr lang="en-US" sz="1200" dirty="0" smtClean="0"/>
          </a:p>
          <a:p>
            <a:endParaRPr lang="en-US" sz="1200" dirty="0" smtClean="0"/>
          </a:p>
          <a:p>
            <a:r>
              <a:rPr lang="en-US" sz="1200" dirty="0" smtClean="0"/>
              <a:t>*Print </a:t>
            </a:r>
            <a:r>
              <a:rPr lang="en-US" sz="1200" dirty="0"/>
              <a:t>this certificate, sign, and give to your training coordinator</a:t>
            </a:r>
            <a:r>
              <a:rPr lang="en-US" sz="1200" dirty="0" smtClean="0"/>
              <a:t>.</a:t>
            </a:r>
            <a:endParaRPr lang="en-US" dirty="0"/>
          </a:p>
        </p:txBody>
      </p:sp>
      <p:sp>
        <p:nvSpPr>
          <p:cNvPr id="6" name="Rectangle 5"/>
          <p:cNvSpPr/>
          <p:nvPr/>
        </p:nvSpPr>
        <p:spPr>
          <a:xfrm>
            <a:off x="0" y="6123801"/>
            <a:ext cx="9144000" cy="276999"/>
          </a:xfrm>
          <a:prstGeom prst="rect">
            <a:avLst/>
          </a:prstGeom>
          <a:solidFill>
            <a:schemeClr val="tx1"/>
          </a:solidFill>
        </p:spPr>
        <p:txBody>
          <a:bodyPr wrap="square">
            <a:spAutoFit/>
          </a:bodyPr>
          <a:lstStyle/>
          <a:p>
            <a:pPr algn="ctr"/>
            <a:r>
              <a:rPr lang="en-US" sz="1200" dirty="0" smtClean="0">
                <a:solidFill>
                  <a:schemeClr val="bg1"/>
                </a:solidFill>
              </a:rPr>
              <a:t>POC:  HQDA </a:t>
            </a:r>
            <a:r>
              <a:rPr lang="en-US" sz="1200" dirty="0">
                <a:solidFill>
                  <a:schemeClr val="bg1"/>
                </a:solidFill>
              </a:rPr>
              <a:t>G-2 Policy Team, Mr. Frank Stearns at 703-695-2826 frank.d.stearns.civ@mail.mil</a:t>
            </a:r>
          </a:p>
        </p:txBody>
      </p:sp>
    </p:spTree>
    <p:extLst>
      <p:ext uri="{BB962C8B-B14F-4D97-AF65-F5344CB8AC3E}">
        <p14:creationId xmlns:p14="http://schemas.microsoft.com/office/powerpoint/2010/main" xmlns="" val="244909583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nk of Microphones.jpg"/>
          <p:cNvPicPr>
            <a:picLocks noChangeAspect="1"/>
          </p:cNvPicPr>
          <p:nvPr/>
        </p:nvPicPr>
        <p:blipFill>
          <a:blip r:embed="rId3" cstate="print">
            <a:duotone>
              <a:schemeClr val="bg2">
                <a:shade val="45000"/>
                <a:satMod val="135000"/>
              </a:schemeClr>
              <a:prstClr val="white"/>
            </a:duotone>
            <a:lum contrast="33000"/>
          </a:blip>
          <a:stretch>
            <a:fillRect/>
          </a:stretch>
        </p:blipFill>
        <p:spPr>
          <a:xfrm>
            <a:off x="723901" y="1524000"/>
            <a:ext cx="7696199" cy="4648199"/>
          </a:xfrm>
          <a:prstGeom prst="rect">
            <a:avLst/>
          </a:prstGeom>
          <a:gradFill>
            <a:gsLst>
              <a:gs pos="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a:effectLst>
            <a:softEdge rad="635000"/>
          </a:effectLst>
        </p:spPr>
      </p:pic>
      <p:sp>
        <p:nvSpPr>
          <p:cNvPr id="7" name="Footer Placeholder 4"/>
          <p:cNvSpPr>
            <a:spLocks noGrp="1"/>
          </p:cNvSpPr>
          <p:nvPr>
            <p:ph type="ftr" sz="quarter" idx="11"/>
          </p:nvPr>
        </p:nvSpPr>
        <p:spPr>
          <a:xfrm>
            <a:off x="0" y="6492875"/>
            <a:ext cx="2895600" cy="365125"/>
          </a:xfrm>
        </p:spPr>
        <p:txBody>
          <a:bodyPr/>
          <a:lstStyle>
            <a:lvl1pPr>
              <a:defRPr b="1">
                <a:solidFill>
                  <a:srgbClr val="336600"/>
                </a:solidFill>
                <a:effectLst/>
              </a:defRPr>
            </a:lvl1pPr>
          </a:lstStyle>
          <a:p>
            <a:pPr algn="l"/>
            <a:r>
              <a:rPr lang="en-US" dirty="0" smtClean="0"/>
              <a:t>Unclassified/FOUO</a:t>
            </a:r>
            <a:endParaRPr lang="en-US" dirty="0"/>
          </a:p>
        </p:txBody>
      </p:sp>
      <p:sp>
        <p:nvSpPr>
          <p:cNvPr id="9" name="TextBox 8"/>
          <p:cNvSpPr txBox="1"/>
          <p:nvPr/>
        </p:nvSpPr>
        <p:spPr>
          <a:xfrm>
            <a:off x="723900" y="2228671"/>
            <a:ext cx="7696200" cy="1200329"/>
          </a:xfrm>
          <a:prstGeom prst="rect">
            <a:avLst/>
          </a:prstGeom>
          <a:noFill/>
        </p:spPr>
        <p:txBody>
          <a:bodyPr wrap="square" rtlCol="0">
            <a:spAutoFit/>
          </a:bodyPr>
          <a:lstStyle/>
          <a:p>
            <a:pPr algn="just">
              <a:spcBef>
                <a:spcPts val="1200"/>
              </a:spcBef>
              <a:spcAft>
                <a:spcPts val="1200"/>
              </a:spcAft>
            </a:pPr>
            <a:r>
              <a:rPr lang="en-US" sz="2400" b="1" i="1" dirty="0" smtClean="0">
                <a:ea typeface="Tahoma" pitchFamily="34" charset="0"/>
                <a:cs typeface="Tahoma" pitchFamily="34" charset="0"/>
              </a:rPr>
              <a:t>To provide those associated with the Army Intelligence profession with information and training on Intelligence Community (IC) rules on interactions with the Media</a:t>
            </a:r>
            <a:endParaRPr lang="en-US" sz="2400" b="1" i="1" dirty="0">
              <a:ea typeface="Tahoma" pitchFamily="34" charset="0"/>
              <a:cs typeface="Tahoma" pitchFamily="34" charset="0"/>
            </a:endParaRPr>
          </a:p>
        </p:txBody>
      </p:sp>
      <p:sp>
        <p:nvSpPr>
          <p:cNvPr id="5" name="TextBox 4"/>
          <p:cNvSpPr txBox="1"/>
          <p:nvPr/>
        </p:nvSpPr>
        <p:spPr>
          <a:xfrm>
            <a:off x="3900983" y="320566"/>
            <a:ext cx="1342034" cy="523220"/>
          </a:xfrm>
          <a:prstGeom prst="rect">
            <a:avLst/>
          </a:prstGeom>
          <a:noFill/>
        </p:spPr>
        <p:txBody>
          <a:bodyPr wrap="none" rtlCol="0">
            <a:spAutoFit/>
          </a:bodyPr>
          <a:lstStyle/>
          <a:p>
            <a:pPr algn="ctr"/>
            <a:r>
              <a:rPr lang="en-US" sz="2800" dirty="0" smtClean="0">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latin typeface="Times New Roman" pitchFamily="18" charset="0"/>
                <a:cs typeface="Times New Roman" pitchFamily="18" charset="0"/>
              </a:rPr>
              <a:t>Purpose</a:t>
            </a:r>
            <a:endParaRPr lang="en-US" sz="2800" dirty="0">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6" name="TextBox 5"/>
          <p:cNvSpPr txBox="1"/>
          <p:nvPr/>
        </p:nvSpPr>
        <p:spPr>
          <a:xfrm>
            <a:off x="2095500" y="6519445"/>
            <a:ext cx="7048500" cy="307777"/>
          </a:xfrm>
          <a:prstGeom prst="rect">
            <a:avLst/>
          </a:prstGeom>
          <a:noFill/>
        </p:spPr>
        <p:txBody>
          <a:bodyPr wrap="square" rtlCol="0" anchor="ctr">
            <a:spAutoFit/>
          </a:bodyPr>
          <a:lstStyle/>
          <a:p>
            <a:pPr algn="r" fontAlgn="auto">
              <a:spcBef>
                <a:spcPts val="0"/>
              </a:spcBef>
              <a:spcAft>
                <a:spcPts val="0"/>
              </a:spcAft>
            </a:pPr>
            <a:r>
              <a:rPr lang="en-US" sz="1400" b="1" i="1" dirty="0" smtClean="0">
                <a:solidFill>
                  <a:schemeClr val="tx2">
                    <a:lumMod val="75000"/>
                  </a:schemeClr>
                </a:solidFill>
                <a:cs typeface="+mn-cs"/>
              </a:rPr>
              <a:t>Intelligence Community Directive (ICD) 119 Media Contacts Training</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Bank of Microphones.jpg"/>
          <p:cNvPicPr>
            <a:picLocks noChangeAspect="1"/>
          </p:cNvPicPr>
          <p:nvPr/>
        </p:nvPicPr>
        <p:blipFill>
          <a:blip r:embed="rId3" cstate="print">
            <a:duotone>
              <a:schemeClr val="bg2">
                <a:shade val="45000"/>
                <a:satMod val="135000"/>
              </a:schemeClr>
              <a:prstClr val="white"/>
            </a:duotone>
            <a:lum contrast="33000"/>
          </a:blip>
          <a:stretch>
            <a:fillRect/>
          </a:stretch>
        </p:blipFill>
        <p:spPr>
          <a:xfrm>
            <a:off x="723901" y="1524000"/>
            <a:ext cx="7696199" cy="4648199"/>
          </a:xfrm>
          <a:prstGeom prst="rect">
            <a:avLst/>
          </a:prstGeom>
          <a:gradFill>
            <a:gsLst>
              <a:gs pos="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a:effectLst>
            <a:softEdge rad="635000"/>
          </a:effectLst>
        </p:spPr>
      </p:pic>
      <p:sp>
        <p:nvSpPr>
          <p:cNvPr id="7" name="Footer Placeholder 4"/>
          <p:cNvSpPr>
            <a:spLocks noGrp="1"/>
          </p:cNvSpPr>
          <p:nvPr>
            <p:ph type="ftr" sz="quarter" idx="11"/>
          </p:nvPr>
        </p:nvSpPr>
        <p:spPr>
          <a:xfrm>
            <a:off x="0" y="6492875"/>
            <a:ext cx="2895600" cy="365125"/>
          </a:xfrm>
        </p:spPr>
        <p:txBody>
          <a:bodyPr/>
          <a:lstStyle>
            <a:lvl1pPr>
              <a:defRPr b="1">
                <a:solidFill>
                  <a:srgbClr val="336600"/>
                </a:solidFill>
                <a:effectLst/>
              </a:defRPr>
            </a:lvl1pPr>
          </a:lstStyle>
          <a:p>
            <a:pPr algn="l"/>
            <a:r>
              <a:rPr lang="en-US" dirty="0" smtClean="0"/>
              <a:t>Unclassified/FOUO</a:t>
            </a:r>
            <a:endParaRPr lang="en-US" dirty="0"/>
          </a:p>
        </p:txBody>
      </p:sp>
      <p:sp>
        <p:nvSpPr>
          <p:cNvPr id="27" name="TextBox 26"/>
          <p:cNvSpPr txBox="1"/>
          <p:nvPr/>
        </p:nvSpPr>
        <p:spPr>
          <a:xfrm>
            <a:off x="514738" y="1524000"/>
            <a:ext cx="8248262" cy="4031873"/>
          </a:xfrm>
          <a:prstGeom prst="rect">
            <a:avLst/>
          </a:prstGeom>
          <a:noFill/>
          <a:effectLst>
            <a:softEdge rad="635000"/>
          </a:effectLst>
        </p:spPr>
        <p:txBody>
          <a:bodyPr wrap="square" rtlCol="0">
            <a:spAutoFit/>
          </a:bodyPr>
          <a:lstStyle/>
          <a:p>
            <a:pPr marL="233363" indent="-233363">
              <a:spcAft>
                <a:spcPts val="600"/>
              </a:spcAft>
              <a:buFont typeface="Wingdings" pitchFamily="2" charset="2"/>
              <a:buChar char="§"/>
            </a:pPr>
            <a:r>
              <a:rPr lang="en-US" sz="2400" b="1" i="1" dirty="0" smtClean="0">
                <a:cs typeface="Arial" pitchFamily="34" charset="0"/>
              </a:rPr>
              <a:t>Challenge</a:t>
            </a:r>
          </a:p>
          <a:p>
            <a:pPr marL="233363" indent="-233363">
              <a:spcAft>
                <a:spcPts val="600"/>
              </a:spcAft>
              <a:buFont typeface="Wingdings" pitchFamily="2" charset="2"/>
              <a:buChar char="§"/>
            </a:pPr>
            <a:r>
              <a:rPr lang="en-US" sz="2400" b="1" i="1" dirty="0" smtClean="0">
                <a:cs typeface="Arial" pitchFamily="34" charset="0"/>
              </a:rPr>
              <a:t>Definitions – Covered Matters and Media</a:t>
            </a:r>
          </a:p>
          <a:p>
            <a:pPr marL="233363" indent="-233363">
              <a:spcAft>
                <a:spcPts val="600"/>
              </a:spcAft>
              <a:buFont typeface="Wingdings" pitchFamily="2" charset="2"/>
              <a:buChar char="§"/>
            </a:pPr>
            <a:r>
              <a:rPr lang="en-US" sz="2400" b="1" i="1" kern="0" dirty="0" smtClean="0">
                <a:cs typeface="Arial" pitchFamily="34" charset="0"/>
              </a:rPr>
              <a:t>Internet – Social Media Landscape</a:t>
            </a:r>
            <a:endParaRPr lang="en-US" sz="2400" b="1" i="1" dirty="0" smtClean="0">
              <a:cs typeface="Arial" pitchFamily="34" charset="0"/>
            </a:endParaRPr>
          </a:p>
          <a:p>
            <a:pPr marL="233363" indent="-233363">
              <a:spcAft>
                <a:spcPts val="600"/>
              </a:spcAft>
              <a:buFont typeface="Wingdings" pitchFamily="2" charset="2"/>
              <a:buChar char="§"/>
            </a:pPr>
            <a:r>
              <a:rPr lang="en-US" sz="2400" b="1" i="1" dirty="0" smtClean="0">
                <a:cs typeface="Arial" pitchFamily="34" charset="0"/>
              </a:rPr>
              <a:t>Army Intelligence Designated Individuals</a:t>
            </a:r>
          </a:p>
          <a:p>
            <a:pPr marL="233363" indent="-233363">
              <a:spcAft>
                <a:spcPts val="600"/>
              </a:spcAft>
              <a:buFont typeface="Wingdings" pitchFamily="2" charset="2"/>
              <a:buChar char="§"/>
            </a:pPr>
            <a:r>
              <a:rPr lang="en-US" sz="2400" b="1" i="1" dirty="0" smtClean="0">
                <a:cs typeface="Arial" pitchFamily="34" charset="0"/>
              </a:rPr>
              <a:t>Permission to Discuss Covered Matters</a:t>
            </a:r>
          </a:p>
          <a:p>
            <a:pPr marL="233363" lvl="0" indent="-233363">
              <a:spcAft>
                <a:spcPts val="600"/>
              </a:spcAft>
              <a:buFont typeface="Wingdings" pitchFamily="2" charset="2"/>
              <a:buChar char="§"/>
            </a:pPr>
            <a:r>
              <a:rPr lang="en-US" sz="2400" b="1" i="1" dirty="0" smtClean="0">
                <a:cs typeface="Arial" pitchFamily="34" charset="0"/>
              </a:rPr>
              <a:t>Reporting Procedures for Media Contacts</a:t>
            </a:r>
          </a:p>
          <a:p>
            <a:pPr marL="233363" indent="-233363">
              <a:spcAft>
                <a:spcPts val="600"/>
              </a:spcAft>
              <a:buFont typeface="Wingdings" pitchFamily="2" charset="2"/>
              <a:buChar char="§"/>
            </a:pPr>
            <a:r>
              <a:rPr lang="en-US" sz="2400" b="1" i="1" kern="0" dirty="0" smtClean="0">
                <a:cs typeface="Arial" pitchFamily="34" charset="0"/>
              </a:rPr>
              <a:t>Reporting of Unlawful Activities, Waste, Fraud or Abuse</a:t>
            </a:r>
          </a:p>
          <a:p>
            <a:pPr marL="233363" indent="-233363">
              <a:spcAft>
                <a:spcPts val="600"/>
              </a:spcAft>
              <a:buFont typeface="Wingdings" pitchFamily="2" charset="2"/>
              <a:buChar char="§"/>
            </a:pPr>
            <a:r>
              <a:rPr lang="en-US" sz="2400" b="1" i="1" dirty="0" smtClean="0">
                <a:cs typeface="Arial" pitchFamily="34" charset="0"/>
              </a:rPr>
              <a:t>Consequences</a:t>
            </a:r>
          </a:p>
          <a:p>
            <a:pPr marL="233363" indent="-233363">
              <a:spcAft>
                <a:spcPts val="600"/>
              </a:spcAft>
              <a:buFont typeface="Wingdings" pitchFamily="2" charset="2"/>
              <a:buChar char="§"/>
            </a:pPr>
            <a:r>
              <a:rPr lang="en-US" sz="2400" b="1" i="1" dirty="0" smtClean="0">
                <a:cs typeface="Arial" pitchFamily="34" charset="0"/>
              </a:rPr>
              <a:t>Vignettes</a:t>
            </a:r>
          </a:p>
        </p:txBody>
      </p:sp>
      <p:sp>
        <p:nvSpPr>
          <p:cNvPr id="28" name="TextBox 27"/>
          <p:cNvSpPr txBox="1"/>
          <p:nvPr/>
        </p:nvSpPr>
        <p:spPr>
          <a:xfrm>
            <a:off x="3921822" y="320566"/>
            <a:ext cx="1300356" cy="523220"/>
          </a:xfrm>
          <a:prstGeom prst="rect">
            <a:avLst/>
          </a:prstGeom>
          <a:noFill/>
        </p:spPr>
        <p:txBody>
          <a:bodyPr wrap="none" rtlCol="0">
            <a:spAutoFit/>
          </a:bodyPr>
          <a:lstStyle/>
          <a:p>
            <a:pPr algn="ctr"/>
            <a:r>
              <a:rPr lang="en-US" sz="2800" dirty="0" smtClean="0">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latin typeface="Times New Roman" pitchFamily="18" charset="0"/>
                <a:cs typeface="Times New Roman" pitchFamily="18" charset="0"/>
              </a:rPr>
              <a:t>Agenda</a:t>
            </a:r>
            <a:endParaRPr lang="en-US" sz="2800" dirty="0">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24" name="TextBox 23"/>
          <p:cNvSpPr txBox="1"/>
          <p:nvPr/>
        </p:nvSpPr>
        <p:spPr>
          <a:xfrm>
            <a:off x="2095500" y="6519445"/>
            <a:ext cx="7048500" cy="307777"/>
          </a:xfrm>
          <a:prstGeom prst="rect">
            <a:avLst/>
          </a:prstGeom>
          <a:noFill/>
        </p:spPr>
        <p:txBody>
          <a:bodyPr wrap="square" rtlCol="0" anchor="ctr">
            <a:spAutoFit/>
          </a:bodyPr>
          <a:lstStyle/>
          <a:p>
            <a:pPr algn="r" fontAlgn="auto">
              <a:spcBef>
                <a:spcPts val="0"/>
              </a:spcBef>
              <a:spcAft>
                <a:spcPts val="0"/>
              </a:spcAft>
            </a:pPr>
            <a:r>
              <a:rPr lang="en-US" sz="1400" b="1" i="1" dirty="0" smtClean="0">
                <a:solidFill>
                  <a:schemeClr val="tx2">
                    <a:lumMod val="75000"/>
                  </a:schemeClr>
                </a:solidFill>
                <a:cs typeface="+mn-cs"/>
              </a:rPr>
              <a:t>Intelligence Community Directive (ICD) 119 Media Contacts Training</a:t>
            </a:r>
          </a:p>
        </p:txBody>
      </p:sp>
      <p:grpSp>
        <p:nvGrpSpPr>
          <p:cNvPr id="25" name="Group 24"/>
          <p:cNvGrpSpPr/>
          <p:nvPr/>
        </p:nvGrpSpPr>
        <p:grpSpPr>
          <a:xfrm>
            <a:off x="0" y="5861304"/>
            <a:ext cx="9144000" cy="555262"/>
            <a:chOff x="0" y="5404104"/>
            <a:chExt cx="9144000" cy="555262"/>
          </a:xfrm>
        </p:grpSpPr>
        <p:pic>
          <p:nvPicPr>
            <p:cNvPr id="26" name="Picture 25" descr="Media Intervewing Soldier.jpg"/>
            <p:cNvPicPr>
              <a:picLocks noChangeAspect="1"/>
            </p:cNvPicPr>
            <p:nvPr/>
          </p:nvPicPr>
          <p:blipFill>
            <a:blip r:embed="rId4" cstate="print"/>
            <a:stretch>
              <a:fillRect/>
            </a:stretch>
          </p:blipFill>
          <p:spPr>
            <a:xfrm>
              <a:off x="6629400" y="5404104"/>
              <a:ext cx="838200" cy="533401"/>
            </a:xfrm>
            <a:prstGeom prst="rect">
              <a:avLst/>
            </a:prstGeom>
            <a:solidFill>
              <a:schemeClr val="tx1">
                <a:lumMod val="50000"/>
                <a:lumOff val="50000"/>
              </a:schemeClr>
            </a:solidFill>
            <a:ln w="3175">
              <a:solidFill>
                <a:schemeClr val="tx1"/>
              </a:solidFill>
            </a:ln>
          </p:spPr>
        </p:pic>
        <p:pic>
          <p:nvPicPr>
            <p:cNvPr id="29" name="Picture 2"/>
            <p:cNvPicPr>
              <a:picLocks noChangeAspect="1" noChangeArrowheads="1"/>
            </p:cNvPicPr>
            <p:nvPr/>
          </p:nvPicPr>
          <p:blipFill>
            <a:blip r:embed="rId5" cstate="print"/>
            <a:srcRect/>
            <a:stretch>
              <a:fillRect/>
            </a:stretch>
          </p:blipFill>
          <p:spPr bwMode="auto">
            <a:xfrm>
              <a:off x="1981200" y="5404104"/>
              <a:ext cx="838200" cy="533400"/>
            </a:xfrm>
            <a:prstGeom prst="rect">
              <a:avLst/>
            </a:prstGeom>
            <a:solidFill>
              <a:schemeClr val="tx1">
                <a:lumMod val="50000"/>
                <a:lumOff val="50000"/>
              </a:schemeClr>
            </a:solidFill>
            <a:ln w="3175">
              <a:solidFill>
                <a:schemeClr val="tx1"/>
              </a:solidFill>
              <a:miter lim="800000"/>
              <a:headEnd/>
              <a:tailEnd/>
            </a:ln>
          </p:spPr>
        </p:pic>
        <p:pic>
          <p:nvPicPr>
            <p:cNvPr id="30" name="Picture 29" descr="Pentagon Press.jpg"/>
            <p:cNvPicPr>
              <a:picLocks noChangeAspect="1"/>
            </p:cNvPicPr>
            <p:nvPr/>
          </p:nvPicPr>
          <p:blipFill>
            <a:blip r:embed="rId6" cstate="print"/>
            <a:stretch>
              <a:fillRect/>
            </a:stretch>
          </p:blipFill>
          <p:spPr>
            <a:xfrm>
              <a:off x="10633" y="5404104"/>
              <a:ext cx="1066800" cy="533399"/>
            </a:xfrm>
            <a:prstGeom prst="rect">
              <a:avLst/>
            </a:prstGeom>
            <a:solidFill>
              <a:schemeClr val="tx1">
                <a:lumMod val="50000"/>
                <a:lumOff val="50000"/>
              </a:schemeClr>
            </a:solidFill>
            <a:ln w="3175">
              <a:solidFill>
                <a:schemeClr val="tx1"/>
              </a:solidFill>
            </a:ln>
          </p:spPr>
        </p:pic>
        <p:pic>
          <p:nvPicPr>
            <p:cNvPr id="31" name="Picture 30" descr="Gen being interviewed.jpg"/>
            <p:cNvPicPr>
              <a:picLocks noChangeAspect="1"/>
            </p:cNvPicPr>
            <p:nvPr/>
          </p:nvPicPr>
          <p:blipFill>
            <a:blip r:embed="rId7" cstate="print"/>
            <a:stretch>
              <a:fillRect/>
            </a:stretch>
          </p:blipFill>
          <p:spPr>
            <a:xfrm>
              <a:off x="8218967" y="5404105"/>
              <a:ext cx="914400" cy="533400"/>
            </a:xfrm>
            <a:prstGeom prst="rect">
              <a:avLst/>
            </a:prstGeom>
            <a:solidFill>
              <a:schemeClr val="tx1">
                <a:lumMod val="50000"/>
                <a:lumOff val="50000"/>
              </a:schemeClr>
            </a:solidFill>
            <a:ln w="3175">
              <a:solidFill>
                <a:schemeClr val="tx1"/>
              </a:solidFill>
            </a:ln>
          </p:spPr>
        </p:pic>
        <p:pic>
          <p:nvPicPr>
            <p:cNvPr id="32" name="Picture 31" descr="Media in combat.png"/>
            <p:cNvPicPr>
              <a:picLocks noChangeAspect="1"/>
            </p:cNvPicPr>
            <p:nvPr/>
          </p:nvPicPr>
          <p:blipFill>
            <a:blip r:embed="rId8" cstate="print"/>
            <a:stretch>
              <a:fillRect/>
            </a:stretch>
          </p:blipFill>
          <p:spPr>
            <a:xfrm>
              <a:off x="2819400" y="5404104"/>
              <a:ext cx="914400" cy="533400"/>
            </a:xfrm>
            <a:prstGeom prst="rect">
              <a:avLst/>
            </a:prstGeom>
            <a:solidFill>
              <a:schemeClr val="tx1">
                <a:lumMod val="50000"/>
                <a:lumOff val="50000"/>
              </a:schemeClr>
            </a:solidFill>
            <a:ln w="3175">
              <a:solidFill>
                <a:schemeClr val="tx1"/>
              </a:solidFill>
            </a:ln>
          </p:spPr>
        </p:pic>
        <p:pic>
          <p:nvPicPr>
            <p:cNvPr id="33" name="Picture 32" descr="Media and soldiers.jpg"/>
            <p:cNvPicPr>
              <a:picLocks noChangeAspect="1"/>
            </p:cNvPicPr>
            <p:nvPr/>
          </p:nvPicPr>
          <p:blipFill>
            <a:blip r:embed="rId9" cstate="print"/>
            <a:stretch>
              <a:fillRect/>
            </a:stretch>
          </p:blipFill>
          <p:spPr>
            <a:xfrm>
              <a:off x="1066800" y="5404105"/>
              <a:ext cx="928687" cy="533400"/>
            </a:xfrm>
            <a:prstGeom prst="rect">
              <a:avLst/>
            </a:prstGeom>
            <a:solidFill>
              <a:schemeClr val="tx1">
                <a:lumMod val="50000"/>
                <a:lumOff val="50000"/>
              </a:schemeClr>
            </a:solidFill>
            <a:ln w="3175">
              <a:solidFill>
                <a:schemeClr val="tx1"/>
              </a:solidFill>
            </a:ln>
          </p:spPr>
        </p:pic>
        <p:pic>
          <p:nvPicPr>
            <p:cNvPr id="34" name="Picture 33" descr="Facebook and Twitter.jpg"/>
            <p:cNvPicPr>
              <a:picLocks noChangeAspect="1"/>
            </p:cNvPicPr>
            <p:nvPr/>
          </p:nvPicPr>
          <p:blipFill>
            <a:blip r:embed="rId10" cstate="print"/>
            <a:stretch>
              <a:fillRect/>
            </a:stretch>
          </p:blipFill>
          <p:spPr>
            <a:xfrm>
              <a:off x="3733800" y="5404104"/>
              <a:ext cx="681882" cy="539496"/>
            </a:xfrm>
            <a:prstGeom prst="rect">
              <a:avLst/>
            </a:prstGeom>
            <a:solidFill>
              <a:schemeClr val="tx1">
                <a:lumMod val="50000"/>
                <a:lumOff val="50000"/>
              </a:schemeClr>
            </a:solidFill>
            <a:ln w="3175">
              <a:solidFill>
                <a:schemeClr val="tx1"/>
              </a:solidFill>
            </a:ln>
          </p:spPr>
        </p:pic>
        <p:pic>
          <p:nvPicPr>
            <p:cNvPr id="35" name="Picture 34" descr="Frontpage.png"/>
            <p:cNvPicPr>
              <a:picLocks noChangeAspect="1"/>
            </p:cNvPicPr>
            <p:nvPr/>
          </p:nvPicPr>
          <p:blipFill>
            <a:blip r:embed="rId11" cstate="print"/>
            <a:stretch>
              <a:fillRect/>
            </a:stretch>
          </p:blipFill>
          <p:spPr>
            <a:xfrm>
              <a:off x="6019801" y="5404104"/>
              <a:ext cx="609600" cy="539496"/>
            </a:xfrm>
            <a:prstGeom prst="rect">
              <a:avLst/>
            </a:prstGeom>
            <a:solidFill>
              <a:schemeClr val="tx1">
                <a:lumMod val="50000"/>
                <a:lumOff val="50000"/>
              </a:schemeClr>
            </a:solidFill>
            <a:ln w="3175">
              <a:solidFill>
                <a:schemeClr val="tx1"/>
              </a:solidFill>
            </a:ln>
          </p:spPr>
        </p:pic>
        <p:pic>
          <p:nvPicPr>
            <p:cNvPr id="36" name="Picture 35" descr="Talking heads.png"/>
            <p:cNvPicPr>
              <a:picLocks noChangeAspect="1"/>
            </p:cNvPicPr>
            <p:nvPr/>
          </p:nvPicPr>
          <p:blipFill>
            <a:blip r:embed="rId12" cstate="print"/>
            <a:stretch>
              <a:fillRect/>
            </a:stretch>
          </p:blipFill>
          <p:spPr>
            <a:xfrm>
              <a:off x="5280835" y="5404104"/>
              <a:ext cx="725745" cy="530352"/>
            </a:xfrm>
            <a:prstGeom prst="rect">
              <a:avLst/>
            </a:prstGeom>
            <a:solidFill>
              <a:schemeClr val="tx1">
                <a:lumMod val="50000"/>
                <a:lumOff val="50000"/>
              </a:schemeClr>
            </a:solidFill>
            <a:ln w="3175">
              <a:solidFill>
                <a:schemeClr val="tx1"/>
              </a:solidFill>
            </a:ln>
          </p:spPr>
        </p:pic>
        <p:pic>
          <p:nvPicPr>
            <p:cNvPr id="37" name="Picture 36" descr="LTC being interviewed.jpg"/>
            <p:cNvPicPr>
              <a:picLocks noChangeAspect="1"/>
            </p:cNvPicPr>
            <p:nvPr/>
          </p:nvPicPr>
          <p:blipFill>
            <a:blip r:embed="rId13" cstate="print"/>
            <a:stretch>
              <a:fillRect/>
            </a:stretch>
          </p:blipFill>
          <p:spPr>
            <a:xfrm>
              <a:off x="7467600" y="5404104"/>
              <a:ext cx="762000" cy="533400"/>
            </a:xfrm>
            <a:prstGeom prst="rect">
              <a:avLst/>
            </a:prstGeom>
            <a:solidFill>
              <a:schemeClr val="tx1">
                <a:lumMod val="50000"/>
                <a:lumOff val="50000"/>
              </a:schemeClr>
            </a:solidFill>
            <a:ln w="3175">
              <a:solidFill>
                <a:schemeClr val="tx1"/>
              </a:solidFill>
            </a:ln>
          </p:spPr>
        </p:pic>
        <p:pic>
          <p:nvPicPr>
            <p:cNvPr id="38" name="Picture 37" descr="_MediaNewsDatabase.jpg"/>
            <p:cNvPicPr>
              <a:picLocks noChangeAspect="1"/>
            </p:cNvPicPr>
            <p:nvPr/>
          </p:nvPicPr>
          <p:blipFill>
            <a:blip r:embed="rId14" cstate="print"/>
            <a:stretch>
              <a:fillRect/>
            </a:stretch>
          </p:blipFill>
          <p:spPr>
            <a:xfrm>
              <a:off x="4419600" y="5410200"/>
              <a:ext cx="838200" cy="533400"/>
            </a:xfrm>
            <a:prstGeom prst="rect">
              <a:avLst/>
            </a:prstGeom>
            <a:solidFill>
              <a:schemeClr val="tx1">
                <a:lumMod val="50000"/>
                <a:lumOff val="50000"/>
              </a:schemeClr>
            </a:solidFill>
            <a:ln w="3175">
              <a:solidFill>
                <a:schemeClr val="tx1"/>
              </a:solidFill>
            </a:ln>
          </p:spPr>
        </p:pic>
        <p:cxnSp>
          <p:nvCxnSpPr>
            <p:cNvPr id="39" name="Straight Connector 38"/>
            <p:cNvCxnSpPr/>
            <p:nvPr/>
          </p:nvCxnSpPr>
          <p:spPr>
            <a:xfrm>
              <a:off x="0" y="5410200"/>
              <a:ext cx="914400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0" y="5959366"/>
              <a:ext cx="914400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Bank of Microphones.jpg"/>
          <p:cNvPicPr>
            <a:picLocks noChangeAspect="1"/>
          </p:cNvPicPr>
          <p:nvPr/>
        </p:nvPicPr>
        <p:blipFill>
          <a:blip r:embed="rId3" cstate="print">
            <a:duotone>
              <a:schemeClr val="bg2">
                <a:shade val="45000"/>
                <a:satMod val="135000"/>
              </a:schemeClr>
              <a:prstClr val="white"/>
            </a:duotone>
            <a:lum contrast="33000"/>
          </a:blip>
          <a:stretch>
            <a:fillRect/>
          </a:stretch>
        </p:blipFill>
        <p:spPr>
          <a:xfrm>
            <a:off x="723901" y="1524000"/>
            <a:ext cx="7696199" cy="4648199"/>
          </a:xfrm>
          <a:prstGeom prst="rect">
            <a:avLst/>
          </a:prstGeom>
          <a:gradFill>
            <a:gsLst>
              <a:gs pos="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a:effectLst>
            <a:softEdge rad="635000"/>
          </a:effectLst>
        </p:spPr>
      </p:pic>
      <p:sp>
        <p:nvSpPr>
          <p:cNvPr id="7" name="Footer Placeholder 4"/>
          <p:cNvSpPr>
            <a:spLocks noGrp="1"/>
          </p:cNvSpPr>
          <p:nvPr>
            <p:ph type="ftr" sz="quarter" idx="11"/>
          </p:nvPr>
        </p:nvSpPr>
        <p:spPr>
          <a:xfrm>
            <a:off x="0" y="6492875"/>
            <a:ext cx="2895600" cy="365125"/>
          </a:xfrm>
        </p:spPr>
        <p:txBody>
          <a:bodyPr/>
          <a:lstStyle>
            <a:lvl1pPr>
              <a:defRPr b="1">
                <a:solidFill>
                  <a:srgbClr val="336600"/>
                </a:solidFill>
                <a:effectLst/>
              </a:defRPr>
            </a:lvl1pPr>
          </a:lstStyle>
          <a:p>
            <a:pPr algn="l"/>
            <a:r>
              <a:rPr lang="en-US" dirty="0" smtClean="0"/>
              <a:t>Unclassified/FOUO</a:t>
            </a:r>
            <a:endParaRPr lang="en-US" dirty="0"/>
          </a:p>
        </p:txBody>
      </p:sp>
      <p:grpSp>
        <p:nvGrpSpPr>
          <p:cNvPr id="10" name="Group 9"/>
          <p:cNvGrpSpPr/>
          <p:nvPr/>
        </p:nvGrpSpPr>
        <p:grpSpPr>
          <a:xfrm>
            <a:off x="0" y="5861304"/>
            <a:ext cx="9144000" cy="555262"/>
            <a:chOff x="0" y="5404104"/>
            <a:chExt cx="9144000" cy="555262"/>
          </a:xfrm>
        </p:grpSpPr>
        <p:pic>
          <p:nvPicPr>
            <p:cNvPr id="11" name="Picture 10" descr="Media Intervewing Soldier.jpg"/>
            <p:cNvPicPr>
              <a:picLocks noChangeAspect="1"/>
            </p:cNvPicPr>
            <p:nvPr/>
          </p:nvPicPr>
          <p:blipFill>
            <a:blip r:embed="rId4" cstate="print"/>
            <a:stretch>
              <a:fillRect/>
            </a:stretch>
          </p:blipFill>
          <p:spPr>
            <a:xfrm>
              <a:off x="6629400" y="5404104"/>
              <a:ext cx="838200" cy="533401"/>
            </a:xfrm>
            <a:prstGeom prst="rect">
              <a:avLst/>
            </a:prstGeom>
            <a:solidFill>
              <a:schemeClr val="tx1">
                <a:lumMod val="50000"/>
                <a:lumOff val="50000"/>
              </a:schemeClr>
            </a:solidFill>
            <a:ln w="3175">
              <a:solidFill>
                <a:schemeClr val="tx1"/>
              </a:solidFill>
            </a:ln>
          </p:spPr>
        </p:pic>
        <p:pic>
          <p:nvPicPr>
            <p:cNvPr id="12" name="Picture 2"/>
            <p:cNvPicPr>
              <a:picLocks noChangeAspect="1" noChangeArrowheads="1"/>
            </p:cNvPicPr>
            <p:nvPr/>
          </p:nvPicPr>
          <p:blipFill>
            <a:blip r:embed="rId5" cstate="print"/>
            <a:srcRect/>
            <a:stretch>
              <a:fillRect/>
            </a:stretch>
          </p:blipFill>
          <p:spPr bwMode="auto">
            <a:xfrm>
              <a:off x="1981200" y="5404104"/>
              <a:ext cx="838200" cy="533400"/>
            </a:xfrm>
            <a:prstGeom prst="rect">
              <a:avLst/>
            </a:prstGeom>
            <a:solidFill>
              <a:schemeClr val="tx1">
                <a:lumMod val="50000"/>
                <a:lumOff val="50000"/>
              </a:schemeClr>
            </a:solidFill>
            <a:ln w="3175">
              <a:solidFill>
                <a:schemeClr val="tx1"/>
              </a:solidFill>
              <a:miter lim="800000"/>
              <a:headEnd/>
              <a:tailEnd/>
            </a:ln>
          </p:spPr>
        </p:pic>
        <p:pic>
          <p:nvPicPr>
            <p:cNvPr id="13" name="Picture 12" descr="Pentagon Press.jpg"/>
            <p:cNvPicPr>
              <a:picLocks noChangeAspect="1"/>
            </p:cNvPicPr>
            <p:nvPr/>
          </p:nvPicPr>
          <p:blipFill>
            <a:blip r:embed="rId6" cstate="print"/>
            <a:stretch>
              <a:fillRect/>
            </a:stretch>
          </p:blipFill>
          <p:spPr>
            <a:xfrm>
              <a:off x="10633" y="5404104"/>
              <a:ext cx="1066800" cy="533399"/>
            </a:xfrm>
            <a:prstGeom prst="rect">
              <a:avLst/>
            </a:prstGeom>
            <a:solidFill>
              <a:schemeClr val="tx1">
                <a:lumMod val="50000"/>
                <a:lumOff val="50000"/>
              </a:schemeClr>
            </a:solidFill>
            <a:ln w="3175">
              <a:solidFill>
                <a:schemeClr val="tx1"/>
              </a:solidFill>
            </a:ln>
          </p:spPr>
        </p:pic>
        <p:pic>
          <p:nvPicPr>
            <p:cNvPr id="14" name="Picture 13" descr="Gen being interviewed.jpg"/>
            <p:cNvPicPr>
              <a:picLocks noChangeAspect="1"/>
            </p:cNvPicPr>
            <p:nvPr/>
          </p:nvPicPr>
          <p:blipFill>
            <a:blip r:embed="rId7" cstate="print"/>
            <a:stretch>
              <a:fillRect/>
            </a:stretch>
          </p:blipFill>
          <p:spPr>
            <a:xfrm>
              <a:off x="8218967" y="5404105"/>
              <a:ext cx="914400" cy="533400"/>
            </a:xfrm>
            <a:prstGeom prst="rect">
              <a:avLst/>
            </a:prstGeom>
            <a:solidFill>
              <a:schemeClr val="tx1">
                <a:lumMod val="50000"/>
                <a:lumOff val="50000"/>
              </a:schemeClr>
            </a:solidFill>
            <a:ln w="3175">
              <a:solidFill>
                <a:schemeClr val="tx1"/>
              </a:solidFill>
            </a:ln>
          </p:spPr>
        </p:pic>
        <p:pic>
          <p:nvPicPr>
            <p:cNvPr id="15" name="Picture 14" descr="Media in combat.png"/>
            <p:cNvPicPr>
              <a:picLocks noChangeAspect="1"/>
            </p:cNvPicPr>
            <p:nvPr/>
          </p:nvPicPr>
          <p:blipFill>
            <a:blip r:embed="rId8" cstate="print"/>
            <a:stretch>
              <a:fillRect/>
            </a:stretch>
          </p:blipFill>
          <p:spPr>
            <a:xfrm>
              <a:off x="2819400" y="5404104"/>
              <a:ext cx="914400" cy="533400"/>
            </a:xfrm>
            <a:prstGeom prst="rect">
              <a:avLst/>
            </a:prstGeom>
            <a:solidFill>
              <a:schemeClr val="tx1">
                <a:lumMod val="50000"/>
                <a:lumOff val="50000"/>
              </a:schemeClr>
            </a:solidFill>
            <a:ln w="3175">
              <a:solidFill>
                <a:schemeClr val="tx1"/>
              </a:solidFill>
            </a:ln>
          </p:spPr>
        </p:pic>
        <p:pic>
          <p:nvPicPr>
            <p:cNvPr id="16" name="Picture 15" descr="Media and soldiers.jpg"/>
            <p:cNvPicPr>
              <a:picLocks noChangeAspect="1"/>
            </p:cNvPicPr>
            <p:nvPr/>
          </p:nvPicPr>
          <p:blipFill>
            <a:blip r:embed="rId9" cstate="print"/>
            <a:stretch>
              <a:fillRect/>
            </a:stretch>
          </p:blipFill>
          <p:spPr>
            <a:xfrm>
              <a:off x="1066800" y="5404105"/>
              <a:ext cx="928687" cy="533400"/>
            </a:xfrm>
            <a:prstGeom prst="rect">
              <a:avLst/>
            </a:prstGeom>
            <a:solidFill>
              <a:schemeClr val="tx1">
                <a:lumMod val="50000"/>
                <a:lumOff val="50000"/>
              </a:schemeClr>
            </a:solidFill>
            <a:ln w="3175">
              <a:solidFill>
                <a:schemeClr val="tx1"/>
              </a:solidFill>
            </a:ln>
          </p:spPr>
        </p:pic>
        <p:pic>
          <p:nvPicPr>
            <p:cNvPr id="17" name="Picture 16" descr="Facebook and Twitter.jpg"/>
            <p:cNvPicPr>
              <a:picLocks noChangeAspect="1"/>
            </p:cNvPicPr>
            <p:nvPr/>
          </p:nvPicPr>
          <p:blipFill>
            <a:blip r:embed="rId10" cstate="print"/>
            <a:stretch>
              <a:fillRect/>
            </a:stretch>
          </p:blipFill>
          <p:spPr>
            <a:xfrm>
              <a:off x="3733800" y="5404104"/>
              <a:ext cx="681882" cy="539496"/>
            </a:xfrm>
            <a:prstGeom prst="rect">
              <a:avLst/>
            </a:prstGeom>
            <a:solidFill>
              <a:schemeClr val="tx1">
                <a:lumMod val="50000"/>
                <a:lumOff val="50000"/>
              </a:schemeClr>
            </a:solidFill>
            <a:ln w="3175">
              <a:solidFill>
                <a:schemeClr val="tx1"/>
              </a:solidFill>
            </a:ln>
          </p:spPr>
        </p:pic>
        <p:pic>
          <p:nvPicPr>
            <p:cNvPr id="18" name="Picture 17" descr="Frontpage.png"/>
            <p:cNvPicPr>
              <a:picLocks noChangeAspect="1"/>
            </p:cNvPicPr>
            <p:nvPr/>
          </p:nvPicPr>
          <p:blipFill>
            <a:blip r:embed="rId11" cstate="print"/>
            <a:stretch>
              <a:fillRect/>
            </a:stretch>
          </p:blipFill>
          <p:spPr>
            <a:xfrm>
              <a:off x="6019801" y="5404104"/>
              <a:ext cx="609600" cy="539496"/>
            </a:xfrm>
            <a:prstGeom prst="rect">
              <a:avLst/>
            </a:prstGeom>
            <a:solidFill>
              <a:schemeClr val="tx1">
                <a:lumMod val="50000"/>
                <a:lumOff val="50000"/>
              </a:schemeClr>
            </a:solidFill>
            <a:ln w="3175">
              <a:solidFill>
                <a:schemeClr val="tx1"/>
              </a:solidFill>
            </a:ln>
          </p:spPr>
        </p:pic>
        <p:pic>
          <p:nvPicPr>
            <p:cNvPr id="19" name="Picture 18" descr="Talking heads.png"/>
            <p:cNvPicPr>
              <a:picLocks noChangeAspect="1"/>
            </p:cNvPicPr>
            <p:nvPr/>
          </p:nvPicPr>
          <p:blipFill>
            <a:blip r:embed="rId12" cstate="print"/>
            <a:stretch>
              <a:fillRect/>
            </a:stretch>
          </p:blipFill>
          <p:spPr>
            <a:xfrm>
              <a:off x="5280835" y="5404104"/>
              <a:ext cx="725745" cy="530352"/>
            </a:xfrm>
            <a:prstGeom prst="rect">
              <a:avLst/>
            </a:prstGeom>
            <a:solidFill>
              <a:schemeClr val="tx1">
                <a:lumMod val="50000"/>
                <a:lumOff val="50000"/>
              </a:schemeClr>
            </a:solidFill>
            <a:ln w="3175">
              <a:solidFill>
                <a:schemeClr val="tx1"/>
              </a:solidFill>
            </a:ln>
          </p:spPr>
        </p:pic>
        <p:pic>
          <p:nvPicPr>
            <p:cNvPr id="20" name="Picture 19" descr="LTC being interviewed.jpg"/>
            <p:cNvPicPr>
              <a:picLocks noChangeAspect="1"/>
            </p:cNvPicPr>
            <p:nvPr/>
          </p:nvPicPr>
          <p:blipFill>
            <a:blip r:embed="rId13" cstate="print"/>
            <a:stretch>
              <a:fillRect/>
            </a:stretch>
          </p:blipFill>
          <p:spPr>
            <a:xfrm>
              <a:off x="7467600" y="5404104"/>
              <a:ext cx="762000" cy="533400"/>
            </a:xfrm>
            <a:prstGeom prst="rect">
              <a:avLst/>
            </a:prstGeom>
            <a:solidFill>
              <a:schemeClr val="tx1">
                <a:lumMod val="50000"/>
                <a:lumOff val="50000"/>
              </a:schemeClr>
            </a:solidFill>
            <a:ln w="3175">
              <a:solidFill>
                <a:schemeClr val="tx1"/>
              </a:solidFill>
            </a:ln>
          </p:spPr>
        </p:pic>
        <p:pic>
          <p:nvPicPr>
            <p:cNvPr id="21" name="Picture 20" descr="_MediaNewsDatabase.jpg"/>
            <p:cNvPicPr>
              <a:picLocks noChangeAspect="1"/>
            </p:cNvPicPr>
            <p:nvPr/>
          </p:nvPicPr>
          <p:blipFill>
            <a:blip r:embed="rId14" cstate="print"/>
            <a:stretch>
              <a:fillRect/>
            </a:stretch>
          </p:blipFill>
          <p:spPr>
            <a:xfrm>
              <a:off x="4419600" y="5410200"/>
              <a:ext cx="838200" cy="533400"/>
            </a:xfrm>
            <a:prstGeom prst="rect">
              <a:avLst/>
            </a:prstGeom>
            <a:solidFill>
              <a:schemeClr val="tx1">
                <a:lumMod val="50000"/>
                <a:lumOff val="50000"/>
              </a:schemeClr>
            </a:solidFill>
            <a:ln w="3175">
              <a:solidFill>
                <a:schemeClr val="tx1"/>
              </a:solidFill>
            </a:ln>
          </p:spPr>
        </p:pic>
        <p:cxnSp>
          <p:nvCxnSpPr>
            <p:cNvPr id="22" name="Straight Connector 21"/>
            <p:cNvCxnSpPr/>
            <p:nvPr/>
          </p:nvCxnSpPr>
          <p:spPr>
            <a:xfrm>
              <a:off x="0" y="5410200"/>
              <a:ext cx="914400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5959366"/>
              <a:ext cx="914400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 name="Rectangle 23"/>
          <p:cNvSpPr/>
          <p:nvPr/>
        </p:nvSpPr>
        <p:spPr>
          <a:xfrm>
            <a:off x="685800" y="4013537"/>
            <a:ext cx="7772400" cy="1015663"/>
          </a:xfrm>
          <a:prstGeom prst="rect">
            <a:avLst/>
          </a:prstGeom>
          <a:noFill/>
          <a:ln>
            <a:noFill/>
          </a:ln>
        </p:spPr>
        <p:txBody>
          <a:bodyPr wrap="square">
            <a:spAutoFit/>
          </a:bodyPr>
          <a:lstStyle/>
          <a:p>
            <a:pPr algn="just"/>
            <a:r>
              <a:rPr lang="en-US" sz="2000" b="1" dirty="0" smtClean="0">
                <a:solidFill>
                  <a:schemeClr val="tx2">
                    <a:lumMod val="75000"/>
                  </a:schemeClr>
                </a:solidFill>
                <a:cs typeface="Arial" pitchFamily="34" charset="0"/>
              </a:rPr>
              <a:t>This reality is even a bigger challenge for our Intelligence professionals who must remain forever vigilant in keeping sources, methods, activities, and judgments protected from unauthorized disclosure.</a:t>
            </a:r>
            <a:endParaRPr lang="en-US" sz="2000" b="1" dirty="0">
              <a:solidFill>
                <a:schemeClr val="tx2">
                  <a:lumMod val="75000"/>
                </a:schemeClr>
              </a:solidFill>
              <a:cs typeface="Arial" pitchFamily="34" charset="0"/>
            </a:endParaRPr>
          </a:p>
        </p:txBody>
      </p:sp>
      <p:sp>
        <p:nvSpPr>
          <p:cNvPr id="27" name="TextBox 26"/>
          <p:cNvSpPr txBox="1"/>
          <p:nvPr/>
        </p:nvSpPr>
        <p:spPr>
          <a:xfrm>
            <a:off x="3753507" y="320566"/>
            <a:ext cx="1636987" cy="523220"/>
          </a:xfrm>
          <a:prstGeom prst="rect">
            <a:avLst/>
          </a:prstGeom>
          <a:noFill/>
        </p:spPr>
        <p:txBody>
          <a:bodyPr wrap="none" rtlCol="0">
            <a:spAutoFit/>
          </a:bodyPr>
          <a:lstStyle/>
          <a:p>
            <a:pPr algn="ctr"/>
            <a:r>
              <a:rPr lang="en-US" sz="2800" dirty="0" smtClean="0">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latin typeface="Times New Roman" pitchFamily="18" charset="0"/>
                <a:cs typeface="Times New Roman" pitchFamily="18" charset="0"/>
              </a:rPr>
              <a:t>Challenge</a:t>
            </a:r>
            <a:endParaRPr lang="en-US" sz="2800" dirty="0">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29" name="Table 28"/>
          <p:cNvGraphicFramePr>
            <a:graphicFrameLocks noGrp="1"/>
          </p:cNvGraphicFramePr>
          <p:nvPr/>
        </p:nvGraphicFramePr>
        <p:xfrm>
          <a:off x="381000" y="1701800"/>
          <a:ext cx="8458200" cy="1615440"/>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6858000"/>
                <a:gridCol w="1600200"/>
              </a:tblGrid>
              <a:tr h="1193800">
                <a:tc>
                  <a:txBody>
                    <a:bodyPr/>
                    <a:lstStyle/>
                    <a:p>
                      <a:pPr algn="just"/>
                      <a:r>
                        <a:rPr lang="en-US" sz="2000" b="1" i="1" dirty="0" smtClean="0">
                          <a:solidFill>
                            <a:schemeClr val="tx1">
                              <a:lumMod val="75000"/>
                              <a:lumOff val="25000"/>
                            </a:schemeClr>
                          </a:solidFill>
                          <a:effectLst/>
                          <a:cs typeface="Arial" pitchFamily="34" charset="0"/>
                        </a:rPr>
                        <a:t>“The biggest challenge in the relationship between the military and the media is working together in an uncertain environment in an age of instant communication.”   </a:t>
                      </a:r>
                    </a:p>
                    <a:p>
                      <a:pPr algn="just"/>
                      <a:r>
                        <a:rPr lang="en-US" sz="2000" b="1" i="1" dirty="0" smtClean="0">
                          <a:solidFill>
                            <a:schemeClr val="tx1">
                              <a:lumMod val="75000"/>
                              <a:lumOff val="25000"/>
                            </a:schemeClr>
                          </a:solidFill>
                          <a:effectLst/>
                          <a:cs typeface="Arial" pitchFamily="34" charset="0"/>
                        </a:rPr>
                        <a:t> </a:t>
                      </a:r>
                    </a:p>
                    <a:p>
                      <a:pPr algn="r"/>
                      <a:r>
                        <a:rPr lang="en-US" sz="2000" b="1" i="1" dirty="0" smtClean="0">
                          <a:solidFill>
                            <a:schemeClr val="tx1">
                              <a:lumMod val="75000"/>
                              <a:lumOff val="25000"/>
                            </a:schemeClr>
                          </a:solidFill>
                          <a:effectLst/>
                          <a:cs typeface="Arial" pitchFamily="34" charset="0"/>
                        </a:rPr>
                        <a:t>– General Ray Odierno, Chief of Staff of the Army</a:t>
                      </a:r>
                      <a:endParaRPr lang="en-US" sz="2000" dirty="0">
                        <a:solidFill>
                          <a:schemeClr val="tx1">
                            <a:lumMod val="75000"/>
                            <a:lumOff val="25000"/>
                          </a:schemeClr>
                        </a:solidFill>
                        <a:effectLst/>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1">
                        <a:lumMod val="95000"/>
                      </a:schemeClr>
                    </a:solidFill>
                  </a:tcPr>
                </a:tc>
                <a:tc>
                  <a:txBody>
                    <a:bodyPr/>
                    <a:lstStyle/>
                    <a:p>
                      <a:endParaRPr lang="en-US" dirty="0">
                        <a:solidFill>
                          <a:schemeClr val="tx1">
                            <a:lumMod val="75000"/>
                            <a:lumOff val="25000"/>
                          </a:schemeClr>
                        </a:solidFill>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blipFill>
                      <a:blip r:embed="rId15"/>
                      <a:stretch>
                        <a:fillRect/>
                      </a:stretch>
                    </a:blipFill>
                  </a:tcPr>
                </a:tc>
              </a:tr>
            </a:tbl>
          </a:graphicData>
        </a:graphic>
      </p:graphicFrame>
      <p:sp>
        <p:nvSpPr>
          <p:cNvPr id="25" name="TextBox 24"/>
          <p:cNvSpPr txBox="1"/>
          <p:nvPr/>
        </p:nvSpPr>
        <p:spPr>
          <a:xfrm>
            <a:off x="2095500" y="6519445"/>
            <a:ext cx="7048500" cy="307777"/>
          </a:xfrm>
          <a:prstGeom prst="rect">
            <a:avLst/>
          </a:prstGeom>
          <a:noFill/>
        </p:spPr>
        <p:txBody>
          <a:bodyPr wrap="square" rtlCol="0" anchor="ctr">
            <a:spAutoFit/>
          </a:bodyPr>
          <a:lstStyle/>
          <a:p>
            <a:pPr algn="r" fontAlgn="auto">
              <a:spcBef>
                <a:spcPts val="0"/>
              </a:spcBef>
              <a:spcAft>
                <a:spcPts val="0"/>
              </a:spcAft>
            </a:pPr>
            <a:r>
              <a:rPr lang="en-US" sz="1400" b="1" i="1" dirty="0" smtClean="0">
                <a:solidFill>
                  <a:schemeClr val="tx2">
                    <a:lumMod val="75000"/>
                  </a:schemeClr>
                </a:solidFill>
                <a:cs typeface="+mn-cs"/>
              </a:rPr>
              <a:t>Intelligence Community Directive (ICD) 119 Media Contacts Training</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a:xfrm>
            <a:off x="533400" y="3657600"/>
            <a:ext cx="7924800" cy="1143000"/>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35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533400" y="1600200"/>
            <a:ext cx="7924800" cy="1143000"/>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35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p:cNvSpPr>
            <a:spLocks noGrp="1"/>
          </p:cNvSpPr>
          <p:nvPr>
            <p:ph type="ftr" sz="quarter" idx="11"/>
          </p:nvPr>
        </p:nvSpPr>
        <p:spPr>
          <a:xfrm>
            <a:off x="0" y="6492875"/>
            <a:ext cx="2895600" cy="365125"/>
          </a:xfrm>
        </p:spPr>
        <p:txBody>
          <a:bodyPr/>
          <a:lstStyle>
            <a:lvl1pPr>
              <a:defRPr b="1">
                <a:solidFill>
                  <a:srgbClr val="336600"/>
                </a:solidFill>
                <a:effectLst/>
              </a:defRPr>
            </a:lvl1pPr>
          </a:lstStyle>
          <a:p>
            <a:pPr algn="l"/>
            <a:r>
              <a:rPr lang="en-US" dirty="0" smtClean="0"/>
              <a:t>Unclassified/FOUO</a:t>
            </a:r>
            <a:endParaRPr lang="en-US" dirty="0"/>
          </a:p>
        </p:txBody>
      </p:sp>
      <p:graphicFrame>
        <p:nvGraphicFramePr>
          <p:cNvPr id="25" name="Table 24"/>
          <p:cNvGraphicFramePr>
            <a:graphicFrameLocks noGrp="1"/>
          </p:cNvGraphicFramePr>
          <p:nvPr/>
        </p:nvGraphicFramePr>
        <p:xfrm>
          <a:off x="960120" y="2087880"/>
          <a:ext cx="1188720" cy="11887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188720"/>
              </a:tblGrid>
              <a:tr h="307320">
                <a:tc>
                  <a:txBody>
                    <a:bodyPr/>
                    <a:lstStyle/>
                    <a:p>
                      <a:r>
                        <a:rPr lang="en-US" sz="1400" dirty="0" smtClean="0">
                          <a:effectLst>
                            <a:outerShdw blurRad="38100" dist="38100" dir="2700000" algn="tl">
                              <a:srgbClr val="000000">
                                <a:alpha val="43137"/>
                              </a:srgbClr>
                            </a:outerShdw>
                          </a:effectLst>
                          <a:latin typeface="Arial" pitchFamily="34" charset="0"/>
                          <a:cs typeface="Arial" pitchFamily="34" charset="0"/>
                        </a:rPr>
                        <a:t>Sources</a:t>
                      </a:r>
                      <a:endParaRPr lang="en-US" sz="1400" dirty="0">
                        <a:effectLst>
                          <a:outerShdw blurRad="38100" dist="38100" dir="2700000" algn="tl">
                            <a:srgbClr val="000000">
                              <a:alpha val="43137"/>
                            </a:srgbClr>
                          </a:outerShdw>
                        </a:effectLst>
                        <a:latin typeface="Arial" pitchFamily="34" charset="0"/>
                        <a:cs typeface="Arial"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solidFill>
                      <a:schemeClr val="bg2">
                        <a:lumMod val="50000"/>
                      </a:schemeClr>
                    </a:solidFill>
                  </a:tcPr>
                </a:tc>
              </a:tr>
              <a:tr h="881400">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blipFill>
                      <a:blip r:embed="rId3"/>
                      <a:stretch>
                        <a:fillRect/>
                      </a:stretch>
                    </a:blipFill>
                  </a:tcPr>
                </a:tc>
              </a:tr>
            </a:tbl>
          </a:graphicData>
        </a:graphic>
      </p:graphicFrame>
      <p:graphicFrame>
        <p:nvGraphicFramePr>
          <p:cNvPr id="26" name="Table 25"/>
          <p:cNvGraphicFramePr>
            <a:graphicFrameLocks noGrp="1"/>
          </p:cNvGraphicFramePr>
          <p:nvPr/>
        </p:nvGraphicFramePr>
        <p:xfrm>
          <a:off x="2971800" y="2086431"/>
          <a:ext cx="1188720" cy="119016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188720"/>
              </a:tblGrid>
              <a:tr h="303351">
                <a:tc>
                  <a:txBody>
                    <a:bodyPr/>
                    <a:lstStyle/>
                    <a:p>
                      <a:r>
                        <a:rPr lang="en-US" sz="1400" dirty="0" smtClean="0">
                          <a:effectLst>
                            <a:outerShdw blurRad="38100" dist="38100" dir="2700000" algn="tl">
                              <a:srgbClr val="000000">
                                <a:alpha val="43137"/>
                              </a:srgbClr>
                            </a:outerShdw>
                          </a:effectLst>
                          <a:latin typeface="Arial" pitchFamily="34" charset="0"/>
                          <a:cs typeface="Arial" pitchFamily="34" charset="0"/>
                        </a:rPr>
                        <a:t>Methods</a:t>
                      </a:r>
                      <a:endParaRPr lang="en-US" sz="1400" dirty="0">
                        <a:effectLst>
                          <a:outerShdw blurRad="38100" dist="38100" dir="2700000" algn="tl">
                            <a:srgbClr val="000000">
                              <a:alpha val="43137"/>
                            </a:srgbClr>
                          </a:outerShdw>
                        </a:effectLst>
                        <a:latin typeface="Arial" pitchFamily="34" charset="0"/>
                        <a:cs typeface="Arial"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solidFill>
                      <a:schemeClr val="bg2">
                        <a:lumMod val="50000"/>
                      </a:schemeClr>
                    </a:solidFill>
                  </a:tcPr>
                </a:tc>
              </a:tr>
              <a:tr h="885369">
                <a:tc>
                  <a:txBody>
                    <a:bodyPr/>
                    <a:lstStyle/>
                    <a:p>
                      <a:endParaRPr lang="en-US" sz="16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blipFill>
                      <a:blip r:embed="rId4"/>
                      <a:stretch>
                        <a:fillRect/>
                      </a:stretch>
                    </a:blipFill>
                  </a:tcPr>
                </a:tc>
              </a:tr>
            </a:tbl>
          </a:graphicData>
        </a:graphic>
      </p:graphicFrame>
      <p:graphicFrame>
        <p:nvGraphicFramePr>
          <p:cNvPr id="28" name="Table 27"/>
          <p:cNvGraphicFramePr>
            <a:graphicFrameLocks noGrp="1"/>
          </p:cNvGraphicFramePr>
          <p:nvPr/>
        </p:nvGraphicFramePr>
        <p:xfrm>
          <a:off x="4953000" y="2087880"/>
          <a:ext cx="1188720" cy="11887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188720"/>
              </a:tblGrid>
              <a:tr h="305921">
                <a:tc>
                  <a:txBody>
                    <a:bodyPr/>
                    <a:lstStyle/>
                    <a:p>
                      <a:r>
                        <a:rPr lang="en-US" sz="1400" dirty="0" smtClean="0">
                          <a:effectLst>
                            <a:outerShdw blurRad="38100" dist="38100" dir="2700000" algn="tl">
                              <a:srgbClr val="000000">
                                <a:alpha val="43137"/>
                              </a:srgbClr>
                            </a:outerShdw>
                          </a:effectLst>
                          <a:latin typeface="Arial" pitchFamily="34" charset="0"/>
                          <a:cs typeface="Arial" pitchFamily="34" charset="0"/>
                        </a:rPr>
                        <a:t>Activities</a:t>
                      </a:r>
                      <a:endParaRPr lang="en-US" sz="1400" dirty="0">
                        <a:effectLst>
                          <a:outerShdw blurRad="38100" dist="38100" dir="2700000" algn="tl">
                            <a:srgbClr val="000000">
                              <a:alpha val="43137"/>
                            </a:srgbClr>
                          </a:outerShdw>
                        </a:effectLst>
                        <a:latin typeface="Arial" pitchFamily="34" charset="0"/>
                        <a:cs typeface="Arial"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solidFill>
                      <a:schemeClr val="bg2">
                        <a:lumMod val="50000"/>
                      </a:schemeClr>
                    </a:solidFill>
                  </a:tcPr>
                </a:tc>
              </a:tr>
              <a:tr h="882799">
                <a:tc>
                  <a:txBody>
                    <a:bodyPr/>
                    <a:lstStyle/>
                    <a:p>
                      <a:endParaRPr lang="en-US" sz="16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blipFill>
                      <a:blip r:embed="rId5"/>
                      <a:stretch>
                        <a:fillRect/>
                      </a:stretch>
                    </a:blipFill>
                  </a:tcPr>
                </a:tc>
              </a:tr>
            </a:tbl>
          </a:graphicData>
        </a:graphic>
      </p:graphicFrame>
      <p:graphicFrame>
        <p:nvGraphicFramePr>
          <p:cNvPr id="29" name="Table 28"/>
          <p:cNvGraphicFramePr>
            <a:graphicFrameLocks noGrp="1"/>
          </p:cNvGraphicFramePr>
          <p:nvPr/>
        </p:nvGraphicFramePr>
        <p:xfrm>
          <a:off x="6934200" y="2068950"/>
          <a:ext cx="1188720" cy="1192592"/>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188720"/>
              </a:tblGrid>
              <a:tr h="300928">
                <a:tc>
                  <a:txBody>
                    <a:bodyPr/>
                    <a:lstStyle/>
                    <a:p>
                      <a:r>
                        <a:rPr lang="en-US" sz="1400" dirty="0" smtClean="0">
                          <a:effectLst>
                            <a:outerShdw blurRad="38100" dist="38100" dir="2700000" algn="tl">
                              <a:srgbClr val="000000">
                                <a:alpha val="43137"/>
                              </a:srgbClr>
                            </a:outerShdw>
                          </a:effectLst>
                          <a:latin typeface="Arial" pitchFamily="34" charset="0"/>
                          <a:cs typeface="Arial" pitchFamily="34" charset="0"/>
                        </a:rPr>
                        <a:t>Judgments</a:t>
                      </a:r>
                      <a:endParaRPr lang="en-US" sz="1400" dirty="0">
                        <a:effectLst>
                          <a:outerShdw blurRad="38100" dist="38100" dir="2700000" algn="tl">
                            <a:srgbClr val="000000">
                              <a:alpha val="43137"/>
                            </a:srgbClr>
                          </a:outerShdw>
                        </a:effectLst>
                        <a:latin typeface="Arial" pitchFamily="34" charset="0"/>
                        <a:cs typeface="Arial"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solidFill>
                      <a:schemeClr val="bg2">
                        <a:lumMod val="50000"/>
                      </a:schemeClr>
                    </a:solidFill>
                  </a:tcPr>
                </a:tc>
              </a:tr>
              <a:tr h="887792">
                <a:tc>
                  <a:txBody>
                    <a:bodyPr/>
                    <a:lstStyle/>
                    <a:p>
                      <a:endParaRPr lang="en-US" sz="16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blipFill>
                      <a:blip r:embed="rId6"/>
                      <a:stretch>
                        <a:fillRect/>
                      </a:stretch>
                    </a:blipFill>
                  </a:tcPr>
                </a:tc>
              </a:tr>
            </a:tbl>
          </a:graphicData>
        </a:graphic>
      </p:graphicFrame>
      <p:graphicFrame>
        <p:nvGraphicFramePr>
          <p:cNvPr id="30" name="Table 29"/>
          <p:cNvGraphicFramePr>
            <a:graphicFrameLocks noGrp="1"/>
          </p:cNvGraphicFramePr>
          <p:nvPr/>
        </p:nvGraphicFramePr>
        <p:xfrm>
          <a:off x="958701" y="4221480"/>
          <a:ext cx="1188720" cy="11887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188720"/>
              </a:tblGrid>
              <a:tr h="307320">
                <a:tc>
                  <a:txBody>
                    <a:bodyPr/>
                    <a:lstStyle/>
                    <a:p>
                      <a:r>
                        <a:rPr lang="en-US" sz="1400" dirty="0" smtClean="0">
                          <a:effectLst>
                            <a:outerShdw blurRad="38100" dist="38100" dir="2700000" algn="tl">
                              <a:srgbClr val="000000">
                                <a:alpha val="43137"/>
                              </a:srgbClr>
                            </a:outerShdw>
                          </a:effectLst>
                          <a:latin typeface="Arial" pitchFamily="34" charset="0"/>
                          <a:cs typeface="Arial" pitchFamily="34" charset="0"/>
                        </a:rPr>
                        <a:t>Print</a:t>
                      </a:r>
                      <a:endParaRPr lang="en-US" sz="1400" dirty="0">
                        <a:effectLst>
                          <a:outerShdw blurRad="38100" dist="38100" dir="2700000" algn="tl">
                            <a:srgbClr val="000000">
                              <a:alpha val="43137"/>
                            </a:srgbClr>
                          </a:outerShdw>
                        </a:effectLst>
                        <a:latin typeface="Arial" pitchFamily="34" charset="0"/>
                        <a:cs typeface="Arial"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solidFill>
                      <a:schemeClr val="bg2">
                        <a:lumMod val="50000"/>
                      </a:schemeClr>
                    </a:solidFill>
                  </a:tcPr>
                </a:tc>
              </a:tr>
              <a:tr h="881400">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blipFill>
                      <a:blip r:embed="rId7"/>
                      <a:stretch>
                        <a:fillRect/>
                      </a:stretch>
                    </a:blipFill>
                  </a:tcPr>
                </a:tc>
              </a:tr>
            </a:tbl>
          </a:graphicData>
        </a:graphic>
      </p:graphicFrame>
      <p:graphicFrame>
        <p:nvGraphicFramePr>
          <p:cNvPr id="31" name="Table 30"/>
          <p:cNvGraphicFramePr>
            <a:graphicFrameLocks noGrp="1"/>
          </p:cNvGraphicFramePr>
          <p:nvPr/>
        </p:nvGraphicFramePr>
        <p:xfrm>
          <a:off x="6932781" y="4221480"/>
          <a:ext cx="1188720" cy="11887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188720"/>
              </a:tblGrid>
              <a:tr h="307320">
                <a:tc>
                  <a:txBody>
                    <a:bodyPr/>
                    <a:lstStyle/>
                    <a:p>
                      <a:r>
                        <a:rPr lang="en-US" sz="1400" dirty="0" smtClean="0">
                          <a:effectLst>
                            <a:outerShdw blurRad="38100" dist="38100" dir="2700000" algn="tl">
                              <a:srgbClr val="000000">
                                <a:alpha val="43137"/>
                              </a:srgbClr>
                            </a:outerShdw>
                          </a:effectLst>
                          <a:latin typeface="Arial" pitchFamily="34" charset="0"/>
                          <a:cs typeface="Arial" pitchFamily="34" charset="0"/>
                        </a:rPr>
                        <a:t>Internet</a:t>
                      </a:r>
                      <a:endParaRPr lang="en-US" sz="1400" dirty="0">
                        <a:effectLst>
                          <a:outerShdw blurRad="38100" dist="38100" dir="2700000" algn="tl">
                            <a:srgbClr val="000000">
                              <a:alpha val="43137"/>
                            </a:srgbClr>
                          </a:outerShdw>
                        </a:effectLst>
                        <a:latin typeface="Arial" pitchFamily="34" charset="0"/>
                        <a:cs typeface="Arial"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solidFill>
                      <a:schemeClr val="bg2">
                        <a:lumMod val="50000"/>
                      </a:schemeClr>
                    </a:solidFill>
                  </a:tcPr>
                </a:tc>
              </a:tr>
              <a:tr h="881400">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blipFill>
                      <a:blip r:embed="rId8"/>
                      <a:stretch>
                        <a:fillRect/>
                      </a:stretch>
                    </a:blipFill>
                  </a:tcPr>
                </a:tc>
              </a:tr>
            </a:tbl>
          </a:graphicData>
        </a:graphic>
      </p:graphicFrame>
      <p:graphicFrame>
        <p:nvGraphicFramePr>
          <p:cNvPr id="32" name="Table 31"/>
          <p:cNvGraphicFramePr>
            <a:graphicFrameLocks noGrp="1"/>
          </p:cNvGraphicFramePr>
          <p:nvPr/>
        </p:nvGraphicFramePr>
        <p:xfrm>
          <a:off x="2993066" y="4221480"/>
          <a:ext cx="1188720" cy="11887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188720"/>
              </a:tblGrid>
              <a:tr h="307320">
                <a:tc>
                  <a:txBody>
                    <a:bodyPr/>
                    <a:lstStyle/>
                    <a:p>
                      <a:r>
                        <a:rPr lang="en-US" sz="1400" dirty="0" smtClean="0">
                          <a:effectLst>
                            <a:outerShdw blurRad="38100" dist="38100" dir="2700000" algn="tl">
                              <a:srgbClr val="000000">
                                <a:alpha val="43137"/>
                              </a:srgbClr>
                            </a:outerShdw>
                          </a:effectLst>
                          <a:latin typeface="Arial" pitchFamily="34" charset="0"/>
                          <a:cs typeface="Arial" pitchFamily="34" charset="0"/>
                        </a:rPr>
                        <a:t>Broadcast</a:t>
                      </a:r>
                      <a:endParaRPr lang="en-US" sz="1400" dirty="0">
                        <a:effectLst>
                          <a:outerShdw blurRad="38100" dist="38100" dir="2700000" algn="tl">
                            <a:srgbClr val="000000">
                              <a:alpha val="43137"/>
                            </a:srgbClr>
                          </a:outerShdw>
                        </a:effectLst>
                        <a:latin typeface="Arial" pitchFamily="34" charset="0"/>
                        <a:cs typeface="Arial"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solidFill>
                      <a:schemeClr val="bg2">
                        <a:lumMod val="50000"/>
                      </a:schemeClr>
                    </a:solidFill>
                  </a:tcPr>
                </a:tc>
              </a:tr>
              <a:tr h="881400">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blipFill>
                      <a:blip r:embed="rId9"/>
                      <a:stretch>
                        <a:fillRect/>
                      </a:stretch>
                    </a:blipFill>
                  </a:tcPr>
                </a:tc>
              </a:tr>
            </a:tbl>
          </a:graphicData>
        </a:graphic>
      </p:graphicFrame>
      <p:graphicFrame>
        <p:nvGraphicFramePr>
          <p:cNvPr id="33" name="Table 32"/>
          <p:cNvGraphicFramePr>
            <a:graphicFrameLocks noGrp="1"/>
          </p:cNvGraphicFramePr>
          <p:nvPr/>
        </p:nvGraphicFramePr>
        <p:xfrm>
          <a:off x="4972847" y="4221480"/>
          <a:ext cx="1188720" cy="11887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188720"/>
              </a:tblGrid>
              <a:tr h="307320">
                <a:tc>
                  <a:txBody>
                    <a:bodyPr/>
                    <a:lstStyle/>
                    <a:p>
                      <a:r>
                        <a:rPr lang="en-US" sz="1400" dirty="0" smtClean="0">
                          <a:effectLst>
                            <a:outerShdw blurRad="38100" dist="38100" dir="2700000" algn="tl">
                              <a:srgbClr val="000000">
                                <a:alpha val="43137"/>
                              </a:srgbClr>
                            </a:outerShdw>
                          </a:effectLst>
                          <a:latin typeface="Arial" pitchFamily="34" charset="0"/>
                          <a:cs typeface="Arial" pitchFamily="34" charset="0"/>
                        </a:rPr>
                        <a:t>Film</a:t>
                      </a:r>
                      <a:endParaRPr lang="en-US" sz="1400" dirty="0">
                        <a:effectLst>
                          <a:outerShdw blurRad="38100" dist="38100" dir="2700000" algn="tl">
                            <a:srgbClr val="000000">
                              <a:alpha val="43137"/>
                            </a:srgbClr>
                          </a:outerShdw>
                        </a:effectLst>
                        <a:latin typeface="Arial" pitchFamily="34" charset="0"/>
                        <a:cs typeface="Arial"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solidFill>
                      <a:schemeClr val="bg2">
                        <a:lumMod val="50000"/>
                      </a:schemeClr>
                    </a:solidFill>
                  </a:tcPr>
                </a:tc>
              </a:tr>
              <a:tr h="881400">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blipFill>
                      <a:blip r:embed="rId10"/>
                      <a:stretch>
                        <a:fillRect/>
                      </a:stretch>
                    </a:blipFill>
                  </a:tcPr>
                </a:tc>
              </a:tr>
            </a:tbl>
          </a:graphicData>
        </a:graphic>
      </p:graphicFrame>
      <p:sp>
        <p:nvSpPr>
          <p:cNvPr id="38" name="TextBox 37"/>
          <p:cNvSpPr txBox="1"/>
          <p:nvPr/>
        </p:nvSpPr>
        <p:spPr>
          <a:xfrm>
            <a:off x="3641297" y="320566"/>
            <a:ext cx="1861407" cy="523220"/>
          </a:xfrm>
          <a:prstGeom prst="rect">
            <a:avLst/>
          </a:prstGeom>
          <a:noFill/>
        </p:spPr>
        <p:txBody>
          <a:bodyPr wrap="none" rtlCol="0">
            <a:spAutoFit/>
          </a:bodyPr>
          <a:lstStyle/>
          <a:p>
            <a:pPr algn="ctr"/>
            <a:r>
              <a:rPr lang="en-US" sz="2800" dirty="0" smtClean="0">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latin typeface="Times New Roman" pitchFamily="18" charset="0"/>
                <a:cs typeface="Times New Roman" pitchFamily="18" charset="0"/>
              </a:rPr>
              <a:t>Definitions</a:t>
            </a:r>
            <a:endParaRPr lang="en-US" sz="2800" dirty="0">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39" name="TextBox 38"/>
          <p:cNvSpPr txBox="1"/>
          <p:nvPr/>
        </p:nvSpPr>
        <p:spPr>
          <a:xfrm>
            <a:off x="762000" y="1608871"/>
            <a:ext cx="2314608" cy="461665"/>
          </a:xfrm>
          <a:prstGeom prst="rect">
            <a:avLst/>
          </a:prstGeom>
          <a:noFill/>
        </p:spPr>
        <p:txBody>
          <a:bodyPr wrap="none" rtlCol="0">
            <a:spAutoFit/>
          </a:bodyPr>
          <a:lstStyle/>
          <a:p>
            <a:r>
              <a:rPr lang="en-US" sz="2400" b="1" i="1" dirty="0" smtClean="0">
                <a:solidFill>
                  <a:schemeClr val="tx1">
                    <a:lumMod val="75000"/>
                    <a:lumOff val="25000"/>
                  </a:schemeClr>
                </a:solidFill>
              </a:rPr>
              <a:t>Covered Matters</a:t>
            </a:r>
            <a:endParaRPr lang="en-US" sz="2400" b="1" i="1" dirty="0">
              <a:solidFill>
                <a:schemeClr val="tx1">
                  <a:lumMod val="75000"/>
                  <a:lumOff val="25000"/>
                </a:schemeClr>
              </a:solidFill>
            </a:endParaRPr>
          </a:p>
        </p:txBody>
      </p:sp>
      <p:sp>
        <p:nvSpPr>
          <p:cNvPr id="40" name="TextBox 39"/>
          <p:cNvSpPr txBox="1"/>
          <p:nvPr/>
        </p:nvSpPr>
        <p:spPr>
          <a:xfrm>
            <a:off x="762000" y="3733800"/>
            <a:ext cx="1072730" cy="461665"/>
          </a:xfrm>
          <a:prstGeom prst="rect">
            <a:avLst/>
          </a:prstGeom>
          <a:noFill/>
        </p:spPr>
        <p:txBody>
          <a:bodyPr wrap="none" rtlCol="0">
            <a:spAutoFit/>
          </a:bodyPr>
          <a:lstStyle/>
          <a:p>
            <a:r>
              <a:rPr lang="en-US" sz="2400" b="1" i="1" dirty="0" smtClean="0">
                <a:solidFill>
                  <a:schemeClr val="tx1">
                    <a:lumMod val="75000"/>
                    <a:lumOff val="25000"/>
                  </a:schemeClr>
                </a:solidFill>
              </a:rPr>
              <a:t>Media </a:t>
            </a:r>
            <a:endParaRPr lang="en-US" sz="2400" b="1" i="1" dirty="0">
              <a:solidFill>
                <a:schemeClr val="tx1">
                  <a:lumMod val="75000"/>
                  <a:lumOff val="25000"/>
                </a:schemeClr>
              </a:solidFill>
              <a:latin typeface="Arial Black" pitchFamily="34" charset="0"/>
              <a:cs typeface="Aharoni" pitchFamily="2" charset="-79"/>
            </a:endParaRPr>
          </a:p>
        </p:txBody>
      </p:sp>
      <p:sp>
        <p:nvSpPr>
          <p:cNvPr id="34" name="TextBox 33"/>
          <p:cNvSpPr txBox="1"/>
          <p:nvPr/>
        </p:nvSpPr>
        <p:spPr>
          <a:xfrm>
            <a:off x="2095500" y="6519445"/>
            <a:ext cx="7048500" cy="307777"/>
          </a:xfrm>
          <a:prstGeom prst="rect">
            <a:avLst/>
          </a:prstGeom>
          <a:noFill/>
        </p:spPr>
        <p:txBody>
          <a:bodyPr wrap="square" rtlCol="0" anchor="ctr">
            <a:spAutoFit/>
          </a:bodyPr>
          <a:lstStyle/>
          <a:p>
            <a:pPr algn="r" fontAlgn="auto">
              <a:spcBef>
                <a:spcPts val="0"/>
              </a:spcBef>
              <a:spcAft>
                <a:spcPts val="0"/>
              </a:spcAft>
            </a:pPr>
            <a:r>
              <a:rPr lang="en-US" sz="1400" b="1" i="1" dirty="0" smtClean="0">
                <a:solidFill>
                  <a:schemeClr val="tx2">
                    <a:lumMod val="75000"/>
                  </a:schemeClr>
                </a:solidFill>
                <a:cs typeface="+mn-cs"/>
              </a:rPr>
              <a:t>Intelligence Community Directive (ICD) 119 Media Contacts Training</a:t>
            </a:r>
          </a:p>
        </p:txBody>
      </p:sp>
      <p:grpSp>
        <p:nvGrpSpPr>
          <p:cNvPr id="41" name="Group 40"/>
          <p:cNvGrpSpPr/>
          <p:nvPr/>
        </p:nvGrpSpPr>
        <p:grpSpPr>
          <a:xfrm>
            <a:off x="0" y="5861304"/>
            <a:ext cx="9144000" cy="555262"/>
            <a:chOff x="0" y="5404104"/>
            <a:chExt cx="9144000" cy="555262"/>
          </a:xfrm>
        </p:grpSpPr>
        <p:pic>
          <p:nvPicPr>
            <p:cNvPr id="42" name="Picture 41" descr="Media Intervewing Soldier.jpg"/>
            <p:cNvPicPr>
              <a:picLocks noChangeAspect="1"/>
            </p:cNvPicPr>
            <p:nvPr/>
          </p:nvPicPr>
          <p:blipFill>
            <a:blip r:embed="rId11" cstate="print"/>
            <a:stretch>
              <a:fillRect/>
            </a:stretch>
          </p:blipFill>
          <p:spPr>
            <a:xfrm>
              <a:off x="6629400" y="5404104"/>
              <a:ext cx="838200" cy="533401"/>
            </a:xfrm>
            <a:prstGeom prst="rect">
              <a:avLst/>
            </a:prstGeom>
            <a:solidFill>
              <a:schemeClr val="tx1">
                <a:lumMod val="50000"/>
                <a:lumOff val="50000"/>
              </a:schemeClr>
            </a:solidFill>
            <a:ln w="3175">
              <a:solidFill>
                <a:schemeClr val="tx1"/>
              </a:solidFill>
            </a:ln>
          </p:spPr>
        </p:pic>
        <p:pic>
          <p:nvPicPr>
            <p:cNvPr id="43" name="Picture 2"/>
            <p:cNvPicPr>
              <a:picLocks noChangeAspect="1" noChangeArrowheads="1"/>
            </p:cNvPicPr>
            <p:nvPr/>
          </p:nvPicPr>
          <p:blipFill>
            <a:blip r:embed="rId12" cstate="print"/>
            <a:srcRect/>
            <a:stretch>
              <a:fillRect/>
            </a:stretch>
          </p:blipFill>
          <p:spPr bwMode="auto">
            <a:xfrm>
              <a:off x="1981200" y="5404104"/>
              <a:ext cx="838200" cy="533400"/>
            </a:xfrm>
            <a:prstGeom prst="rect">
              <a:avLst/>
            </a:prstGeom>
            <a:solidFill>
              <a:schemeClr val="tx1">
                <a:lumMod val="50000"/>
                <a:lumOff val="50000"/>
              </a:schemeClr>
            </a:solidFill>
            <a:ln w="3175">
              <a:solidFill>
                <a:schemeClr val="tx1"/>
              </a:solidFill>
              <a:miter lim="800000"/>
              <a:headEnd/>
              <a:tailEnd/>
            </a:ln>
          </p:spPr>
        </p:pic>
        <p:pic>
          <p:nvPicPr>
            <p:cNvPr id="44" name="Picture 43" descr="Pentagon Press.jpg"/>
            <p:cNvPicPr>
              <a:picLocks noChangeAspect="1"/>
            </p:cNvPicPr>
            <p:nvPr/>
          </p:nvPicPr>
          <p:blipFill>
            <a:blip r:embed="rId13" cstate="print"/>
            <a:stretch>
              <a:fillRect/>
            </a:stretch>
          </p:blipFill>
          <p:spPr>
            <a:xfrm>
              <a:off x="10633" y="5404104"/>
              <a:ext cx="1066800" cy="533399"/>
            </a:xfrm>
            <a:prstGeom prst="rect">
              <a:avLst/>
            </a:prstGeom>
            <a:solidFill>
              <a:schemeClr val="tx1">
                <a:lumMod val="50000"/>
                <a:lumOff val="50000"/>
              </a:schemeClr>
            </a:solidFill>
            <a:ln w="3175">
              <a:solidFill>
                <a:schemeClr val="tx1"/>
              </a:solidFill>
            </a:ln>
          </p:spPr>
        </p:pic>
        <p:pic>
          <p:nvPicPr>
            <p:cNvPr id="45" name="Picture 44" descr="Gen being interviewed.jpg"/>
            <p:cNvPicPr>
              <a:picLocks noChangeAspect="1"/>
            </p:cNvPicPr>
            <p:nvPr/>
          </p:nvPicPr>
          <p:blipFill>
            <a:blip r:embed="rId14" cstate="print"/>
            <a:stretch>
              <a:fillRect/>
            </a:stretch>
          </p:blipFill>
          <p:spPr>
            <a:xfrm>
              <a:off x="8218967" y="5404105"/>
              <a:ext cx="914400" cy="533400"/>
            </a:xfrm>
            <a:prstGeom prst="rect">
              <a:avLst/>
            </a:prstGeom>
            <a:solidFill>
              <a:schemeClr val="tx1">
                <a:lumMod val="50000"/>
                <a:lumOff val="50000"/>
              </a:schemeClr>
            </a:solidFill>
            <a:ln w="3175">
              <a:solidFill>
                <a:schemeClr val="tx1"/>
              </a:solidFill>
            </a:ln>
          </p:spPr>
        </p:pic>
        <p:pic>
          <p:nvPicPr>
            <p:cNvPr id="46" name="Picture 45" descr="Media in combat.png"/>
            <p:cNvPicPr>
              <a:picLocks noChangeAspect="1"/>
            </p:cNvPicPr>
            <p:nvPr/>
          </p:nvPicPr>
          <p:blipFill>
            <a:blip r:embed="rId15" cstate="print"/>
            <a:stretch>
              <a:fillRect/>
            </a:stretch>
          </p:blipFill>
          <p:spPr>
            <a:xfrm>
              <a:off x="2819400" y="5404104"/>
              <a:ext cx="914400" cy="533400"/>
            </a:xfrm>
            <a:prstGeom prst="rect">
              <a:avLst/>
            </a:prstGeom>
            <a:solidFill>
              <a:schemeClr val="tx1">
                <a:lumMod val="50000"/>
                <a:lumOff val="50000"/>
              </a:schemeClr>
            </a:solidFill>
            <a:ln w="3175">
              <a:solidFill>
                <a:schemeClr val="tx1"/>
              </a:solidFill>
            </a:ln>
          </p:spPr>
        </p:pic>
        <p:pic>
          <p:nvPicPr>
            <p:cNvPr id="47" name="Picture 46" descr="Media and soldiers.jpg"/>
            <p:cNvPicPr>
              <a:picLocks noChangeAspect="1"/>
            </p:cNvPicPr>
            <p:nvPr/>
          </p:nvPicPr>
          <p:blipFill>
            <a:blip r:embed="rId16" cstate="print"/>
            <a:stretch>
              <a:fillRect/>
            </a:stretch>
          </p:blipFill>
          <p:spPr>
            <a:xfrm>
              <a:off x="1066800" y="5404105"/>
              <a:ext cx="928687" cy="533400"/>
            </a:xfrm>
            <a:prstGeom prst="rect">
              <a:avLst/>
            </a:prstGeom>
            <a:solidFill>
              <a:schemeClr val="tx1">
                <a:lumMod val="50000"/>
                <a:lumOff val="50000"/>
              </a:schemeClr>
            </a:solidFill>
            <a:ln w="3175">
              <a:solidFill>
                <a:schemeClr val="tx1"/>
              </a:solidFill>
            </a:ln>
          </p:spPr>
        </p:pic>
        <p:pic>
          <p:nvPicPr>
            <p:cNvPr id="48" name="Picture 47" descr="Facebook and Twitter.jpg"/>
            <p:cNvPicPr>
              <a:picLocks noChangeAspect="1"/>
            </p:cNvPicPr>
            <p:nvPr/>
          </p:nvPicPr>
          <p:blipFill>
            <a:blip r:embed="rId17" cstate="print"/>
            <a:stretch>
              <a:fillRect/>
            </a:stretch>
          </p:blipFill>
          <p:spPr>
            <a:xfrm>
              <a:off x="3733800" y="5404104"/>
              <a:ext cx="681882" cy="539496"/>
            </a:xfrm>
            <a:prstGeom prst="rect">
              <a:avLst/>
            </a:prstGeom>
            <a:solidFill>
              <a:schemeClr val="tx1">
                <a:lumMod val="50000"/>
                <a:lumOff val="50000"/>
              </a:schemeClr>
            </a:solidFill>
            <a:ln w="3175">
              <a:solidFill>
                <a:schemeClr val="tx1"/>
              </a:solidFill>
            </a:ln>
          </p:spPr>
        </p:pic>
        <p:pic>
          <p:nvPicPr>
            <p:cNvPr id="49" name="Picture 48" descr="Frontpage.png"/>
            <p:cNvPicPr>
              <a:picLocks noChangeAspect="1"/>
            </p:cNvPicPr>
            <p:nvPr/>
          </p:nvPicPr>
          <p:blipFill>
            <a:blip r:embed="rId18" cstate="print"/>
            <a:stretch>
              <a:fillRect/>
            </a:stretch>
          </p:blipFill>
          <p:spPr>
            <a:xfrm>
              <a:off x="6019801" y="5404104"/>
              <a:ext cx="609600" cy="539496"/>
            </a:xfrm>
            <a:prstGeom prst="rect">
              <a:avLst/>
            </a:prstGeom>
            <a:solidFill>
              <a:schemeClr val="tx1">
                <a:lumMod val="50000"/>
                <a:lumOff val="50000"/>
              </a:schemeClr>
            </a:solidFill>
            <a:ln w="3175">
              <a:solidFill>
                <a:schemeClr val="tx1"/>
              </a:solidFill>
            </a:ln>
          </p:spPr>
        </p:pic>
        <p:pic>
          <p:nvPicPr>
            <p:cNvPr id="50" name="Picture 49" descr="Talking heads.png"/>
            <p:cNvPicPr>
              <a:picLocks noChangeAspect="1"/>
            </p:cNvPicPr>
            <p:nvPr/>
          </p:nvPicPr>
          <p:blipFill>
            <a:blip r:embed="rId19" cstate="print"/>
            <a:stretch>
              <a:fillRect/>
            </a:stretch>
          </p:blipFill>
          <p:spPr>
            <a:xfrm>
              <a:off x="5280835" y="5404104"/>
              <a:ext cx="725745" cy="530352"/>
            </a:xfrm>
            <a:prstGeom prst="rect">
              <a:avLst/>
            </a:prstGeom>
            <a:solidFill>
              <a:schemeClr val="tx1">
                <a:lumMod val="50000"/>
                <a:lumOff val="50000"/>
              </a:schemeClr>
            </a:solidFill>
            <a:ln w="3175">
              <a:solidFill>
                <a:schemeClr val="tx1"/>
              </a:solidFill>
            </a:ln>
          </p:spPr>
        </p:pic>
        <p:pic>
          <p:nvPicPr>
            <p:cNvPr id="51" name="Picture 50" descr="LTC being interviewed.jpg"/>
            <p:cNvPicPr>
              <a:picLocks noChangeAspect="1"/>
            </p:cNvPicPr>
            <p:nvPr/>
          </p:nvPicPr>
          <p:blipFill>
            <a:blip r:embed="rId20" cstate="print"/>
            <a:stretch>
              <a:fillRect/>
            </a:stretch>
          </p:blipFill>
          <p:spPr>
            <a:xfrm>
              <a:off x="7467600" y="5404104"/>
              <a:ext cx="762000" cy="533400"/>
            </a:xfrm>
            <a:prstGeom prst="rect">
              <a:avLst/>
            </a:prstGeom>
            <a:solidFill>
              <a:schemeClr val="tx1">
                <a:lumMod val="50000"/>
                <a:lumOff val="50000"/>
              </a:schemeClr>
            </a:solidFill>
            <a:ln w="3175">
              <a:solidFill>
                <a:schemeClr val="tx1"/>
              </a:solidFill>
            </a:ln>
          </p:spPr>
        </p:pic>
        <p:pic>
          <p:nvPicPr>
            <p:cNvPr id="52" name="Picture 51" descr="_MediaNewsDatabase.jpg"/>
            <p:cNvPicPr>
              <a:picLocks noChangeAspect="1"/>
            </p:cNvPicPr>
            <p:nvPr/>
          </p:nvPicPr>
          <p:blipFill>
            <a:blip r:embed="rId21" cstate="print"/>
            <a:stretch>
              <a:fillRect/>
            </a:stretch>
          </p:blipFill>
          <p:spPr>
            <a:xfrm>
              <a:off x="4419600" y="5410200"/>
              <a:ext cx="838200" cy="533400"/>
            </a:xfrm>
            <a:prstGeom prst="rect">
              <a:avLst/>
            </a:prstGeom>
            <a:solidFill>
              <a:schemeClr val="tx1">
                <a:lumMod val="50000"/>
                <a:lumOff val="50000"/>
              </a:schemeClr>
            </a:solidFill>
            <a:ln w="3175">
              <a:solidFill>
                <a:schemeClr val="tx1"/>
              </a:solidFill>
            </a:ln>
          </p:spPr>
        </p:pic>
        <p:cxnSp>
          <p:nvCxnSpPr>
            <p:cNvPr id="53" name="Straight Connector 52"/>
            <p:cNvCxnSpPr/>
            <p:nvPr/>
          </p:nvCxnSpPr>
          <p:spPr>
            <a:xfrm>
              <a:off x="0" y="5410200"/>
              <a:ext cx="914400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0" y="5959366"/>
              <a:ext cx="914400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descr="Laptop.jpg"/>
          <p:cNvPicPr>
            <a:picLocks noChangeAspect="1"/>
          </p:cNvPicPr>
          <p:nvPr/>
        </p:nvPicPr>
        <p:blipFill>
          <a:blip r:embed="rId3" cstate="print"/>
          <a:stretch>
            <a:fillRect/>
          </a:stretch>
        </p:blipFill>
        <p:spPr>
          <a:xfrm>
            <a:off x="533400" y="1524000"/>
            <a:ext cx="7162800" cy="4749248"/>
          </a:xfrm>
          <a:prstGeom prst="rect">
            <a:avLst/>
          </a:prstGeom>
          <a:effectLst>
            <a:softEdge rad="63500"/>
          </a:effectLst>
        </p:spPr>
      </p:pic>
      <p:sp>
        <p:nvSpPr>
          <p:cNvPr id="7" name="Footer Placeholder 4"/>
          <p:cNvSpPr>
            <a:spLocks noGrp="1"/>
          </p:cNvSpPr>
          <p:nvPr>
            <p:ph type="ftr" sz="quarter" idx="11"/>
          </p:nvPr>
        </p:nvSpPr>
        <p:spPr>
          <a:xfrm>
            <a:off x="0" y="6492875"/>
            <a:ext cx="2895600" cy="365125"/>
          </a:xfrm>
        </p:spPr>
        <p:txBody>
          <a:bodyPr/>
          <a:lstStyle>
            <a:lvl1pPr>
              <a:defRPr b="1">
                <a:solidFill>
                  <a:srgbClr val="336600"/>
                </a:solidFill>
                <a:effectLst/>
              </a:defRPr>
            </a:lvl1pPr>
          </a:lstStyle>
          <a:p>
            <a:pPr algn="l"/>
            <a:r>
              <a:rPr lang="en-US" dirty="0" smtClean="0"/>
              <a:t>Unclassified/FOUO</a:t>
            </a:r>
            <a:endParaRPr lang="en-US" dirty="0"/>
          </a:p>
        </p:txBody>
      </p:sp>
      <p:sp>
        <p:nvSpPr>
          <p:cNvPr id="38" name="TextBox 37"/>
          <p:cNvSpPr txBox="1"/>
          <p:nvPr/>
        </p:nvSpPr>
        <p:spPr>
          <a:xfrm>
            <a:off x="1980586" y="320566"/>
            <a:ext cx="5182829" cy="523220"/>
          </a:xfrm>
          <a:prstGeom prst="rect">
            <a:avLst/>
          </a:prstGeom>
          <a:noFill/>
        </p:spPr>
        <p:txBody>
          <a:bodyPr wrap="none" rtlCol="0">
            <a:spAutoFit/>
          </a:bodyPr>
          <a:lstStyle/>
          <a:p>
            <a:pPr algn="ctr"/>
            <a:r>
              <a:rPr lang="en-US" sz="2800" dirty="0" smtClean="0">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latin typeface="Times New Roman" pitchFamily="18" charset="0"/>
                <a:cs typeface="Times New Roman" pitchFamily="18" charset="0"/>
              </a:rPr>
              <a:t>Internet – Social Media Landscape</a:t>
            </a:r>
          </a:p>
        </p:txBody>
      </p:sp>
      <p:pic>
        <p:nvPicPr>
          <p:cNvPr id="34" name="Picture 33" descr="iPhone.png"/>
          <p:cNvPicPr>
            <a:picLocks noChangeAspect="1"/>
          </p:cNvPicPr>
          <p:nvPr/>
        </p:nvPicPr>
        <p:blipFill>
          <a:blip r:embed="rId4" cstate="print"/>
          <a:stretch>
            <a:fillRect/>
          </a:stretch>
        </p:blipFill>
        <p:spPr>
          <a:xfrm rot="243361">
            <a:off x="6004658" y="1689542"/>
            <a:ext cx="2667000" cy="397555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4" name="Rounded Rectangle 43"/>
          <p:cNvSpPr/>
          <p:nvPr/>
        </p:nvSpPr>
        <p:spPr>
          <a:xfrm>
            <a:off x="381000" y="1838739"/>
            <a:ext cx="3962400" cy="838200"/>
          </a:xfrm>
          <a:prstGeom prst="roundRect">
            <a:avLst/>
          </a:prstGeom>
          <a:solidFill>
            <a:schemeClr val="accent3">
              <a:lumMod val="40000"/>
              <a:lumOff val="60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smtClean="0">
                <a:solidFill>
                  <a:schemeClr val="tx1">
                    <a:lumMod val="75000"/>
                    <a:lumOff val="25000"/>
                  </a:schemeClr>
                </a:solidFill>
                <a:cs typeface="Arial" pitchFamily="34" charset="0"/>
              </a:rPr>
              <a:t>Social Media differ from traditional Media in several ways </a:t>
            </a:r>
            <a:endParaRPr lang="en-US" sz="2000" dirty="0">
              <a:solidFill>
                <a:schemeClr val="tx1">
                  <a:lumMod val="75000"/>
                  <a:lumOff val="25000"/>
                </a:schemeClr>
              </a:solidFill>
            </a:endParaRPr>
          </a:p>
        </p:txBody>
      </p:sp>
      <p:sp>
        <p:nvSpPr>
          <p:cNvPr id="45" name="Rounded Rectangle 44"/>
          <p:cNvSpPr/>
          <p:nvPr/>
        </p:nvSpPr>
        <p:spPr>
          <a:xfrm>
            <a:off x="762000" y="4505739"/>
            <a:ext cx="3200400" cy="523461"/>
          </a:xfrm>
          <a:prstGeom prst="roundRect">
            <a:avLst/>
          </a:prstGeom>
          <a:solidFill>
            <a:schemeClr val="accent3">
              <a:lumMod val="40000"/>
              <a:lumOff val="60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smtClean="0">
                <a:solidFill>
                  <a:schemeClr val="tx1">
                    <a:lumMod val="75000"/>
                    <a:lumOff val="25000"/>
                  </a:schemeClr>
                </a:solidFill>
                <a:cs typeface="Arial" pitchFamily="34" charset="0"/>
              </a:rPr>
              <a:t>No expectation of privacy</a:t>
            </a:r>
            <a:endParaRPr lang="en-US" sz="2000" dirty="0">
              <a:solidFill>
                <a:schemeClr val="tx1">
                  <a:lumMod val="75000"/>
                  <a:lumOff val="25000"/>
                </a:schemeClr>
              </a:solidFill>
            </a:endParaRPr>
          </a:p>
        </p:txBody>
      </p:sp>
      <p:sp>
        <p:nvSpPr>
          <p:cNvPr id="46" name="Rounded Rectangle 45"/>
          <p:cNvSpPr/>
          <p:nvPr/>
        </p:nvSpPr>
        <p:spPr>
          <a:xfrm>
            <a:off x="762000" y="3296478"/>
            <a:ext cx="3200400" cy="523461"/>
          </a:xfrm>
          <a:prstGeom prst="roundRect">
            <a:avLst/>
          </a:prstGeom>
          <a:solidFill>
            <a:schemeClr val="accent3">
              <a:lumMod val="40000"/>
              <a:lumOff val="60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smtClean="0">
                <a:solidFill>
                  <a:schemeClr val="tx1">
                    <a:lumMod val="75000"/>
                    <a:lumOff val="25000"/>
                  </a:schemeClr>
                </a:solidFill>
                <a:cs typeface="Arial" pitchFamily="34" charset="0"/>
              </a:rPr>
              <a:t>Poster’s control is lost </a:t>
            </a:r>
            <a:endParaRPr lang="en-US" sz="2000" dirty="0">
              <a:solidFill>
                <a:schemeClr val="tx1">
                  <a:lumMod val="75000"/>
                  <a:lumOff val="25000"/>
                </a:schemeClr>
              </a:solidFill>
            </a:endParaRPr>
          </a:p>
        </p:txBody>
      </p:sp>
      <p:sp>
        <p:nvSpPr>
          <p:cNvPr id="48" name="Rectangle 47"/>
          <p:cNvSpPr/>
          <p:nvPr/>
        </p:nvSpPr>
        <p:spPr>
          <a:xfrm>
            <a:off x="0" y="6096000"/>
            <a:ext cx="9144000" cy="338554"/>
          </a:xfrm>
          <a:prstGeom prst="rect">
            <a:avLst/>
          </a:prstGeom>
          <a:solidFill>
            <a:schemeClr val="tx1"/>
          </a:solidFill>
          <a:ln>
            <a:noFill/>
          </a:ln>
          <a:effectLst>
            <a:outerShdw blurRad="76200" dist="12700" dir="8100000" sy="-23000" kx="800400" algn="br" rotWithShape="0">
              <a:prstClr val="black">
                <a:alpha val="20000"/>
              </a:prstClr>
            </a:outerShdw>
          </a:effectLst>
        </p:spPr>
        <p:txBody>
          <a:bodyPr wrap="square" anchor="ctr">
            <a:spAutoFit/>
          </a:bodyPr>
          <a:lstStyle/>
          <a:p>
            <a:pPr lvl="0" algn="ctr"/>
            <a:r>
              <a:rPr lang="en-US" sz="1600" b="1" i="1" dirty="0" smtClean="0">
                <a:solidFill>
                  <a:srgbClr val="FFFF00"/>
                </a:solidFill>
              </a:rPr>
              <a:t>Everyone must p</a:t>
            </a:r>
            <a:r>
              <a:rPr lang="en-US" sz="1600" b="1" i="1" kern="0" dirty="0" smtClean="0">
                <a:solidFill>
                  <a:srgbClr val="FFFF00"/>
                </a:solidFill>
              </a:rPr>
              <a:t>revent Covered Matters from being part of the social conversation</a:t>
            </a:r>
          </a:p>
        </p:txBody>
      </p:sp>
      <p:sp>
        <p:nvSpPr>
          <p:cNvPr id="10" name="TextBox 9"/>
          <p:cNvSpPr txBox="1"/>
          <p:nvPr/>
        </p:nvSpPr>
        <p:spPr>
          <a:xfrm>
            <a:off x="2095500" y="6519445"/>
            <a:ext cx="7048500" cy="307777"/>
          </a:xfrm>
          <a:prstGeom prst="rect">
            <a:avLst/>
          </a:prstGeom>
          <a:noFill/>
        </p:spPr>
        <p:txBody>
          <a:bodyPr wrap="square" rtlCol="0" anchor="ctr">
            <a:spAutoFit/>
          </a:bodyPr>
          <a:lstStyle/>
          <a:p>
            <a:pPr algn="r" fontAlgn="auto">
              <a:spcBef>
                <a:spcPts val="0"/>
              </a:spcBef>
              <a:spcAft>
                <a:spcPts val="0"/>
              </a:spcAft>
            </a:pPr>
            <a:r>
              <a:rPr lang="en-US" sz="1400" b="1" i="1" dirty="0" smtClean="0">
                <a:solidFill>
                  <a:schemeClr val="tx2">
                    <a:lumMod val="75000"/>
                  </a:schemeClr>
                </a:solidFill>
                <a:cs typeface="+mn-cs"/>
              </a:rPr>
              <a:t>Intelligence Community Directive (ICD) 119 Media Contacts Training</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0" y="6492875"/>
            <a:ext cx="2895600" cy="365125"/>
          </a:xfrm>
        </p:spPr>
        <p:txBody>
          <a:bodyPr/>
          <a:lstStyle>
            <a:lvl1pPr>
              <a:defRPr b="1">
                <a:solidFill>
                  <a:srgbClr val="336600"/>
                </a:solidFill>
                <a:effectLst/>
              </a:defRPr>
            </a:lvl1pPr>
          </a:lstStyle>
          <a:p>
            <a:pPr algn="l"/>
            <a:r>
              <a:rPr lang="en-US" dirty="0" smtClean="0"/>
              <a:t>Unclassified/FOUO</a:t>
            </a:r>
            <a:endParaRPr lang="en-US" dirty="0"/>
          </a:p>
        </p:txBody>
      </p:sp>
      <p:sp>
        <p:nvSpPr>
          <p:cNvPr id="38" name="TextBox 37"/>
          <p:cNvSpPr txBox="1"/>
          <p:nvPr/>
        </p:nvSpPr>
        <p:spPr>
          <a:xfrm>
            <a:off x="1466823" y="320566"/>
            <a:ext cx="6210354" cy="523220"/>
          </a:xfrm>
          <a:prstGeom prst="rect">
            <a:avLst/>
          </a:prstGeom>
          <a:noFill/>
        </p:spPr>
        <p:txBody>
          <a:bodyPr wrap="none" rtlCol="0">
            <a:spAutoFit/>
          </a:bodyPr>
          <a:lstStyle/>
          <a:p>
            <a:pPr algn="ctr"/>
            <a:r>
              <a:rPr lang="en-US" sz="2800" dirty="0" smtClean="0">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latin typeface="Times New Roman" pitchFamily="18" charset="0"/>
                <a:cs typeface="Times New Roman" pitchFamily="18" charset="0"/>
              </a:rPr>
              <a:t>Army Intelligence Designated Individuals</a:t>
            </a:r>
          </a:p>
        </p:txBody>
      </p:sp>
      <p:sp>
        <p:nvSpPr>
          <p:cNvPr id="48" name="Rectangle 47"/>
          <p:cNvSpPr/>
          <p:nvPr/>
        </p:nvSpPr>
        <p:spPr>
          <a:xfrm>
            <a:off x="0" y="6096000"/>
            <a:ext cx="9144000" cy="338554"/>
          </a:xfrm>
          <a:prstGeom prst="rect">
            <a:avLst/>
          </a:prstGeom>
          <a:solidFill>
            <a:schemeClr val="tx1"/>
          </a:solidFill>
          <a:ln>
            <a:noFill/>
          </a:ln>
          <a:effectLst>
            <a:outerShdw blurRad="76200" dist="12700" dir="8100000" sy="-23000" kx="800400" algn="br" rotWithShape="0">
              <a:prstClr val="black">
                <a:alpha val="20000"/>
              </a:prstClr>
            </a:outerShdw>
          </a:effectLst>
        </p:spPr>
        <p:txBody>
          <a:bodyPr wrap="square" anchor="ctr">
            <a:spAutoFit/>
          </a:bodyPr>
          <a:lstStyle/>
          <a:p>
            <a:pPr lvl="0" algn="ctr"/>
            <a:r>
              <a:rPr lang="en-US" sz="1600" b="1" i="1" dirty="0" smtClean="0">
                <a:solidFill>
                  <a:srgbClr val="FFFF00"/>
                </a:solidFill>
              </a:rPr>
              <a:t>Know the Army individuals who are authorized to discuss Covered Matters with the Media</a:t>
            </a:r>
          </a:p>
        </p:txBody>
      </p:sp>
      <p:sp>
        <p:nvSpPr>
          <p:cNvPr id="10" name="TextBox 9"/>
          <p:cNvSpPr txBox="1"/>
          <p:nvPr/>
        </p:nvSpPr>
        <p:spPr>
          <a:xfrm>
            <a:off x="514738" y="2438400"/>
            <a:ext cx="8019662" cy="1538883"/>
          </a:xfrm>
          <a:prstGeom prst="rect">
            <a:avLst/>
          </a:prstGeom>
          <a:noFill/>
        </p:spPr>
        <p:txBody>
          <a:bodyPr wrap="square" rtlCol="0">
            <a:spAutoFit/>
          </a:bodyPr>
          <a:lstStyle/>
          <a:p>
            <a:pPr marL="233363" lvl="1" indent="-233363">
              <a:spcBef>
                <a:spcPts val="600"/>
              </a:spcBef>
              <a:spcAft>
                <a:spcPts val="600"/>
              </a:spcAft>
              <a:buFont typeface="Wingdings" pitchFamily="2" charset="2"/>
              <a:buChar char="§"/>
            </a:pPr>
            <a:r>
              <a:rPr lang="en-US" sz="1600" b="1" i="1" dirty="0" smtClean="0">
                <a:solidFill>
                  <a:schemeClr val="tx1">
                    <a:lumMod val="75000"/>
                    <a:lumOff val="25000"/>
                  </a:schemeClr>
                </a:solidFill>
                <a:cs typeface="Arial" pitchFamily="34" charset="0"/>
              </a:rPr>
              <a:t>Deputy Chief of Staff (DCS), G-2</a:t>
            </a:r>
          </a:p>
          <a:p>
            <a:pPr marL="233363" lvl="1" indent="-233363">
              <a:spcBef>
                <a:spcPts val="600"/>
              </a:spcBef>
              <a:spcAft>
                <a:spcPts val="600"/>
              </a:spcAft>
              <a:buFont typeface="Wingdings" pitchFamily="2" charset="2"/>
              <a:buChar char="§"/>
            </a:pPr>
            <a:r>
              <a:rPr lang="en-US" sz="1600" b="1" i="1" dirty="0" smtClean="0">
                <a:solidFill>
                  <a:schemeClr val="tx1">
                    <a:lumMod val="75000"/>
                    <a:lumOff val="25000"/>
                  </a:schemeClr>
                </a:solidFill>
                <a:cs typeface="Arial" pitchFamily="34" charset="0"/>
              </a:rPr>
              <a:t>Assistant DCS, G-2 </a:t>
            </a:r>
          </a:p>
          <a:p>
            <a:pPr marL="233363" lvl="1" indent="-233363">
              <a:spcBef>
                <a:spcPts val="600"/>
              </a:spcBef>
              <a:spcAft>
                <a:spcPts val="600"/>
              </a:spcAft>
              <a:buFont typeface="Wingdings" pitchFamily="2" charset="2"/>
              <a:buChar char="§"/>
            </a:pPr>
            <a:r>
              <a:rPr lang="en-US" sz="1600" b="1" i="1" dirty="0" smtClean="0">
                <a:solidFill>
                  <a:schemeClr val="tx1">
                    <a:lumMod val="75000"/>
                    <a:lumOff val="25000"/>
                  </a:schemeClr>
                </a:solidFill>
                <a:cs typeface="Arial" pitchFamily="34" charset="0"/>
              </a:rPr>
              <a:t>Headquarters Department of the Army (HQDA) Chief of Public Affairs</a:t>
            </a:r>
          </a:p>
          <a:p>
            <a:pPr marL="233363" lvl="1" indent="-233363">
              <a:spcBef>
                <a:spcPts val="600"/>
              </a:spcBef>
              <a:spcAft>
                <a:spcPts val="600"/>
              </a:spcAft>
              <a:buFont typeface="Wingdings" pitchFamily="2" charset="2"/>
              <a:buChar char="§"/>
            </a:pPr>
            <a:r>
              <a:rPr lang="en-US" sz="1600" b="1" i="1" dirty="0" smtClean="0">
                <a:solidFill>
                  <a:schemeClr val="tx1">
                    <a:lumMod val="75000"/>
                    <a:lumOff val="25000"/>
                  </a:schemeClr>
                </a:solidFill>
                <a:cs typeface="Arial" pitchFamily="34" charset="0"/>
              </a:rPr>
              <a:t>Commanding General (CG) and Deputy Commander, INSCOM</a:t>
            </a:r>
          </a:p>
        </p:txBody>
      </p:sp>
      <p:sp>
        <p:nvSpPr>
          <p:cNvPr id="9" name="TextBox 8"/>
          <p:cNvSpPr txBox="1"/>
          <p:nvPr/>
        </p:nvSpPr>
        <p:spPr>
          <a:xfrm>
            <a:off x="2095500" y="6519445"/>
            <a:ext cx="7048500" cy="307777"/>
          </a:xfrm>
          <a:prstGeom prst="rect">
            <a:avLst/>
          </a:prstGeom>
          <a:noFill/>
        </p:spPr>
        <p:txBody>
          <a:bodyPr wrap="square" rtlCol="0" anchor="ctr">
            <a:spAutoFit/>
          </a:bodyPr>
          <a:lstStyle/>
          <a:p>
            <a:pPr algn="r" fontAlgn="auto">
              <a:spcBef>
                <a:spcPts val="0"/>
              </a:spcBef>
              <a:spcAft>
                <a:spcPts val="0"/>
              </a:spcAft>
            </a:pPr>
            <a:r>
              <a:rPr lang="en-US" sz="1400" b="1" i="1" dirty="0" smtClean="0">
                <a:solidFill>
                  <a:schemeClr val="tx2">
                    <a:lumMod val="75000"/>
                  </a:schemeClr>
                </a:solidFill>
                <a:cs typeface="+mn-cs"/>
              </a:rPr>
              <a:t>Intelligence Community Directive (ICD) 119 Media Contacts Training</a:t>
            </a:r>
          </a:p>
        </p:txBody>
      </p:sp>
      <p:sp>
        <p:nvSpPr>
          <p:cNvPr id="11" name="Rounded Rectangle 10"/>
          <p:cNvSpPr/>
          <p:nvPr/>
        </p:nvSpPr>
        <p:spPr>
          <a:xfrm>
            <a:off x="457200" y="1524000"/>
            <a:ext cx="8305800" cy="762000"/>
          </a:xfrm>
          <a:prstGeom prst="roundRect">
            <a:avLst/>
          </a:prstGeom>
          <a:solidFill>
            <a:schemeClr val="bg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75000"/>
                    <a:lumOff val="25000"/>
                  </a:schemeClr>
                </a:solidFill>
              </a:rPr>
              <a:t>IAW ICD 119 and AR 360-1, the following Army personnel are authorized to have contact with the Media on Covered Matters</a:t>
            </a:r>
            <a:endParaRPr lang="en-US" b="1" dirty="0">
              <a:solidFill>
                <a:schemeClr val="tx1">
                  <a:lumMod val="75000"/>
                  <a:lumOff val="25000"/>
                </a:schemeClr>
              </a:solidFill>
            </a:endParaRPr>
          </a:p>
        </p:txBody>
      </p:sp>
      <p:sp>
        <p:nvSpPr>
          <p:cNvPr id="12" name="Rounded Rectangle 11"/>
          <p:cNvSpPr/>
          <p:nvPr/>
        </p:nvSpPr>
        <p:spPr>
          <a:xfrm>
            <a:off x="457200" y="4267200"/>
            <a:ext cx="8305800" cy="457200"/>
          </a:xfrm>
          <a:prstGeom prst="roundRect">
            <a:avLst/>
          </a:prstGeom>
          <a:solidFill>
            <a:schemeClr val="bg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75000"/>
                    <a:lumOff val="25000"/>
                  </a:schemeClr>
                </a:solidFill>
              </a:rPr>
              <a:t>Only the DCS, G-2 appoints Designated Individuals to discuss Covered Matters</a:t>
            </a:r>
          </a:p>
        </p:txBody>
      </p:sp>
      <p:sp>
        <p:nvSpPr>
          <p:cNvPr id="16" name="Rounded Rectangle 15"/>
          <p:cNvSpPr/>
          <p:nvPr/>
        </p:nvSpPr>
        <p:spPr>
          <a:xfrm>
            <a:off x="457200" y="5089634"/>
            <a:ext cx="8305800" cy="762000"/>
          </a:xfrm>
          <a:prstGeom prst="roundRect">
            <a:avLst/>
          </a:prstGeom>
          <a:solidFill>
            <a:schemeClr val="bg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75000"/>
                    <a:lumOff val="25000"/>
                  </a:schemeClr>
                </a:solidFill>
              </a:rPr>
              <a:t>The list of Designated Individuals appointed by the DCS, G-2 is posted to the G-2 Public website @ </a:t>
            </a:r>
            <a:r>
              <a:rPr lang="en-US" b="1" dirty="0" smtClean="0">
                <a:solidFill>
                  <a:schemeClr val="tx2"/>
                </a:solidFill>
                <a:cs typeface="Arial" pitchFamily="34" charset="0"/>
                <a:hlinkClick r:id="rId3"/>
              </a:rPr>
              <a:t>http://www.dami.army.pentagon.mil/</a:t>
            </a:r>
            <a:endParaRPr lang="en-US" b="1" dirty="0" smtClean="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0" y="6492875"/>
            <a:ext cx="2895600" cy="365125"/>
          </a:xfrm>
        </p:spPr>
        <p:txBody>
          <a:bodyPr/>
          <a:lstStyle>
            <a:lvl1pPr>
              <a:defRPr b="1">
                <a:solidFill>
                  <a:srgbClr val="336600"/>
                </a:solidFill>
                <a:effectLst/>
              </a:defRPr>
            </a:lvl1pPr>
          </a:lstStyle>
          <a:p>
            <a:pPr algn="l"/>
            <a:r>
              <a:rPr lang="en-US" dirty="0" smtClean="0"/>
              <a:t>Unclassified/FOUO</a:t>
            </a:r>
            <a:endParaRPr lang="en-US" dirty="0"/>
          </a:p>
        </p:txBody>
      </p:sp>
      <p:sp>
        <p:nvSpPr>
          <p:cNvPr id="38" name="TextBox 37"/>
          <p:cNvSpPr txBox="1"/>
          <p:nvPr/>
        </p:nvSpPr>
        <p:spPr>
          <a:xfrm>
            <a:off x="1650367" y="320566"/>
            <a:ext cx="5843266" cy="523220"/>
          </a:xfrm>
          <a:prstGeom prst="rect">
            <a:avLst/>
          </a:prstGeom>
          <a:noFill/>
        </p:spPr>
        <p:txBody>
          <a:bodyPr wrap="none" rtlCol="0">
            <a:spAutoFit/>
          </a:bodyPr>
          <a:lstStyle/>
          <a:p>
            <a:pPr algn="ctr"/>
            <a:r>
              <a:rPr lang="en-US" sz="2800" dirty="0" smtClean="0">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latin typeface="Times New Roman" pitchFamily="18" charset="0"/>
                <a:cs typeface="Times New Roman" pitchFamily="18" charset="0"/>
              </a:rPr>
              <a:t>Permission to Discuss Covered Matters</a:t>
            </a:r>
          </a:p>
        </p:txBody>
      </p:sp>
      <p:sp>
        <p:nvSpPr>
          <p:cNvPr id="48" name="Rectangle 47"/>
          <p:cNvSpPr/>
          <p:nvPr/>
        </p:nvSpPr>
        <p:spPr>
          <a:xfrm>
            <a:off x="0" y="6096000"/>
            <a:ext cx="9144000" cy="338554"/>
          </a:xfrm>
          <a:prstGeom prst="rect">
            <a:avLst/>
          </a:prstGeom>
          <a:solidFill>
            <a:schemeClr val="tx1"/>
          </a:solidFill>
          <a:ln>
            <a:noFill/>
          </a:ln>
          <a:effectLst>
            <a:outerShdw blurRad="76200" dist="12700" dir="8100000" sy="-23000" kx="800400" algn="br" rotWithShape="0">
              <a:prstClr val="black">
                <a:alpha val="20000"/>
              </a:prstClr>
            </a:outerShdw>
          </a:effectLst>
        </p:spPr>
        <p:txBody>
          <a:bodyPr wrap="square" anchor="ctr">
            <a:spAutoFit/>
          </a:bodyPr>
          <a:lstStyle/>
          <a:p>
            <a:pPr lvl="0" algn="ctr"/>
            <a:r>
              <a:rPr lang="en-US" sz="1600" b="1" i="1" dirty="0" smtClean="0">
                <a:solidFill>
                  <a:srgbClr val="FFFF00"/>
                </a:solidFill>
              </a:rPr>
              <a:t>You must have permission to speak with the Media on Covered Matters</a:t>
            </a:r>
          </a:p>
        </p:txBody>
      </p:sp>
      <p:sp>
        <p:nvSpPr>
          <p:cNvPr id="9" name="TextBox 8"/>
          <p:cNvSpPr txBox="1"/>
          <p:nvPr/>
        </p:nvSpPr>
        <p:spPr>
          <a:xfrm>
            <a:off x="457200" y="2088921"/>
            <a:ext cx="8305800" cy="2277547"/>
          </a:xfrm>
          <a:prstGeom prst="rect">
            <a:avLst/>
          </a:prstGeom>
          <a:noFill/>
        </p:spPr>
        <p:txBody>
          <a:bodyPr wrap="square" rtlCol="0" anchor="ctr">
            <a:spAutoFit/>
          </a:bodyPr>
          <a:lstStyle/>
          <a:p>
            <a:pPr marL="228600" lvl="1" indent="-228600">
              <a:spcBef>
                <a:spcPts val="600"/>
              </a:spcBef>
              <a:spcAft>
                <a:spcPts val="600"/>
              </a:spcAft>
              <a:buFont typeface="Wingdings" pitchFamily="2" charset="2"/>
              <a:buChar char="§"/>
            </a:pPr>
            <a:r>
              <a:rPr lang="en-US" sz="1400" b="1" i="1" dirty="0" smtClean="0">
                <a:solidFill>
                  <a:schemeClr val="tx1">
                    <a:lumMod val="75000"/>
                    <a:lumOff val="25000"/>
                  </a:schemeClr>
                </a:solidFill>
                <a:cs typeface="Arial" pitchFamily="34" charset="0"/>
              </a:rPr>
              <a:t>INSCOM personnel… request authorization to engage the Media on a Covered Matter from the CG or Deputy Commander, INSCOM through the INSCOM Chief of Public Affairs</a:t>
            </a:r>
          </a:p>
          <a:p>
            <a:pPr marL="228600" lvl="1" indent="-228600">
              <a:spcBef>
                <a:spcPts val="600"/>
              </a:spcBef>
              <a:spcAft>
                <a:spcPts val="600"/>
              </a:spcAft>
              <a:buFont typeface="Wingdings" pitchFamily="2" charset="2"/>
              <a:buChar char="§"/>
            </a:pPr>
            <a:r>
              <a:rPr lang="en-US" sz="1400" b="1" i="1" dirty="0" smtClean="0">
                <a:solidFill>
                  <a:schemeClr val="tx1">
                    <a:lumMod val="75000"/>
                    <a:lumOff val="25000"/>
                  </a:schemeClr>
                </a:solidFill>
                <a:cs typeface="Arial" pitchFamily="34" charset="0"/>
              </a:rPr>
              <a:t>Those serving at HQDA or Army Commands, Army Service Component Commands, DRUs other than INSCOM and units below… request authorization from the DCS, G-2 or HQDA Chief Of Public Affairs</a:t>
            </a:r>
          </a:p>
          <a:p>
            <a:pPr marL="228600" indent="-228600">
              <a:spcBef>
                <a:spcPts val="600"/>
              </a:spcBef>
              <a:spcAft>
                <a:spcPts val="600"/>
              </a:spcAft>
              <a:buFont typeface="Wingdings" pitchFamily="2" charset="2"/>
              <a:buChar char="§"/>
            </a:pPr>
            <a:r>
              <a:rPr lang="en-US" sz="1400" b="1" i="1" dirty="0" smtClean="0">
                <a:solidFill>
                  <a:schemeClr val="tx1">
                    <a:lumMod val="75000"/>
                    <a:lumOff val="25000"/>
                  </a:schemeClr>
                </a:solidFill>
                <a:cs typeface="Arial" pitchFamily="34" charset="0"/>
              </a:rPr>
              <a:t>Army </a:t>
            </a:r>
            <a:r>
              <a:rPr lang="en-US" sz="1400" b="1" i="1" dirty="0" smtClean="0">
                <a:solidFill>
                  <a:schemeClr val="tx1">
                    <a:lumMod val="75000"/>
                    <a:lumOff val="25000"/>
                  </a:schemeClr>
                </a:solidFill>
              </a:rPr>
              <a:t>personnel serving </a:t>
            </a:r>
            <a:r>
              <a:rPr lang="en-US" sz="1400" b="1" i="1" dirty="0" smtClean="0">
                <a:solidFill>
                  <a:schemeClr val="tx1">
                    <a:lumMod val="75000"/>
                    <a:lumOff val="25000"/>
                  </a:schemeClr>
                </a:solidFill>
                <a:cs typeface="Arial" pitchFamily="34" charset="0"/>
              </a:rPr>
              <a:t>in Intelligence Community agencies (CIA, DIA, NGA, NRO or NSA), requests for authorizations… must be obtained from their agency’s Chief of Public Affairs</a:t>
            </a:r>
          </a:p>
          <a:p>
            <a:pPr marL="228600" indent="-228600">
              <a:spcBef>
                <a:spcPts val="600"/>
              </a:spcBef>
              <a:spcAft>
                <a:spcPts val="600"/>
              </a:spcAft>
              <a:buFont typeface="Wingdings" pitchFamily="2" charset="2"/>
              <a:buChar char="§"/>
            </a:pPr>
            <a:r>
              <a:rPr lang="en-US" sz="1400" b="1" i="1" dirty="0" smtClean="0">
                <a:solidFill>
                  <a:schemeClr val="tx1">
                    <a:lumMod val="75000"/>
                    <a:lumOff val="25000"/>
                  </a:schemeClr>
                </a:solidFill>
              </a:rPr>
              <a:t>Army personnel serving in Joint Staff and Combatant Command assignments, </a:t>
            </a:r>
            <a:r>
              <a:rPr lang="en-US" sz="1400" b="1" i="1" dirty="0" smtClean="0">
                <a:solidFill>
                  <a:schemeClr val="tx1">
                    <a:lumMod val="75000"/>
                    <a:lumOff val="25000"/>
                  </a:schemeClr>
                </a:solidFill>
                <a:cs typeface="Arial" pitchFamily="34" charset="0"/>
              </a:rPr>
              <a:t>will obtain guidance from their Director for Intelligence J-2s</a:t>
            </a:r>
          </a:p>
        </p:txBody>
      </p:sp>
      <p:sp>
        <p:nvSpPr>
          <p:cNvPr id="17" name="TextBox 16"/>
          <p:cNvSpPr txBox="1"/>
          <p:nvPr/>
        </p:nvSpPr>
        <p:spPr>
          <a:xfrm>
            <a:off x="2095500" y="6519445"/>
            <a:ext cx="7048500" cy="307777"/>
          </a:xfrm>
          <a:prstGeom prst="rect">
            <a:avLst/>
          </a:prstGeom>
          <a:noFill/>
        </p:spPr>
        <p:txBody>
          <a:bodyPr wrap="square" rtlCol="0" anchor="ctr">
            <a:spAutoFit/>
          </a:bodyPr>
          <a:lstStyle/>
          <a:p>
            <a:pPr algn="r" fontAlgn="auto">
              <a:spcBef>
                <a:spcPts val="0"/>
              </a:spcBef>
              <a:spcAft>
                <a:spcPts val="0"/>
              </a:spcAft>
            </a:pPr>
            <a:r>
              <a:rPr lang="en-US" sz="1400" b="1" i="1" dirty="0" smtClean="0">
                <a:solidFill>
                  <a:schemeClr val="tx2">
                    <a:lumMod val="75000"/>
                  </a:schemeClr>
                </a:solidFill>
                <a:cs typeface="+mn-cs"/>
              </a:rPr>
              <a:t>Intelligence Community Directive (ICD) 119 Media Contacts Training</a:t>
            </a:r>
          </a:p>
        </p:txBody>
      </p:sp>
      <p:sp>
        <p:nvSpPr>
          <p:cNvPr id="10" name="Rounded Rectangle 9"/>
          <p:cNvSpPr/>
          <p:nvPr/>
        </p:nvSpPr>
        <p:spPr>
          <a:xfrm>
            <a:off x="457200" y="1432034"/>
            <a:ext cx="8305800" cy="609600"/>
          </a:xfrm>
          <a:prstGeom prst="roundRect">
            <a:avLst/>
          </a:prstGeom>
          <a:solidFill>
            <a:schemeClr val="accent3">
              <a:lumMod val="40000"/>
              <a:lumOff val="6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lumMod val="75000"/>
                    <a:lumOff val="25000"/>
                  </a:schemeClr>
                </a:solidFill>
              </a:rPr>
              <a:t>Individuals not designated to have authorized contact with the Media on Covered Matters must seek permission for an exception to policy in order to do so </a:t>
            </a:r>
          </a:p>
        </p:txBody>
      </p:sp>
      <p:sp>
        <p:nvSpPr>
          <p:cNvPr id="13" name="Rounded Rectangle 12"/>
          <p:cNvSpPr/>
          <p:nvPr/>
        </p:nvSpPr>
        <p:spPr>
          <a:xfrm>
            <a:off x="457200" y="4419600"/>
            <a:ext cx="8305800" cy="609600"/>
          </a:xfrm>
          <a:prstGeom prst="roundRect">
            <a:avLst/>
          </a:prstGeom>
          <a:solidFill>
            <a:schemeClr val="accent3">
              <a:lumMod val="40000"/>
              <a:lumOff val="6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lumMod val="75000"/>
                    <a:lumOff val="25000"/>
                  </a:schemeClr>
                </a:solidFill>
              </a:rPr>
              <a:t>Authorization for a particular contact on Covered Matters does not constitute authorization for additional Media engagement – </a:t>
            </a:r>
            <a:r>
              <a:rPr lang="en-US" sz="1600" b="1" i="1" dirty="0" smtClean="0">
                <a:solidFill>
                  <a:schemeClr val="tx1">
                    <a:lumMod val="75000"/>
                    <a:lumOff val="25000"/>
                  </a:schemeClr>
                </a:solidFill>
              </a:rPr>
              <a:t>each authorization is a one-time exception</a:t>
            </a:r>
          </a:p>
        </p:txBody>
      </p:sp>
      <p:sp>
        <p:nvSpPr>
          <p:cNvPr id="14" name="Rounded Rectangle 13"/>
          <p:cNvSpPr/>
          <p:nvPr/>
        </p:nvSpPr>
        <p:spPr>
          <a:xfrm>
            <a:off x="457200" y="5181600"/>
            <a:ext cx="8305800" cy="762000"/>
          </a:xfrm>
          <a:prstGeom prst="roundRect">
            <a:avLst/>
          </a:prstGeom>
          <a:solidFill>
            <a:schemeClr val="accent3">
              <a:lumMod val="40000"/>
              <a:lumOff val="6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lumMod val="75000"/>
                    <a:lumOff val="25000"/>
                  </a:schemeClr>
                </a:solidFill>
              </a:rPr>
              <a:t>Contacts with the Media that involve external projects (books, film, television) related to Covered Matters require consultation with the Office of the Director of National Intelligence (ODNI) Pubic Affairs Office –</a:t>
            </a:r>
            <a:r>
              <a:rPr lang="en-US" sz="1400" b="1" dirty="0" smtClean="0">
                <a:solidFill>
                  <a:srgbClr val="FF0000"/>
                </a:solidFill>
              </a:rPr>
              <a:t> </a:t>
            </a:r>
            <a:r>
              <a:rPr lang="en-US" sz="1400" b="1" dirty="0" smtClean="0">
                <a:solidFill>
                  <a:schemeClr val="tx1">
                    <a:lumMod val="75000"/>
                    <a:lumOff val="25000"/>
                  </a:schemeClr>
                </a:solidFill>
              </a:rPr>
              <a:t>contact DCS, G-2 (Policy Team) or HQDA Chief of Public Affairs for guidance before engaging the ODNI</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0" y="6492875"/>
            <a:ext cx="2895600" cy="365125"/>
          </a:xfrm>
        </p:spPr>
        <p:txBody>
          <a:bodyPr/>
          <a:lstStyle>
            <a:lvl1pPr>
              <a:defRPr b="1">
                <a:solidFill>
                  <a:srgbClr val="336600"/>
                </a:solidFill>
                <a:effectLst/>
              </a:defRPr>
            </a:lvl1pPr>
          </a:lstStyle>
          <a:p>
            <a:pPr algn="l"/>
            <a:r>
              <a:rPr lang="en-US" dirty="0" smtClean="0"/>
              <a:t>Unclassified/FOUO</a:t>
            </a:r>
            <a:endParaRPr lang="en-US" dirty="0"/>
          </a:p>
        </p:txBody>
      </p:sp>
      <p:sp>
        <p:nvSpPr>
          <p:cNvPr id="38" name="TextBox 37"/>
          <p:cNvSpPr txBox="1"/>
          <p:nvPr/>
        </p:nvSpPr>
        <p:spPr>
          <a:xfrm>
            <a:off x="2919945" y="320566"/>
            <a:ext cx="3304110" cy="523220"/>
          </a:xfrm>
          <a:prstGeom prst="rect">
            <a:avLst/>
          </a:prstGeom>
          <a:noFill/>
        </p:spPr>
        <p:txBody>
          <a:bodyPr wrap="none" rtlCol="0">
            <a:spAutoFit/>
          </a:bodyPr>
          <a:lstStyle/>
          <a:p>
            <a:pPr algn="ctr"/>
            <a:r>
              <a:rPr lang="en-US" sz="2800" dirty="0" smtClean="0">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latin typeface="Times New Roman" pitchFamily="18" charset="0"/>
                <a:cs typeface="Times New Roman" pitchFamily="18" charset="0"/>
              </a:rPr>
              <a:t>Reporting Procedures</a:t>
            </a:r>
          </a:p>
        </p:txBody>
      </p:sp>
      <p:sp>
        <p:nvSpPr>
          <p:cNvPr id="48" name="Rectangle 47"/>
          <p:cNvSpPr/>
          <p:nvPr/>
        </p:nvSpPr>
        <p:spPr>
          <a:xfrm>
            <a:off x="0" y="6096000"/>
            <a:ext cx="9144000" cy="338554"/>
          </a:xfrm>
          <a:prstGeom prst="rect">
            <a:avLst/>
          </a:prstGeom>
          <a:solidFill>
            <a:schemeClr val="tx1"/>
          </a:solidFill>
          <a:ln>
            <a:noFill/>
          </a:ln>
          <a:effectLst>
            <a:outerShdw blurRad="76200" dist="12700" dir="8100000" sy="-23000" kx="800400" algn="br" rotWithShape="0">
              <a:prstClr val="black">
                <a:alpha val="20000"/>
              </a:prstClr>
            </a:outerShdw>
          </a:effectLst>
        </p:spPr>
        <p:txBody>
          <a:bodyPr wrap="square" anchor="ctr">
            <a:spAutoFit/>
          </a:bodyPr>
          <a:lstStyle/>
          <a:p>
            <a:pPr lvl="0" algn="ctr"/>
            <a:r>
              <a:rPr lang="en-US" sz="1600" b="1" i="1" dirty="0" smtClean="0">
                <a:solidFill>
                  <a:srgbClr val="FFFF00"/>
                </a:solidFill>
              </a:rPr>
              <a:t>See AR 360-1, Army Public Affairs Program, for additional information</a:t>
            </a:r>
          </a:p>
        </p:txBody>
      </p:sp>
      <p:sp>
        <p:nvSpPr>
          <p:cNvPr id="15" name="TextBox 14"/>
          <p:cNvSpPr txBox="1"/>
          <p:nvPr/>
        </p:nvSpPr>
        <p:spPr>
          <a:xfrm>
            <a:off x="457200" y="2097819"/>
            <a:ext cx="8229600" cy="2277547"/>
          </a:xfrm>
          <a:prstGeom prst="rect">
            <a:avLst/>
          </a:prstGeom>
          <a:noFill/>
        </p:spPr>
        <p:txBody>
          <a:bodyPr wrap="square" rtlCol="0" anchor="ctr">
            <a:spAutoFit/>
          </a:bodyPr>
          <a:lstStyle/>
          <a:p>
            <a:pPr marL="228600" lvl="1" indent="-228600">
              <a:spcBef>
                <a:spcPts val="600"/>
              </a:spcBef>
              <a:spcAft>
                <a:spcPts val="600"/>
              </a:spcAft>
              <a:buFont typeface="Wingdings" pitchFamily="2" charset="2"/>
              <a:buChar char="§"/>
            </a:pPr>
            <a:r>
              <a:rPr lang="en-US" sz="1400" b="1" i="1" dirty="0" smtClean="0">
                <a:solidFill>
                  <a:schemeClr val="tx1">
                    <a:lumMod val="75000"/>
                    <a:lumOff val="25000"/>
                  </a:schemeClr>
                </a:solidFill>
                <a:cs typeface="Arial" pitchFamily="34" charset="0"/>
              </a:rPr>
              <a:t>INSCOM personnel, your designated individual is CG or Deputy Commander, INSCOM – through INSCOM Chief of Public Affairs</a:t>
            </a:r>
          </a:p>
          <a:p>
            <a:pPr marL="228600" lvl="1" indent="-228600">
              <a:spcBef>
                <a:spcPts val="600"/>
              </a:spcBef>
              <a:spcAft>
                <a:spcPts val="600"/>
              </a:spcAft>
              <a:buFont typeface="Wingdings" pitchFamily="2" charset="2"/>
              <a:buChar char="§"/>
            </a:pPr>
            <a:r>
              <a:rPr lang="en-US" sz="1400" b="1" i="1" dirty="0" smtClean="0">
                <a:solidFill>
                  <a:schemeClr val="tx1">
                    <a:lumMod val="75000"/>
                    <a:lumOff val="25000"/>
                  </a:schemeClr>
                </a:solidFill>
                <a:cs typeface="Arial" pitchFamily="34" charset="0"/>
              </a:rPr>
              <a:t>Those serving at HQDA or Army Commands and units below, your Designated Individuals are the DCS, G-2, Assistant DCS, G-2, or the HQDA Chief of Public Affairs</a:t>
            </a:r>
          </a:p>
          <a:p>
            <a:pPr marL="228600" indent="-228600">
              <a:spcBef>
                <a:spcPts val="600"/>
              </a:spcBef>
              <a:spcAft>
                <a:spcPts val="600"/>
              </a:spcAft>
              <a:buFont typeface="Wingdings" pitchFamily="2" charset="2"/>
              <a:buChar char="§"/>
            </a:pPr>
            <a:r>
              <a:rPr lang="en-US" sz="1400" b="1" i="1" dirty="0" smtClean="0">
                <a:solidFill>
                  <a:schemeClr val="tx1">
                    <a:lumMod val="75000"/>
                    <a:lumOff val="25000"/>
                  </a:schemeClr>
                </a:solidFill>
                <a:cs typeface="Arial" pitchFamily="34" charset="0"/>
              </a:rPr>
              <a:t>Army </a:t>
            </a:r>
            <a:r>
              <a:rPr lang="en-US" sz="1400" b="1" i="1" dirty="0" smtClean="0">
                <a:solidFill>
                  <a:schemeClr val="tx1">
                    <a:lumMod val="75000"/>
                    <a:lumOff val="25000"/>
                  </a:schemeClr>
                </a:solidFill>
              </a:rPr>
              <a:t>personnel serving </a:t>
            </a:r>
            <a:r>
              <a:rPr lang="en-US" sz="1400" b="1" i="1" dirty="0" smtClean="0">
                <a:solidFill>
                  <a:schemeClr val="tx1">
                    <a:lumMod val="75000"/>
                    <a:lumOff val="25000"/>
                  </a:schemeClr>
                </a:solidFill>
                <a:cs typeface="Arial" pitchFamily="34" charset="0"/>
              </a:rPr>
              <a:t>in Intelligence Community agencies (CIA, DIA, NGA, NRO or NSA), your Designated Individual is the agency’s Chief of Public Affairs</a:t>
            </a:r>
          </a:p>
          <a:p>
            <a:pPr marL="228600" indent="-228600">
              <a:spcBef>
                <a:spcPts val="600"/>
              </a:spcBef>
              <a:spcAft>
                <a:spcPts val="600"/>
              </a:spcAft>
              <a:buFont typeface="Wingdings" pitchFamily="2" charset="2"/>
              <a:buChar char="§"/>
            </a:pPr>
            <a:r>
              <a:rPr lang="en-US" sz="1400" b="1" i="1" dirty="0" smtClean="0">
                <a:solidFill>
                  <a:schemeClr val="tx1">
                    <a:lumMod val="75000"/>
                    <a:lumOff val="25000"/>
                  </a:schemeClr>
                </a:solidFill>
              </a:rPr>
              <a:t>Army personnel serving in Joint Chiefs of Staff and Combatant Command assignments, </a:t>
            </a:r>
            <a:r>
              <a:rPr lang="en-US" sz="1400" b="1" i="1" dirty="0" smtClean="0">
                <a:solidFill>
                  <a:schemeClr val="tx1">
                    <a:lumMod val="75000"/>
                    <a:lumOff val="25000"/>
                  </a:schemeClr>
                </a:solidFill>
                <a:cs typeface="Arial" pitchFamily="34" charset="0"/>
              </a:rPr>
              <a:t>go to your Director for Intelligence, J-2 to determine your Designated Individual</a:t>
            </a:r>
          </a:p>
        </p:txBody>
      </p:sp>
      <p:sp>
        <p:nvSpPr>
          <p:cNvPr id="17" name="TextBox 16"/>
          <p:cNvSpPr txBox="1"/>
          <p:nvPr/>
        </p:nvSpPr>
        <p:spPr>
          <a:xfrm>
            <a:off x="2095500" y="6519445"/>
            <a:ext cx="7048500" cy="307777"/>
          </a:xfrm>
          <a:prstGeom prst="rect">
            <a:avLst/>
          </a:prstGeom>
          <a:noFill/>
        </p:spPr>
        <p:txBody>
          <a:bodyPr wrap="square" rtlCol="0" anchor="ctr">
            <a:spAutoFit/>
          </a:bodyPr>
          <a:lstStyle/>
          <a:p>
            <a:pPr algn="r" fontAlgn="auto">
              <a:spcBef>
                <a:spcPts val="0"/>
              </a:spcBef>
              <a:spcAft>
                <a:spcPts val="0"/>
              </a:spcAft>
            </a:pPr>
            <a:r>
              <a:rPr lang="en-US" sz="1400" b="1" i="1" dirty="0" smtClean="0">
                <a:solidFill>
                  <a:schemeClr val="tx2">
                    <a:lumMod val="75000"/>
                  </a:schemeClr>
                </a:solidFill>
                <a:cs typeface="+mn-cs"/>
              </a:rPr>
              <a:t>Intelligence Community Directive (ICD) 119 Media Contacts Training</a:t>
            </a:r>
          </a:p>
        </p:txBody>
      </p:sp>
      <p:sp>
        <p:nvSpPr>
          <p:cNvPr id="11" name="Rounded Rectangle 10"/>
          <p:cNvSpPr/>
          <p:nvPr/>
        </p:nvSpPr>
        <p:spPr>
          <a:xfrm>
            <a:off x="457200" y="1371600"/>
            <a:ext cx="8305800" cy="609600"/>
          </a:xfrm>
          <a:prstGeom prst="roundRect">
            <a:avLst/>
          </a:prstGeom>
          <a:solidFill>
            <a:schemeClr val="bg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lumMod val="75000"/>
                    <a:lumOff val="25000"/>
                  </a:schemeClr>
                </a:solidFill>
              </a:rPr>
              <a:t>If you are contacted by the Media about a Covered Matter, state you are not a Designated Individual and refer them to the individual who is authorized to speak</a:t>
            </a:r>
          </a:p>
        </p:txBody>
      </p:sp>
      <p:sp>
        <p:nvSpPr>
          <p:cNvPr id="12" name="Rounded Rectangle 11"/>
          <p:cNvSpPr/>
          <p:nvPr/>
        </p:nvSpPr>
        <p:spPr>
          <a:xfrm>
            <a:off x="457200" y="4495800"/>
            <a:ext cx="8305800" cy="609600"/>
          </a:xfrm>
          <a:prstGeom prst="roundRect">
            <a:avLst/>
          </a:prstGeom>
          <a:solidFill>
            <a:schemeClr val="bg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lumMod val="75000"/>
                    <a:lumOff val="25000"/>
                  </a:schemeClr>
                </a:solidFill>
              </a:rPr>
              <a:t>Immediately report any unintentional or unplanned contact about a Covered Matter to your Designated Individual</a:t>
            </a:r>
          </a:p>
        </p:txBody>
      </p:sp>
      <p:sp>
        <p:nvSpPr>
          <p:cNvPr id="16" name="Rounded Rectangle 15"/>
          <p:cNvSpPr/>
          <p:nvPr/>
        </p:nvSpPr>
        <p:spPr>
          <a:xfrm>
            <a:off x="457200" y="5257800"/>
            <a:ext cx="8305800" cy="685800"/>
          </a:xfrm>
          <a:prstGeom prst="roundRect">
            <a:avLst/>
          </a:prstGeom>
          <a:solidFill>
            <a:schemeClr val="bg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600" b="1" dirty="0" smtClean="0">
                <a:solidFill>
                  <a:schemeClr val="tx1">
                    <a:lumMod val="75000"/>
                    <a:lumOff val="25000"/>
                  </a:schemeClr>
                </a:solidFill>
                <a:cs typeface="Arial" pitchFamily="34" charset="0"/>
              </a:rPr>
              <a:t>When briefing at unclassified events where Media may be present, refer to your Designated Individual or associated</a:t>
            </a:r>
            <a:r>
              <a:rPr lang="en-US" sz="1600" b="1" dirty="0" smtClean="0">
                <a:solidFill>
                  <a:schemeClr val="tx1">
                    <a:lumMod val="75000"/>
                    <a:lumOff val="25000"/>
                  </a:schemeClr>
                </a:solidFill>
                <a:effectLst>
                  <a:outerShdw blurRad="38100" dist="38100" dir="2700000" algn="tl">
                    <a:srgbClr val="000000">
                      <a:alpha val="43137"/>
                    </a:srgbClr>
                  </a:outerShdw>
                </a:effectLst>
                <a:cs typeface="Arial" pitchFamily="34" charset="0"/>
              </a:rPr>
              <a:t> </a:t>
            </a:r>
            <a:r>
              <a:rPr lang="en-US" sz="1600" b="1" dirty="0" smtClean="0">
                <a:solidFill>
                  <a:schemeClr val="tx1">
                    <a:lumMod val="75000"/>
                    <a:lumOff val="25000"/>
                  </a:schemeClr>
                </a:solidFill>
                <a:cs typeface="Arial" pitchFamily="34" charset="0"/>
              </a:rPr>
              <a:t>Public Affairs Office for guidance</a:t>
            </a:r>
            <a:endParaRPr lang="en-US" sz="1600" dirty="0">
              <a:solidFill>
                <a:schemeClr val="tx1">
                  <a:lumMod val="75000"/>
                  <a:lumOff val="25000"/>
                </a:schemeClr>
              </a:solidFill>
              <a:cs typeface="Arial" pitchFamily="34"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8F301D29CBDA45BD73C0B84F2134A1" ma:contentTypeVersion="0" ma:contentTypeDescription="Create a new document." ma:contentTypeScope="" ma:versionID="eaa61c274d49daf961adabeaae4bbc60">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F8FE52-1E75-4FD9-B6D6-2C2BE89EBF7A}"/>
</file>

<file path=customXml/itemProps2.xml><?xml version="1.0" encoding="utf-8"?>
<ds:datastoreItem xmlns:ds="http://schemas.openxmlformats.org/officeDocument/2006/customXml" ds:itemID="{6EF81D33-2B47-4D54-99C6-2C3792C29C39}"/>
</file>

<file path=customXml/itemProps3.xml><?xml version="1.0" encoding="utf-8"?>
<ds:datastoreItem xmlns:ds="http://schemas.openxmlformats.org/officeDocument/2006/customXml" ds:itemID="{E9494A3B-6B6D-44C6-9613-8F531266F44F}"/>
</file>

<file path=docProps/app.xml><?xml version="1.0" encoding="utf-8"?>
<Properties xmlns="http://schemas.openxmlformats.org/officeDocument/2006/extended-properties" xmlns:vt="http://schemas.openxmlformats.org/officeDocument/2006/docPropsVTypes">
  <Template/>
  <TotalTime>1692</TotalTime>
  <Words>2797</Words>
  <Application>Microsoft Office PowerPoint</Application>
  <PresentationFormat>On-screen Show (4:3)</PresentationFormat>
  <Paragraphs>262</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United States Army Intelligence and Security Command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MarcinowskiRA</dc:creator>
  <cp:lastModifiedBy>edwin.hanson</cp:lastModifiedBy>
  <cp:revision>163</cp:revision>
  <dcterms:created xsi:type="dcterms:W3CDTF">2014-10-16T15:33:06Z</dcterms:created>
  <dcterms:modified xsi:type="dcterms:W3CDTF">2015-11-05T13:40:38Z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0x010100418F301D29CBDA45BD73C0B84F2134A1</vt:lpwstr>
  </property>
</Properties>
</file>