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708"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Lst>
  <p:notesMasterIdLst>
    <p:notesMasterId r:id="rId49"/>
  </p:notesMasterIdLst>
  <p:handoutMasterIdLst>
    <p:handoutMasterId r:id="rId50"/>
  </p:handoutMasterIdLst>
  <p:sldIdLst>
    <p:sldId id="325" r:id="rId16"/>
    <p:sldId id="439" r:id="rId17"/>
    <p:sldId id="467" r:id="rId18"/>
    <p:sldId id="448" r:id="rId19"/>
    <p:sldId id="459" r:id="rId20"/>
    <p:sldId id="433" r:id="rId21"/>
    <p:sldId id="463" r:id="rId22"/>
    <p:sldId id="406" r:id="rId23"/>
    <p:sldId id="464" r:id="rId24"/>
    <p:sldId id="417" r:id="rId25"/>
    <p:sldId id="416" r:id="rId26"/>
    <p:sldId id="446" r:id="rId27"/>
    <p:sldId id="445" r:id="rId28"/>
    <p:sldId id="423" r:id="rId29"/>
    <p:sldId id="424" r:id="rId30"/>
    <p:sldId id="442" r:id="rId31"/>
    <p:sldId id="465" r:id="rId32"/>
    <p:sldId id="468" r:id="rId33"/>
    <p:sldId id="427" r:id="rId34"/>
    <p:sldId id="444" r:id="rId35"/>
    <p:sldId id="466" r:id="rId36"/>
    <p:sldId id="345" r:id="rId37"/>
    <p:sldId id="399" r:id="rId38"/>
    <p:sldId id="398" r:id="rId39"/>
    <p:sldId id="449" r:id="rId40"/>
    <p:sldId id="450" r:id="rId41"/>
    <p:sldId id="451" r:id="rId42"/>
    <p:sldId id="452" r:id="rId43"/>
    <p:sldId id="453" r:id="rId44"/>
    <p:sldId id="381" r:id="rId45"/>
    <p:sldId id="460" r:id="rId46"/>
    <p:sldId id="431" r:id="rId47"/>
    <p:sldId id="396" r:id="rId4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uarles, Cortez" initials="C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18187C"/>
    <a:srgbClr val="19194D"/>
    <a:srgbClr val="E8E8ED"/>
    <a:srgbClr val="92D050"/>
    <a:srgbClr val="F79646"/>
    <a:srgbClr val="081D54"/>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13" autoAdjust="0"/>
    <p:restoredTop sz="82034" autoAdjust="0"/>
  </p:normalViewPr>
  <p:slideViewPr>
    <p:cSldViewPr snapToGrid="0">
      <p:cViewPr>
        <p:scale>
          <a:sx n="78" d="100"/>
          <a:sy n="78" d="100"/>
        </p:scale>
        <p:origin x="-67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p:scale>
          <a:sx n="90" d="100"/>
          <a:sy n="90" d="100"/>
        </p:scale>
        <p:origin x="-1860" y="-72"/>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72E8F6-7914-44C4-818F-0EDB27687ACD}"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en-US"/>
        </a:p>
      </dgm:t>
    </dgm:pt>
    <dgm:pt modelId="{6F0298EB-0440-438D-AC11-87EE27FC274B}">
      <dgm:prSet phldrT="[Text]"/>
      <dgm:spPr/>
      <dgm:t>
        <a:bodyPr/>
        <a:lstStyle/>
        <a:p>
          <a:r>
            <a:rPr lang="en-US" dirty="0" smtClean="0">
              <a:latin typeface="Arial" pitchFamily="34" charset="0"/>
              <a:cs typeface="Arial" pitchFamily="34" charset="0"/>
            </a:rPr>
            <a:t>USD(I)</a:t>
          </a:r>
          <a:endParaRPr lang="en-US" dirty="0">
            <a:latin typeface="Arial" pitchFamily="34" charset="0"/>
            <a:cs typeface="Arial" pitchFamily="34" charset="0"/>
          </a:endParaRPr>
        </a:p>
      </dgm:t>
    </dgm:pt>
    <dgm:pt modelId="{D6D85621-40FF-4037-97E5-4E079F569DE4}" type="parTrans" cxnId="{377923D8-9150-4646-976E-BAC90D2CAFD2}">
      <dgm:prSet/>
      <dgm:spPr/>
      <dgm:t>
        <a:bodyPr/>
        <a:lstStyle/>
        <a:p>
          <a:endParaRPr lang="en-US">
            <a:latin typeface="Arial" pitchFamily="34" charset="0"/>
            <a:cs typeface="Arial" pitchFamily="34" charset="0"/>
          </a:endParaRPr>
        </a:p>
      </dgm:t>
    </dgm:pt>
    <dgm:pt modelId="{269FD7A3-2A55-4ED7-A86C-A707802FD8C4}" type="sibTrans" cxnId="{377923D8-9150-4646-976E-BAC90D2CAFD2}">
      <dgm:prSet/>
      <dgm:spPr/>
      <dgm:t>
        <a:bodyPr/>
        <a:lstStyle/>
        <a:p>
          <a:endParaRPr lang="en-US" dirty="0">
            <a:latin typeface="Arial" pitchFamily="34" charset="0"/>
            <a:cs typeface="Arial" pitchFamily="34" charset="0"/>
          </a:endParaRPr>
        </a:p>
      </dgm:t>
    </dgm:pt>
    <dgm:pt modelId="{8B6D98C3-5DA3-4CC5-8B46-05D68E349773}">
      <dgm:prSet phldrT="[Text]"/>
      <dgm:spPr/>
      <dgm:t>
        <a:bodyPr/>
        <a:lstStyle/>
        <a:p>
          <a:r>
            <a:rPr lang="en-US" dirty="0" smtClean="0">
              <a:latin typeface="Arial" pitchFamily="34" charset="0"/>
              <a:cs typeface="Arial" pitchFamily="34" charset="0"/>
            </a:rPr>
            <a:t>Recommend Percentage Range for bonus budgets across the  DoD IC</a:t>
          </a:r>
          <a:endParaRPr lang="en-US" dirty="0">
            <a:latin typeface="Arial" pitchFamily="34" charset="0"/>
            <a:cs typeface="Arial" pitchFamily="34" charset="0"/>
          </a:endParaRPr>
        </a:p>
      </dgm:t>
    </dgm:pt>
    <dgm:pt modelId="{A7305979-5A63-48E7-96D5-815903F3C790}" type="parTrans" cxnId="{A0CE137A-0599-4880-95EB-046A667F4D33}">
      <dgm:prSet/>
      <dgm:spPr/>
      <dgm:t>
        <a:bodyPr/>
        <a:lstStyle/>
        <a:p>
          <a:endParaRPr lang="en-US">
            <a:latin typeface="Arial" pitchFamily="34" charset="0"/>
            <a:cs typeface="Arial" pitchFamily="34" charset="0"/>
          </a:endParaRPr>
        </a:p>
      </dgm:t>
    </dgm:pt>
    <dgm:pt modelId="{15BC0CA2-9E5C-48CA-A63D-7E435B1768AE}" type="sibTrans" cxnId="{A0CE137A-0599-4880-95EB-046A667F4D33}">
      <dgm:prSet/>
      <dgm:spPr/>
      <dgm:t>
        <a:bodyPr/>
        <a:lstStyle/>
        <a:p>
          <a:endParaRPr lang="en-US">
            <a:latin typeface="Arial" pitchFamily="34" charset="0"/>
            <a:cs typeface="Arial" pitchFamily="34" charset="0"/>
          </a:endParaRPr>
        </a:p>
      </dgm:t>
    </dgm:pt>
    <dgm:pt modelId="{EAD15300-D956-45AD-8099-236A9F4572FC}">
      <dgm:prSet phldrT="[Text]"/>
      <dgm:spPr/>
      <dgm:t>
        <a:bodyPr/>
        <a:lstStyle/>
        <a:p>
          <a:r>
            <a:rPr lang="en-US" dirty="0" smtClean="0">
              <a:latin typeface="Arial" pitchFamily="34" charset="0"/>
              <a:cs typeface="Arial" pitchFamily="34" charset="0"/>
            </a:rPr>
            <a:t>Army G-2</a:t>
          </a:r>
          <a:endParaRPr lang="en-US" dirty="0">
            <a:latin typeface="Arial" pitchFamily="34" charset="0"/>
            <a:cs typeface="Arial" pitchFamily="34" charset="0"/>
          </a:endParaRPr>
        </a:p>
      </dgm:t>
    </dgm:pt>
    <dgm:pt modelId="{CC22EDC0-477A-4289-8D9F-FCE6FCBA82F3}" type="parTrans" cxnId="{17B506A0-7557-418F-9FB3-1B0DCE630355}">
      <dgm:prSet/>
      <dgm:spPr/>
      <dgm:t>
        <a:bodyPr/>
        <a:lstStyle/>
        <a:p>
          <a:endParaRPr lang="en-US">
            <a:latin typeface="Arial" pitchFamily="34" charset="0"/>
            <a:cs typeface="Arial" pitchFamily="34" charset="0"/>
          </a:endParaRPr>
        </a:p>
      </dgm:t>
    </dgm:pt>
    <dgm:pt modelId="{D90EF416-95B7-4C3F-B3A1-1E357D2A5FC6}" type="sibTrans" cxnId="{17B506A0-7557-418F-9FB3-1B0DCE630355}">
      <dgm:prSet/>
      <dgm:spPr/>
      <dgm:t>
        <a:bodyPr/>
        <a:lstStyle/>
        <a:p>
          <a:endParaRPr lang="en-US" dirty="0">
            <a:latin typeface="Arial" pitchFamily="34" charset="0"/>
            <a:cs typeface="Arial" pitchFamily="34" charset="0"/>
          </a:endParaRPr>
        </a:p>
      </dgm:t>
    </dgm:pt>
    <dgm:pt modelId="{17E6C41C-6A88-4136-A7C3-FEC1D772C64A}">
      <dgm:prSet phldrT="[Text]"/>
      <dgm:spPr/>
      <dgm:t>
        <a:bodyPr/>
        <a:lstStyle/>
        <a:p>
          <a:r>
            <a:rPr lang="en-US" dirty="0" smtClean="0">
              <a:latin typeface="Arial" pitchFamily="34" charset="0"/>
              <a:cs typeface="Arial" pitchFamily="34" charset="0"/>
            </a:rPr>
            <a:t>Sets Percentage Range for Army bonus budget</a:t>
          </a:r>
          <a:endParaRPr lang="en-US" dirty="0">
            <a:latin typeface="Arial" pitchFamily="34" charset="0"/>
            <a:cs typeface="Arial" pitchFamily="34" charset="0"/>
          </a:endParaRPr>
        </a:p>
      </dgm:t>
    </dgm:pt>
    <dgm:pt modelId="{A4522F01-E368-4CD7-BA9E-5D69F3AD3ECF}" type="parTrans" cxnId="{42BB94F0-4E38-4995-A9D7-E7075E3FB6E3}">
      <dgm:prSet/>
      <dgm:spPr/>
      <dgm:t>
        <a:bodyPr/>
        <a:lstStyle/>
        <a:p>
          <a:endParaRPr lang="en-US">
            <a:latin typeface="Arial" pitchFamily="34" charset="0"/>
            <a:cs typeface="Arial" pitchFamily="34" charset="0"/>
          </a:endParaRPr>
        </a:p>
      </dgm:t>
    </dgm:pt>
    <dgm:pt modelId="{AE7901AE-B192-4CE3-967C-463BF837FE04}" type="sibTrans" cxnId="{42BB94F0-4E38-4995-A9D7-E7075E3FB6E3}">
      <dgm:prSet/>
      <dgm:spPr/>
      <dgm:t>
        <a:bodyPr/>
        <a:lstStyle/>
        <a:p>
          <a:endParaRPr lang="en-US">
            <a:latin typeface="Arial" pitchFamily="34" charset="0"/>
            <a:cs typeface="Arial" pitchFamily="34" charset="0"/>
          </a:endParaRPr>
        </a:p>
      </dgm:t>
    </dgm:pt>
    <dgm:pt modelId="{D3B4799B-922E-4EDB-BA0D-06F0CD0400A8}">
      <dgm:prSet phldrT="[Text]"/>
      <dgm:spPr/>
      <dgm:t>
        <a:bodyPr/>
        <a:lstStyle/>
        <a:p>
          <a:r>
            <a:rPr lang="en-US" dirty="0" smtClean="0">
              <a:latin typeface="Arial" pitchFamily="34" charset="0"/>
              <a:cs typeface="Arial" pitchFamily="34" charset="0"/>
            </a:rPr>
            <a:t>Commander</a:t>
          </a:r>
          <a:endParaRPr lang="en-US" dirty="0">
            <a:latin typeface="Arial" pitchFamily="34" charset="0"/>
            <a:cs typeface="Arial" pitchFamily="34" charset="0"/>
          </a:endParaRPr>
        </a:p>
      </dgm:t>
    </dgm:pt>
    <dgm:pt modelId="{682DC897-A1DB-459C-96C7-C393C4D27BFC}" type="parTrans" cxnId="{171F44F1-5F24-4E93-B864-3B170AF32735}">
      <dgm:prSet/>
      <dgm:spPr/>
      <dgm:t>
        <a:bodyPr/>
        <a:lstStyle/>
        <a:p>
          <a:endParaRPr lang="en-US">
            <a:latin typeface="Arial" pitchFamily="34" charset="0"/>
            <a:cs typeface="Arial" pitchFamily="34" charset="0"/>
          </a:endParaRPr>
        </a:p>
      </dgm:t>
    </dgm:pt>
    <dgm:pt modelId="{A69233CF-0FD9-4EDE-AA6D-EF5524F0910A}" type="sibTrans" cxnId="{171F44F1-5F24-4E93-B864-3B170AF32735}">
      <dgm:prSet/>
      <dgm:spPr/>
      <dgm:t>
        <a:bodyPr/>
        <a:lstStyle/>
        <a:p>
          <a:endParaRPr lang="en-US" dirty="0">
            <a:latin typeface="Arial" pitchFamily="34" charset="0"/>
            <a:cs typeface="Arial" pitchFamily="34" charset="0"/>
          </a:endParaRPr>
        </a:p>
      </dgm:t>
    </dgm:pt>
    <dgm:pt modelId="{A453A0D3-CEB8-4AB8-8E51-CF6243442FE0}">
      <dgm:prSet phldrT="[Text]"/>
      <dgm:spPr/>
      <dgm:t>
        <a:bodyPr/>
        <a:lstStyle/>
        <a:p>
          <a:r>
            <a:rPr lang="en-US" dirty="0" smtClean="0">
              <a:latin typeface="Arial" pitchFamily="34" charset="0"/>
              <a:cs typeface="Arial" pitchFamily="34" charset="0"/>
            </a:rPr>
            <a:t>Selects a percentage of budget based on Army G-2s recommended range for the bonus group</a:t>
          </a:r>
          <a:endParaRPr lang="en-US" dirty="0">
            <a:latin typeface="Arial" pitchFamily="34" charset="0"/>
            <a:cs typeface="Arial" pitchFamily="34" charset="0"/>
          </a:endParaRPr>
        </a:p>
      </dgm:t>
    </dgm:pt>
    <dgm:pt modelId="{0FDD184D-C46F-4E32-927B-DA7FC3747B4B}" type="parTrans" cxnId="{1FDAEA03-6A16-4BAB-80CE-4DF982ACBD70}">
      <dgm:prSet/>
      <dgm:spPr/>
      <dgm:t>
        <a:bodyPr/>
        <a:lstStyle/>
        <a:p>
          <a:endParaRPr lang="en-US">
            <a:latin typeface="Arial" pitchFamily="34" charset="0"/>
            <a:cs typeface="Arial" pitchFamily="34" charset="0"/>
          </a:endParaRPr>
        </a:p>
      </dgm:t>
    </dgm:pt>
    <dgm:pt modelId="{E4EEF849-487D-4D52-8701-E8A9D1181AE0}" type="sibTrans" cxnId="{1FDAEA03-6A16-4BAB-80CE-4DF982ACBD70}">
      <dgm:prSet/>
      <dgm:spPr/>
      <dgm:t>
        <a:bodyPr/>
        <a:lstStyle/>
        <a:p>
          <a:endParaRPr lang="en-US">
            <a:latin typeface="Arial" pitchFamily="34" charset="0"/>
            <a:cs typeface="Arial" pitchFamily="34" charset="0"/>
          </a:endParaRPr>
        </a:p>
      </dgm:t>
    </dgm:pt>
    <dgm:pt modelId="{8D2EA4FD-1875-4D9F-96A0-F60365F347EB}">
      <dgm:prSet phldrT="[Text]"/>
      <dgm:spPr/>
      <dgm:t>
        <a:bodyPr/>
        <a:lstStyle/>
        <a:p>
          <a:r>
            <a:rPr lang="en-US" dirty="0" smtClean="0">
              <a:latin typeface="Arial" pitchFamily="34" charset="0"/>
              <a:cs typeface="Arial" pitchFamily="34" charset="0"/>
            </a:rPr>
            <a:t>Bonus Group</a:t>
          </a:r>
          <a:endParaRPr lang="en-US" dirty="0">
            <a:latin typeface="Arial" pitchFamily="34" charset="0"/>
            <a:cs typeface="Arial" pitchFamily="34" charset="0"/>
          </a:endParaRPr>
        </a:p>
      </dgm:t>
    </dgm:pt>
    <dgm:pt modelId="{94EDC4D4-3CE8-47EB-BF36-E9516B51C84F}" type="parTrans" cxnId="{0B67CEEF-657D-4A8F-90D5-3B077DA474E6}">
      <dgm:prSet/>
      <dgm:spPr/>
      <dgm:t>
        <a:bodyPr/>
        <a:lstStyle/>
        <a:p>
          <a:endParaRPr lang="en-US"/>
        </a:p>
      </dgm:t>
    </dgm:pt>
    <dgm:pt modelId="{F2639E63-C4A1-405F-B426-EB39C8C98F28}" type="sibTrans" cxnId="{0B67CEEF-657D-4A8F-90D5-3B077DA474E6}">
      <dgm:prSet/>
      <dgm:spPr/>
      <dgm:t>
        <a:bodyPr/>
        <a:lstStyle/>
        <a:p>
          <a:endParaRPr lang="en-US"/>
        </a:p>
      </dgm:t>
    </dgm:pt>
    <dgm:pt modelId="{D4BC852C-FA94-4D92-AF23-DFE6DC684125}">
      <dgm:prSet phldrT="[Text]"/>
      <dgm:spPr/>
      <dgm:t>
        <a:bodyPr/>
        <a:lstStyle/>
        <a:p>
          <a:r>
            <a:rPr lang="en-US" dirty="0" smtClean="0">
              <a:latin typeface="Arial" pitchFamily="34" charset="0"/>
              <a:cs typeface="Arial" pitchFamily="34" charset="0"/>
            </a:rPr>
            <a:t>Multiplies the selected percentage by the sum of employee base  salaries in the bonus group</a:t>
          </a:r>
          <a:endParaRPr lang="en-US" dirty="0">
            <a:latin typeface="Arial" pitchFamily="34" charset="0"/>
            <a:cs typeface="Arial" pitchFamily="34" charset="0"/>
          </a:endParaRPr>
        </a:p>
      </dgm:t>
    </dgm:pt>
    <dgm:pt modelId="{A79B5011-2F0C-43F5-A248-4C0A1E7633E9}" type="parTrans" cxnId="{B5625341-C499-4B12-824D-4CEB9EF21C12}">
      <dgm:prSet/>
      <dgm:spPr/>
      <dgm:t>
        <a:bodyPr/>
        <a:lstStyle/>
        <a:p>
          <a:endParaRPr lang="en-US"/>
        </a:p>
      </dgm:t>
    </dgm:pt>
    <dgm:pt modelId="{692EBB44-A8AE-47B5-9F07-B7BB7A054A98}" type="sibTrans" cxnId="{B5625341-C499-4B12-824D-4CEB9EF21C12}">
      <dgm:prSet/>
      <dgm:spPr/>
      <dgm:t>
        <a:bodyPr/>
        <a:lstStyle/>
        <a:p>
          <a:endParaRPr lang="en-US"/>
        </a:p>
      </dgm:t>
    </dgm:pt>
    <dgm:pt modelId="{9839B15D-BD75-47ED-A442-45E5D5724478}" type="pres">
      <dgm:prSet presAssocID="{D172E8F6-7914-44C4-818F-0EDB27687ACD}" presName="Name0" presStyleCnt="0">
        <dgm:presLayoutVars>
          <dgm:dir/>
          <dgm:animLvl val="lvl"/>
          <dgm:resizeHandles val="exact"/>
        </dgm:presLayoutVars>
      </dgm:prSet>
      <dgm:spPr/>
      <dgm:t>
        <a:bodyPr/>
        <a:lstStyle/>
        <a:p>
          <a:endParaRPr lang="en-US"/>
        </a:p>
      </dgm:t>
    </dgm:pt>
    <dgm:pt modelId="{D9836356-3C5E-48C5-82EF-1427CF01D062}" type="pres">
      <dgm:prSet presAssocID="{D172E8F6-7914-44C4-818F-0EDB27687ACD}" presName="tSp" presStyleCnt="0"/>
      <dgm:spPr/>
      <dgm:t>
        <a:bodyPr/>
        <a:lstStyle/>
        <a:p>
          <a:endParaRPr lang="en-US"/>
        </a:p>
      </dgm:t>
    </dgm:pt>
    <dgm:pt modelId="{7467AB44-03B9-413B-81D8-B3F4981ABC2C}" type="pres">
      <dgm:prSet presAssocID="{D172E8F6-7914-44C4-818F-0EDB27687ACD}" presName="bSp" presStyleCnt="0"/>
      <dgm:spPr/>
      <dgm:t>
        <a:bodyPr/>
        <a:lstStyle/>
        <a:p>
          <a:endParaRPr lang="en-US"/>
        </a:p>
      </dgm:t>
    </dgm:pt>
    <dgm:pt modelId="{11701AA1-646C-49B3-91F5-B6381BB13590}" type="pres">
      <dgm:prSet presAssocID="{D172E8F6-7914-44C4-818F-0EDB27687ACD}" presName="process" presStyleCnt="0"/>
      <dgm:spPr/>
      <dgm:t>
        <a:bodyPr/>
        <a:lstStyle/>
        <a:p>
          <a:endParaRPr lang="en-US"/>
        </a:p>
      </dgm:t>
    </dgm:pt>
    <dgm:pt modelId="{DB3D0B58-966D-4319-995F-5C4E1509A45E}" type="pres">
      <dgm:prSet presAssocID="{6F0298EB-0440-438D-AC11-87EE27FC274B}" presName="composite1" presStyleCnt="0"/>
      <dgm:spPr/>
      <dgm:t>
        <a:bodyPr/>
        <a:lstStyle/>
        <a:p>
          <a:endParaRPr lang="en-US"/>
        </a:p>
      </dgm:t>
    </dgm:pt>
    <dgm:pt modelId="{D3EF2F5D-F6A4-44EF-B84D-5CB96D76EC28}" type="pres">
      <dgm:prSet presAssocID="{6F0298EB-0440-438D-AC11-87EE27FC274B}" presName="dummyNode1" presStyleLbl="node1" presStyleIdx="0" presStyleCnt="4"/>
      <dgm:spPr/>
      <dgm:t>
        <a:bodyPr/>
        <a:lstStyle/>
        <a:p>
          <a:endParaRPr lang="en-US"/>
        </a:p>
      </dgm:t>
    </dgm:pt>
    <dgm:pt modelId="{1586E68F-9490-4CCC-AFED-047E36C60507}" type="pres">
      <dgm:prSet presAssocID="{6F0298EB-0440-438D-AC11-87EE27FC274B}" presName="childNode1" presStyleLbl="bgAcc1" presStyleIdx="0" presStyleCnt="4">
        <dgm:presLayoutVars>
          <dgm:bulletEnabled val="1"/>
        </dgm:presLayoutVars>
      </dgm:prSet>
      <dgm:spPr/>
      <dgm:t>
        <a:bodyPr/>
        <a:lstStyle/>
        <a:p>
          <a:endParaRPr lang="en-US"/>
        </a:p>
      </dgm:t>
    </dgm:pt>
    <dgm:pt modelId="{7282553F-A6C1-4E94-861C-3C09A91AC9AF}" type="pres">
      <dgm:prSet presAssocID="{6F0298EB-0440-438D-AC11-87EE27FC274B}" presName="childNode1tx" presStyleLbl="bgAcc1" presStyleIdx="0" presStyleCnt="4">
        <dgm:presLayoutVars>
          <dgm:bulletEnabled val="1"/>
        </dgm:presLayoutVars>
      </dgm:prSet>
      <dgm:spPr/>
      <dgm:t>
        <a:bodyPr/>
        <a:lstStyle/>
        <a:p>
          <a:endParaRPr lang="en-US"/>
        </a:p>
      </dgm:t>
    </dgm:pt>
    <dgm:pt modelId="{A324677E-CF62-41C2-85B1-A69D241200A9}" type="pres">
      <dgm:prSet presAssocID="{6F0298EB-0440-438D-AC11-87EE27FC274B}" presName="parentNode1" presStyleLbl="node1" presStyleIdx="0" presStyleCnt="4">
        <dgm:presLayoutVars>
          <dgm:chMax val="1"/>
          <dgm:bulletEnabled val="1"/>
        </dgm:presLayoutVars>
      </dgm:prSet>
      <dgm:spPr/>
      <dgm:t>
        <a:bodyPr/>
        <a:lstStyle/>
        <a:p>
          <a:endParaRPr lang="en-US"/>
        </a:p>
      </dgm:t>
    </dgm:pt>
    <dgm:pt modelId="{8D18FE1F-070A-4713-A75D-12D1475DE525}" type="pres">
      <dgm:prSet presAssocID="{6F0298EB-0440-438D-AC11-87EE27FC274B}" presName="connSite1" presStyleCnt="0"/>
      <dgm:spPr/>
      <dgm:t>
        <a:bodyPr/>
        <a:lstStyle/>
        <a:p>
          <a:endParaRPr lang="en-US"/>
        </a:p>
      </dgm:t>
    </dgm:pt>
    <dgm:pt modelId="{FEBBF2E2-3AA6-4AEA-836E-43E2ED24DE1E}" type="pres">
      <dgm:prSet presAssocID="{269FD7A3-2A55-4ED7-A86C-A707802FD8C4}" presName="Name9" presStyleLbl="sibTrans2D1" presStyleIdx="0" presStyleCnt="3" custLinFactNeighborX="1601" custLinFactNeighborY="78"/>
      <dgm:spPr/>
      <dgm:t>
        <a:bodyPr/>
        <a:lstStyle/>
        <a:p>
          <a:endParaRPr lang="en-US"/>
        </a:p>
      </dgm:t>
    </dgm:pt>
    <dgm:pt modelId="{C1BE2777-A037-48A5-9719-BCB634D80333}" type="pres">
      <dgm:prSet presAssocID="{EAD15300-D956-45AD-8099-236A9F4572FC}" presName="composite2" presStyleCnt="0"/>
      <dgm:spPr/>
      <dgm:t>
        <a:bodyPr/>
        <a:lstStyle/>
        <a:p>
          <a:endParaRPr lang="en-US"/>
        </a:p>
      </dgm:t>
    </dgm:pt>
    <dgm:pt modelId="{55857ABB-38E7-44F2-96E8-EBAE8C5AFB59}" type="pres">
      <dgm:prSet presAssocID="{EAD15300-D956-45AD-8099-236A9F4572FC}" presName="dummyNode2" presStyleLbl="node1" presStyleIdx="0" presStyleCnt="4"/>
      <dgm:spPr/>
      <dgm:t>
        <a:bodyPr/>
        <a:lstStyle/>
        <a:p>
          <a:endParaRPr lang="en-US"/>
        </a:p>
      </dgm:t>
    </dgm:pt>
    <dgm:pt modelId="{E107F47A-DDDF-48A5-8D15-73F484A82734}" type="pres">
      <dgm:prSet presAssocID="{EAD15300-D956-45AD-8099-236A9F4572FC}" presName="childNode2" presStyleLbl="bgAcc1" presStyleIdx="1" presStyleCnt="4">
        <dgm:presLayoutVars>
          <dgm:bulletEnabled val="1"/>
        </dgm:presLayoutVars>
      </dgm:prSet>
      <dgm:spPr/>
      <dgm:t>
        <a:bodyPr/>
        <a:lstStyle/>
        <a:p>
          <a:endParaRPr lang="en-US"/>
        </a:p>
      </dgm:t>
    </dgm:pt>
    <dgm:pt modelId="{637915CA-56D9-4D36-955F-8A88A91EFB64}" type="pres">
      <dgm:prSet presAssocID="{EAD15300-D956-45AD-8099-236A9F4572FC}" presName="childNode2tx" presStyleLbl="bgAcc1" presStyleIdx="1" presStyleCnt="4">
        <dgm:presLayoutVars>
          <dgm:bulletEnabled val="1"/>
        </dgm:presLayoutVars>
      </dgm:prSet>
      <dgm:spPr/>
      <dgm:t>
        <a:bodyPr/>
        <a:lstStyle/>
        <a:p>
          <a:endParaRPr lang="en-US"/>
        </a:p>
      </dgm:t>
    </dgm:pt>
    <dgm:pt modelId="{0E514F7B-F49F-4969-9A61-ABE03A93C11B}" type="pres">
      <dgm:prSet presAssocID="{EAD15300-D956-45AD-8099-236A9F4572FC}" presName="parentNode2" presStyleLbl="node1" presStyleIdx="1" presStyleCnt="4">
        <dgm:presLayoutVars>
          <dgm:chMax val="0"/>
          <dgm:bulletEnabled val="1"/>
        </dgm:presLayoutVars>
      </dgm:prSet>
      <dgm:spPr/>
      <dgm:t>
        <a:bodyPr/>
        <a:lstStyle/>
        <a:p>
          <a:endParaRPr lang="en-US"/>
        </a:p>
      </dgm:t>
    </dgm:pt>
    <dgm:pt modelId="{718DAC36-EA6E-4755-AA6C-451B5542A06C}" type="pres">
      <dgm:prSet presAssocID="{EAD15300-D956-45AD-8099-236A9F4572FC}" presName="connSite2" presStyleCnt="0"/>
      <dgm:spPr/>
      <dgm:t>
        <a:bodyPr/>
        <a:lstStyle/>
        <a:p>
          <a:endParaRPr lang="en-US"/>
        </a:p>
      </dgm:t>
    </dgm:pt>
    <dgm:pt modelId="{F0CC3C89-3C26-401F-9E16-782888E7076F}" type="pres">
      <dgm:prSet presAssocID="{D90EF416-95B7-4C3F-B3A1-1E357D2A5FC6}" presName="Name18" presStyleLbl="sibTrans2D1" presStyleIdx="1" presStyleCnt="3"/>
      <dgm:spPr/>
      <dgm:t>
        <a:bodyPr/>
        <a:lstStyle/>
        <a:p>
          <a:endParaRPr lang="en-US"/>
        </a:p>
      </dgm:t>
    </dgm:pt>
    <dgm:pt modelId="{13B7C20C-B06C-4BFC-A83B-CC11E6BD5E88}" type="pres">
      <dgm:prSet presAssocID="{D3B4799B-922E-4EDB-BA0D-06F0CD0400A8}" presName="composite1" presStyleCnt="0"/>
      <dgm:spPr/>
      <dgm:t>
        <a:bodyPr/>
        <a:lstStyle/>
        <a:p>
          <a:endParaRPr lang="en-US"/>
        </a:p>
      </dgm:t>
    </dgm:pt>
    <dgm:pt modelId="{C877767E-1D0C-45DA-8069-15F850F6B4AF}" type="pres">
      <dgm:prSet presAssocID="{D3B4799B-922E-4EDB-BA0D-06F0CD0400A8}" presName="dummyNode1" presStyleLbl="node1" presStyleIdx="1" presStyleCnt="4"/>
      <dgm:spPr/>
      <dgm:t>
        <a:bodyPr/>
        <a:lstStyle/>
        <a:p>
          <a:endParaRPr lang="en-US"/>
        </a:p>
      </dgm:t>
    </dgm:pt>
    <dgm:pt modelId="{66036C8D-7286-4C05-A1CC-08FDECCC78F2}" type="pres">
      <dgm:prSet presAssocID="{D3B4799B-922E-4EDB-BA0D-06F0CD0400A8}" presName="childNode1" presStyleLbl="bgAcc1" presStyleIdx="2" presStyleCnt="4">
        <dgm:presLayoutVars>
          <dgm:bulletEnabled val="1"/>
        </dgm:presLayoutVars>
      </dgm:prSet>
      <dgm:spPr/>
      <dgm:t>
        <a:bodyPr/>
        <a:lstStyle/>
        <a:p>
          <a:endParaRPr lang="en-US"/>
        </a:p>
      </dgm:t>
    </dgm:pt>
    <dgm:pt modelId="{101FB0ED-D76D-4E0F-9E9E-9A3A6895BD49}" type="pres">
      <dgm:prSet presAssocID="{D3B4799B-922E-4EDB-BA0D-06F0CD0400A8}" presName="childNode1tx" presStyleLbl="bgAcc1" presStyleIdx="2" presStyleCnt="4">
        <dgm:presLayoutVars>
          <dgm:bulletEnabled val="1"/>
        </dgm:presLayoutVars>
      </dgm:prSet>
      <dgm:spPr/>
      <dgm:t>
        <a:bodyPr/>
        <a:lstStyle/>
        <a:p>
          <a:endParaRPr lang="en-US"/>
        </a:p>
      </dgm:t>
    </dgm:pt>
    <dgm:pt modelId="{2CA73B0B-BAC4-4302-A3D4-F9AFC2F4E52C}" type="pres">
      <dgm:prSet presAssocID="{D3B4799B-922E-4EDB-BA0D-06F0CD0400A8}" presName="parentNode1" presStyleLbl="node1" presStyleIdx="2" presStyleCnt="4">
        <dgm:presLayoutVars>
          <dgm:chMax val="1"/>
          <dgm:bulletEnabled val="1"/>
        </dgm:presLayoutVars>
      </dgm:prSet>
      <dgm:spPr/>
      <dgm:t>
        <a:bodyPr/>
        <a:lstStyle/>
        <a:p>
          <a:endParaRPr lang="en-US"/>
        </a:p>
      </dgm:t>
    </dgm:pt>
    <dgm:pt modelId="{CD2497E5-70EE-4DD5-8187-BF0A4D7A226D}" type="pres">
      <dgm:prSet presAssocID="{D3B4799B-922E-4EDB-BA0D-06F0CD0400A8}" presName="connSite1" presStyleCnt="0"/>
      <dgm:spPr/>
      <dgm:t>
        <a:bodyPr/>
        <a:lstStyle/>
        <a:p>
          <a:endParaRPr lang="en-US"/>
        </a:p>
      </dgm:t>
    </dgm:pt>
    <dgm:pt modelId="{DDC98122-31DF-4CEC-A0A6-CAE0E8DB71BA}" type="pres">
      <dgm:prSet presAssocID="{A69233CF-0FD9-4EDE-AA6D-EF5524F0910A}" presName="Name9" presStyleLbl="sibTrans2D1" presStyleIdx="2" presStyleCnt="3"/>
      <dgm:spPr/>
      <dgm:t>
        <a:bodyPr/>
        <a:lstStyle/>
        <a:p>
          <a:endParaRPr lang="en-US"/>
        </a:p>
      </dgm:t>
    </dgm:pt>
    <dgm:pt modelId="{2C0CD3F5-9003-4A09-84F0-84656D11E502}" type="pres">
      <dgm:prSet presAssocID="{8D2EA4FD-1875-4D9F-96A0-F60365F347EB}" presName="composite2" presStyleCnt="0"/>
      <dgm:spPr/>
      <dgm:t>
        <a:bodyPr/>
        <a:lstStyle/>
        <a:p>
          <a:endParaRPr lang="en-US"/>
        </a:p>
      </dgm:t>
    </dgm:pt>
    <dgm:pt modelId="{F76DA808-27BF-461E-8D29-8BB76A09171D}" type="pres">
      <dgm:prSet presAssocID="{8D2EA4FD-1875-4D9F-96A0-F60365F347EB}" presName="dummyNode2" presStyleLbl="node1" presStyleIdx="2" presStyleCnt="4"/>
      <dgm:spPr/>
      <dgm:t>
        <a:bodyPr/>
        <a:lstStyle/>
        <a:p>
          <a:endParaRPr lang="en-US"/>
        </a:p>
      </dgm:t>
    </dgm:pt>
    <dgm:pt modelId="{6A51B08A-16A7-44FD-A2EA-F2B0E811153E}" type="pres">
      <dgm:prSet presAssocID="{8D2EA4FD-1875-4D9F-96A0-F60365F347EB}" presName="childNode2" presStyleLbl="bgAcc1" presStyleIdx="3" presStyleCnt="4">
        <dgm:presLayoutVars>
          <dgm:bulletEnabled val="1"/>
        </dgm:presLayoutVars>
      </dgm:prSet>
      <dgm:spPr/>
      <dgm:t>
        <a:bodyPr/>
        <a:lstStyle/>
        <a:p>
          <a:endParaRPr lang="en-US"/>
        </a:p>
      </dgm:t>
    </dgm:pt>
    <dgm:pt modelId="{0DF23EC1-8371-4817-BE29-B57B164A3B14}" type="pres">
      <dgm:prSet presAssocID="{8D2EA4FD-1875-4D9F-96A0-F60365F347EB}" presName="childNode2tx" presStyleLbl="bgAcc1" presStyleIdx="3" presStyleCnt="4">
        <dgm:presLayoutVars>
          <dgm:bulletEnabled val="1"/>
        </dgm:presLayoutVars>
      </dgm:prSet>
      <dgm:spPr/>
      <dgm:t>
        <a:bodyPr/>
        <a:lstStyle/>
        <a:p>
          <a:endParaRPr lang="en-US"/>
        </a:p>
      </dgm:t>
    </dgm:pt>
    <dgm:pt modelId="{4CC2DD99-47D5-47C0-B403-5C6074A804C0}" type="pres">
      <dgm:prSet presAssocID="{8D2EA4FD-1875-4D9F-96A0-F60365F347EB}" presName="parentNode2" presStyleLbl="node1" presStyleIdx="3" presStyleCnt="4">
        <dgm:presLayoutVars>
          <dgm:chMax val="0"/>
          <dgm:bulletEnabled val="1"/>
        </dgm:presLayoutVars>
      </dgm:prSet>
      <dgm:spPr/>
      <dgm:t>
        <a:bodyPr/>
        <a:lstStyle/>
        <a:p>
          <a:endParaRPr lang="en-US"/>
        </a:p>
      </dgm:t>
    </dgm:pt>
    <dgm:pt modelId="{B45C77CB-AD10-48B1-86EC-B89DA671352F}" type="pres">
      <dgm:prSet presAssocID="{8D2EA4FD-1875-4D9F-96A0-F60365F347EB}" presName="connSite2" presStyleCnt="0"/>
      <dgm:spPr/>
      <dgm:t>
        <a:bodyPr/>
        <a:lstStyle/>
        <a:p>
          <a:endParaRPr lang="en-US"/>
        </a:p>
      </dgm:t>
    </dgm:pt>
  </dgm:ptLst>
  <dgm:cxnLst>
    <dgm:cxn modelId="{B5625341-C499-4B12-824D-4CEB9EF21C12}" srcId="{8D2EA4FD-1875-4D9F-96A0-F60365F347EB}" destId="{D4BC852C-FA94-4D92-AF23-DFE6DC684125}" srcOrd="0" destOrd="0" parTransId="{A79B5011-2F0C-43F5-A248-4C0A1E7633E9}" sibTransId="{692EBB44-A8AE-47B5-9F07-B7BB7A054A98}"/>
    <dgm:cxn modelId="{A0CE137A-0599-4880-95EB-046A667F4D33}" srcId="{6F0298EB-0440-438D-AC11-87EE27FC274B}" destId="{8B6D98C3-5DA3-4CC5-8B46-05D68E349773}" srcOrd="0" destOrd="0" parTransId="{A7305979-5A63-48E7-96D5-815903F3C790}" sibTransId="{15BC0CA2-9E5C-48CA-A63D-7E435B1768AE}"/>
    <dgm:cxn modelId="{3C3F3CED-A81A-4222-B2B0-5907F4B5C2B4}" type="presOf" srcId="{8B6D98C3-5DA3-4CC5-8B46-05D68E349773}" destId="{7282553F-A6C1-4E94-861C-3C09A91AC9AF}" srcOrd="1" destOrd="0" presId="urn:microsoft.com/office/officeart/2005/8/layout/hProcess4"/>
    <dgm:cxn modelId="{AE4D5C61-A70B-4A3B-A4FE-530478245AB8}" type="presOf" srcId="{EAD15300-D956-45AD-8099-236A9F4572FC}" destId="{0E514F7B-F49F-4969-9A61-ABE03A93C11B}" srcOrd="0" destOrd="0" presId="urn:microsoft.com/office/officeart/2005/8/layout/hProcess4"/>
    <dgm:cxn modelId="{42BB94F0-4E38-4995-A9D7-E7075E3FB6E3}" srcId="{EAD15300-D956-45AD-8099-236A9F4572FC}" destId="{17E6C41C-6A88-4136-A7C3-FEC1D772C64A}" srcOrd="0" destOrd="0" parTransId="{A4522F01-E368-4CD7-BA9E-5D69F3AD3ECF}" sibTransId="{AE7901AE-B192-4CE3-967C-463BF837FE04}"/>
    <dgm:cxn modelId="{F8AD27EB-2368-4AC9-A857-92B6818C7757}" type="presOf" srcId="{17E6C41C-6A88-4136-A7C3-FEC1D772C64A}" destId="{637915CA-56D9-4D36-955F-8A88A91EFB64}" srcOrd="1" destOrd="0" presId="urn:microsoft.com/office/officeart/2005/8/layout/hProcess4"/>
    <dgm:cxn modelId="{AC136808-37C5-42F3-AD5B-8C08303E7C88}" type="presOf" srcId="{D90EF416-95B7-4C3F-B3A1-1E357D2A5FC6}" destId="{F0CC3C89-3C26-401F-9E16-782888E7076F}" srcOrd="0" destOrd="0" presId="urn:microsoft.com/office/officeart/2005/8/layout/hProcess4"/>
    <dgm:cxn modelId="{B5CE8246-F989-49E5-AFF9-71BAAE7D447B}" type="presOf" srcId="{D4BC852C-FA94-4D92-AF23-DFE6DC684125}" destId="{6A51B08A-16A7-44FD-A2EA-F2B0E811153E}" srcOrd="0" destOrd="0" presId="urn:microsoft.com/office/officeart/2005/8/layout/hProcess4"/>
    <dgm:cxn modelId="{85798026-28A4-4822-B313-0C2F7ED8CE2B}" type="presOf" srcId="{8B6D98C3-5DA3-4CC5-8B46-05D68E349773}" destId="{1586E68F-9490-4CCC-AFED-047E36C60507}" srcOrd="0" destOrd="0" presId="urn:microsoft.com/office/officeart/2005/8/layout/hProcess4"/>
    <dgm:cxn modelId="{02EC929A-4869-451F-BFBE-5ACE0514A704}" type="presOf" srcId="{269FD7A3-2A55-4ED7-A86C-A707802FD8C4}" destId="{FEBBF2E2-3AA6-4AEA-836E-43E2ED24DE1E}" srcOrd="0" destOrd="0" presId="urn:microsoft.com/office/officeart/2005/8/layout/hProcess4"/>
    <dgm:cxn modelId="{11838150-9DD7-4391-A529-9019B83E4218}" type="presOf" srcId="{8D2EA4FD-1875-4D9F-96A0-F60365F347EB}" destId="{4CC2DD99-47D5-47C0-B403-5C6074A804C0}" srcOrd="0" destOrd="0" presId="urn:microsoft.com/office/officeart/2005/8/layout/hProcess4"/>
    <dgm:cxn modelId="{F7579171-AA43-40DF-AF1A-DB7B3D7C677A}" type="presOf" srcId="{A69233CF-0FD9-4EDE-AA6D-EF5524F0910A}" destId="{DDC98122-31DF-4CEC-A0A6-CAE0E8DB71BA}" srcOrd="0" destOrd="0" presId="urn:microsoft.com/office/officeart/2005/8/layout/hProcess4"/>
    <dgm:cxn modelId="{377923D8-9150-4646-976E-BAC90D2CAFD2}" srcId="{D172E8F6-7914-44C4-818F-0EDB27687ACD}" destId="{6F0298EB-0440-438D-AC11-87EE27FC274B}" srcOrd="0" destOrd="0" parTransId="{D6D85621-40FF-4037-97E5-4E079F569DE4}" sibTransId="{269FD7A3-2A55-4ED7-A86C-A707802FD8C4}"/>
    <dgm:cxn modelId="{17B506A0-7557-418F-9FB3-1B0DCE630355}" srcId="{D172E8F6-7914-44C4-818F-0EDB27687ACD}" destId="{EAD15300-D956-45AD-8099-236A9F4572FC}" srcOrd="1" destOrd="0" parTransId="{CC22EDC0-477A-4289-8D9F-FCE6FCBA82F3}" sibTransId="{D90EF416-95B7-4C3F-B3A1-1E357D2A5FC6}"/>
    <dgm:cxn modelId="{0B67CEEF-657D-4A8F-90D5-3B077DA474E6}" srcId="{D172E8F6-7914-44C4-818F-0EDB27687ACD}" destId="{8D2EA4FD-1875-4D9F-96A0-F60365F347EB}" srcOrd="3" destOrd="0" parTransId="{94EDC4D4-3CE8-47EB-BF36-E9516B51C84F}" sibTransId="{F2639E63-C4A1-405F-B426-EB39C8C98F28}"/>
    <dgm:cxn modelId="{1FDAEA03-6A16-4BAB-80CE-4DF982ACBD70}" srcId="{D3B4799B-922E-4EDB-BA0D-06F0CD0400A8}" destId="{A453A0D3-CEB8-4AB8-8E51-CF6243442FE0}" srcOrd="0" destOrd="0" parTransId="{0FDD184D-C46F-4E32-927B-DA7FC3747B4B}" sibTransId="{E4EEF849-487D-4D52-8701-E8A9D1181AE0}"/>
    <dgm:cxn modelId="{8D044DAB-E987-4925-A918-6CD585FD9572}" type="presOf" srcId="{D172E8F6-7914-44C4-818F-0EDB27687ACD}" destId="{9839B15D-BD75-47ED-A442-45E5D5724478}" srcOrd="0" destOrd="0" presId="urn:microsoft.com/office/officeart/2005/8/layout/hProcess4"/>
    <dgm:cxn modelId="{15E2F717-9281-49C1-906B-CEE954D4B968}" type="presOf" srcId="{17E6C41C-6A88-4136-A7C3-FEC1D772C64A}" destId="{E107F47A-DDDF-48A5-8D15-73F484A82734}" srcOrd="0" destOrd="0" presId="urn:microsoft.com/office/officeart/2005/8/layout/hProcess4"/>
    <dgm:cxn modelId="{67CB594F-B5C3-4938-B614-F6E2E713B978}" type="presOf" srcId="{D3B4799B-922E-4EDB-BA0D-06F0CD0400A8}" destId="{2CA73B0B-BAC4-4302-A3D4-F9AFC2F4E52C}" srcOrd="0" destOrd="0" presId="urn:microsoft.com/office/officeart/2005/8/layout/hProcess4"/>
    <dgm:cxn modelId="{171F44F1-5F24-4E93-B864-3B170AF32735}" srcId="{D172E8F6-7914-44C4-818F-0EDB27687ACD}" destId="{D3B4799B-922E-4EDB-BA0D-06F0CD0400A8}" srcOrd="2" destOrd="0" parTransId="{682DC897-A1DB-459C-96C7-C393C4D27BFC}" sibTransId="{A69233CF-0FD9-4EDE-AA6D-EF5524F0910A}"/>
    <dgm:cxn modelId="{B798B00D-45F9-4007-9A76-25275BEF1805}" type="presOf" srcId="{D4BC852C-FA94-4D92-AF23-DFE6DC684125}" destId="{0DF23EC1-8371-4817-BE29-B57B164A3B14}" srcOrd="1" destOrd="0" presId="urn:microsoft.com/office/officeart/2005/8/layout/hProcess4"/>
    <dgm:cxn modelId="{E0381A9A-BEA4-49C1-8A0C-2269DFC0E4EA}" type="presOf" srcId="{6F0298EB-0440-438D-AC11-87EE27FC274B}" destId="{A324677E-CF62-41C2-85B1-A69D241200A9}" srcOrd="0" destOrd="0" presId="urn:microsoft.com/office/officeart/2005/8/layout/hProcess4"/>
    <dgm:cxn modelId="{EE84E15F-D956-4670-A9B7-6103621F083F}" type="presOf" srcId="{A453A0D3-CEB8-4AB8-8E51-CF6243442FE0}" destId="{66036C8D-7286-4C05-A1CC-08FDECCC78F2}" srcOrd="0" destOrd="0" presId="urn:microsoft.com/office/officeart/2005/8/layout/hProcess4"/>
    <dgm:cxn modelId="{09E88FC2-45BA-47BF-B3ED-C8C115E5F26E}" type="presOf" srcId="{A453A0D3-CEB8-4AB8-8E51-CF6243442FE0}" destId="{101FB0ED-D76D-4E0F-9E9E-9A3A6895BD49}" srcOrd="1" destOrd="0" presId="urn:microsoft.com/office/officeart/2005/8/layout/hProcess4"/>
    <dgm:cxn modelId="{B28E5F97-3742-4CDB-A83B-BDEBF159E798}" type="presParOf" srcId="{9839B15D-BD75-47ED-A442-45E5D5724478}" destId="{D9836356-3C5E-48C5-82EF-1427CF01D062}" srcOrd="0" destOrd="0" presId="urn:microsoft.com/office/officeart/2005/8/layout/hProcess4"/>
    <dgm:cxn modelId="{FA7AD8E7-1F4A-4DE6-92AE-242ABB2CFB77}" type="presParOf" srcId="{9839B15D-BD75-47ED-A442-45E5D5724478}" destId="{7467AB44-03B9-413B-81D8-B3F4981ABC2C}" srcOrd="1" destOrd="0" presId="urn:microsoft.com/office/officeart/2005/8/layout/hProcess4"/>
    <dgm:cxn modelId="{1C2B7BEC-6117-4A78-AA0A-289A4BFFA33D}" type="presParOf" srcId="{9839B15D-BD75-47ED-A442-45E5D5724478}" destId="{11701AA1-646C-49B3-91F5-B6381BB13590}" srcOrd="2" destOrd="0" presId="urn:microsoft.com/office/officeart/2005/8/layout/hProcess4"/>
    <dgm:cxn modelId="{769669B6-043A-4E70-BAAE-1B745FA2058B}" type="presParOf" srcId="{11701AA1-646C-49B3-91F5-B6381BB13590}" destId="{DB3D0B58-966D-4319-995F-5C4E1509A45E}" srcOrd="0" destOrd="0" presId="urn:microsoft.com/office/officeart/2005/8/layout/hProcess4"/>
    <dgm:cxn modelId="{C006F387-E7CC-4D76-9B89-CED79E5270BA}" type="presParOf" srcId="{DB3D0B58-966D-4319-995F-5C4E1509A45E}" destId="{D3EF2F5D-F6A4-44EF-B84D-5CB96D76EC28}" srcOrd="0" destOrd="0" presId="urn:microsoft.com/office/officeart/2005/8/layout/hProcess4"/>
    <dgm:cxn modelId="{7FACD56F-69A9-48CD-9E48-6352921C8686}" type="presParOf" srcId="{DB3D0B58-966D-4319-995F-5C4E1509A45E}" destId="{1586E68F-9490-4CCC-AFED-047E36C60507}" srcOrd="1" destOrd="0" presId="urn:microsoft.com/office/officeart/2005/8/layout/hProcess4"/>
    <dgm:cxn modelId="{94EB9406-7727-4E85-A1AA-A1F5C973EF2E}" type="presParOf" srcId="{DB3D0B58-966D-4319-995F-5C4E1509A45E}" destId="{7282553F-A6C1-4E94-861C-3C09A91AC9AF}" srcOrd="2" destOrd="0" presId="urn:microsoft.com/office/officeart/2005/8/layout/hProcess4"/>
    <dgm:cxn modelId="{2695BAD8-9E8F-4FA1-82BE-B4B9CB8E2211}" type="presParOf" srcId="{DB3D0B58-966D-4319-995F-5C4E1509A45E}" destId="{A324677E-CF62-41C2-85B1-A69D241200A9}" srcOrd="3" destOrd="0" presId="urn:microsoft.com/office/officeart/2005/8/layout/hProcess4"/>
    <dgm:cxn modelId="{6C9FAAD6-9F81-4FB1-94DC-FBACAD63685E}" type="presParOf" srcId="{DB3D0B58-966D-4319-995F-5C4E1509A45E}" destId="{8D18FE1F-070A-4713-A75D-12D1475DE525}" srcOrd="4" destOrd="0" presId="urn:microsoft.com/office/officeart/2005/8/layout/hProcess4"/>
    <dgm:cxn modelId="{51087E17-F2FF-472E-B89C-03E44C41E0E4}" type="presParOf" srcId="{11701AA1-646C-49B3-91F5-B6381BB13590}" destId="{FEBBF2E2-3AA6-4AEA-836E-43E2ED24DE1E}" srcOrd="1" destOrd="0" presId="urn:microsoft.com/office/officeart/2005/8/layout/hProcess4"/>
    <dgm:cxn modelId="{2556B03E-627A-46BB-A9E6-46D786FB8FC4}" type="presParOf" srcId="{11701AA1-646C-49B3-91F5-B6381BB13590}" destId="{C1BE2777-A037-48A5-9719-BCB634D80333}" srcOrd="2" destOrd="0" presId="urn:microsoft.com/office/officeart/2005/8/layout/hProcess4"/>
    <dgm:cxn modelId="{2AEDC4BB-CA75-43C1-A5B9-03F6C599810F}" type="presParOf" srcId="{C1BE2777-A037-48A5-9719-BCB634D80333}" destId="{55857ABB-38E7-44F2-96E8-EBAE8C5AFB59}" srcOrd="0" destOrd="0" presId="urn:microsoft.com/office/officeart/2005/8/layout/hProcess4"/>
    <dgm:cxn modelId="{4019380A-1DCE-4F18-AD66-9C54E4A84303}" type="presParOf" srcId="{C1BE2777-A037-48A5-9719-BCB634D80333}" destId="{E107F47A-DDDF-48A5-8D15-73F484A82734}" srcOrd="1" destOrd="0" presId="urn:microsoft.com/office/officeart/2005/8/layout/hProcess4"/>
    <dgm:cxn modelId="{D5A00167-80A0-4802-A431-71144E687F19}" type="presParOf" srcId="{C1BE2777-A037-48A5-9719-BCB634D80333}" destId="{637915CA-56D9-4D36-955F-8A88A91EFB64}" srcOrd="2" destOrd="0" presId="urn:microsoft.com/office/officeart/2005/8/layout/hProcess4"/>
    <dgm:cxn modelId="{D9EFE97C-93BC-433E-AE06-0E9A5745628C}" type="presParOf" srcId="{C1BE2777-A037-48A5-9719-BCB634D80333}" destId="{0E514F7B-F49F-4969-9A61-ABE03A93C11B}" srcOrd="3" destOrd="0" presId="urn:microsoft.com/office/officeart/2005/8/layout/hProcess4"/>
    <dgm:cxn modelId="{565090CC-DD4D-4033-8470-CD32ADA8D2C4}" type="presParOf" srcId="{C1BE2777-A037-48A5-9719-BCB634D80333}" destId="{718DAC36-EA6E-4755-AA6C-451B5542A06C}" srcOrd="4" destOrd="0" presId="urn:microsoft.com/office/officeart/2005/8/layout/hProcess4"/>
    <dgm:cxn modelId="{AA556209-0F42-4F91-B65D-6391D7DFB422}" type="presParOf" srcId="{11701AA1-646C-49B3-91F5-B6381BB13590}" destId="{F0CC3C89-3C26-401F-9E16-782888E7076F}" srcOrd="3" destOrd="0" presId="urn:microsoft.com/office/officeart/2005/8/layout/hProcess4"/>
    <dgm:cxn modelId="{B149028A-57DD-41B8-B4A8-D2B486311D04}" type="presParOf" srcId="{11701AA1-646C-49B3-91F5-B6381BB13590}" destId="{13B7C20C-B06C-4BFC-A83B-CC11E6BD5E88}" srcOrd="4" destOrd="0" presId="urn:microsoft.com/office/officeart/2005/8/layout/hProcess4"/>
    <dgm:cxn modelId="{9AF55F9A-EABA-43B2-8E91-624E3DDAEA4C}" type="presParOf" srcId="{13B7C20C-B06C-4BFC-A83B-CC11E6BD5E88}" destId="{C877767E-1D0C-45DA-8069-15F850F6B4AF}" srcOrd="0" destOrd="0" presId="urn:microsoft.com/office/officeart/2005/8/layout/hProcess4"/>
    <dgm:cxn modelId="{E6009182-D4C1-474F-A586-000B8E4FA263}" type="presParOf" srcId="{13B7C20C-B06C-4BFC-A83B-CC11E6BD5E88}" destId="{66036C8D-7286-4C05-A1CC-08FDECCC78F2}" srcOrd="1" destOrd="0" presId="urn:microsoft.com/office/officeart/2005/8/layout/hProcess4"/>
    <dgm:cxn modelId="{909DEA4D-286B-4514-8FE0-7DB716B64192}" type="presParOf" srcId="{13B7C20C-B06C-4BFC-A83B-CC11E6BD5E88}" destId="{101FB0ED-D76D-4E0F-9E9E-9A3A6895BD49}" srcOrd="2" destOrd="0" presId="urn:microsoft.com/office/officeart/2005/8/layout/hProcess4"/>
    <dgm:cxn modelId="{27C909E8-BC53-4B23-9291-59EAA9BC41F7}" type="presParOf" srcId="{13B7C20C-B06C-4BFC-A83B-CC11E6BD5E88}" destId="{2CA73B0B-BAC4-4302-A3D4-F9AFC2F4E52C}" srcOrd="3" destOrd="0" presId="urn:microsoft.com/office/officeart/2005/8/layout/hProcess4"/>
    <dgm:cxn modelId="{11EAFC4F-A733-4660-992B-681ED7D45DB3}" type="presParOf" srcId="{13B7C20C-B06C-4BFC-A83B-CC11E6BD5E88}" destId="{CD2497E5-70EE-4DD5-8187-BF0A4D7A226D}" srcOrd="4" destOrd="0" presId="urn:microsoft.com/office/officeart/2005/8/layout/hProcess4"/>
    <dgm:cxn modelId="{B0384072-B269-4089-AE0A-5617E80DD2E2}" type="presParOf" srcId="{11701AA1-646C-49B3-91F5-B6381BB13590}" destId="{DDC98122-31DF-4CEC-A0A6-CAE0E8DB71BA}" srcOrd="5" destOrd="0" presId="urn:microsoft.com/office/officeart/2005/8/layout/hProcess4"/>
    <dgm:cxn modelId="{F80E3AC7-8AD2-4598-9FC3-4D54DACA31BD}" type="presParOf" srcId="{11701AA1-646C-49B3-91F5-B6381BB13590}" destId="{2C0CD3F5-9003-4A09-84F0-84656D11E502}" srcOrd="6" destOrd="0" presId="urn:microsoft.com/office/officeart/2005/8/layout/hProcess4"/>
    <dgm:cxn modelId="{D295A3A8-5E5D-46C3-90B0-3BCEBCF73724}" type="presParOf" srcId="{2C0CD3F5-9003-4A09-84F0-84656D11E502}" destId="{F76DA808-27BF-461E-8D29-8BB76A09171D}" srcOrd="0" destOrd="0" presId="urn:microsoft.com/office/officeart/2005/8/layout/hProcess4"/>
    <dgm:cxn modelId="{FF9AC6EE-AC32-436B-B95A-01A839592BE7}" type="presParOf" srcId="{2C0CD3F5-9003-4A09-84F0-84656D11E502}" destId="{6A51B08A-16A7-44FD-A2EA-F2B0E811153E}" srcOrd="1" destOrd="0" presId="urn:microsoft.com/office/officeart/2005/8/layout/hProcess4"/>
    <dgm:cxn modelId="{C2B56BC0-7AD6-4227-8A2A-AC7D8751C045}" type="presParOf" srcId="{2C0CD3F5-9003-4A09-84F0-84656D11E502}" destId="{0DF23EC1-8371-4817-BE29-B57B164A3B14}" srcOrd="2" destOrd="0" presId="urn:microsoft.com/office/officeart/2005/8/layout/hProcess4"/>
    <dgm:cxn modelId="{4B557B43-C10A-427C-B407-892A8F6226A6}" type="presParOf" srcId="{2C0CD3F5-9003-4A09-84F0-84656D11E502}" destId="{4CC2DD99-47D5-47C0-B403-5C6074A804C0}" srcOrd="3" destOrd="0" presId="urn:microsoft.com/office/officeart/2005/8/layout/hProcess4"/>
    <dgm:cxn modelId="{2F4F159E-BAD9-403D-9C31-4003440B8FB4}" type="presParOf" srcId="{2C0CD3F5-9003-4A09-84F0-84656D11E502}" destId="{B45C77CB-AD10-48B1-86EC-B89DA671352F}"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FB3E11-7193-4995-8C81-516F29531E23}" type="doc">
      <dgm:prSet loTypeId="urn:microsoft.com/office/officeart/2005/8/layout/process5" loCatId="process" qsTypeId="urn:microsoft.com/office/officeart/2005/8/quickstyle/3d1" qsCatId="3D" csTypeId="urn:microsoft.com/office/officeart/2005/8/colors/accent0_2" csCatId="mainScheme" phldr="1"/>
      <dgm:spPr/>
      <dgm:t>
        <a:bodyPr/>
        <a:lstStyle/>
        <a:p>
          <a:endParaRPr lang="en-US"/>
        </a:p>
      </dgm:t>
    </dgm:pt>
    <dgm:pt modelId="{D38FEDD0-7FDA-40EB-98FC-534B9ACF7935}">
      <dgm:prSet phldrT="[Text]" custT="1"/>
      <dgm:spPr/>
      <dgm:t>
        <a:bodyPr/>
        <a:lstStyle/>
        <a:p>
          <a:pPr>
            <a:spcBef>
              <a:spcPts val="600"/>
            </a:spcBef>
            <a:spcAft>
              <a:spcPts val="600"/>
            </a:spcAft>
          </a:pPr>
          <a:r>
            <a:rPr lang="en-US" sz="1200" dirty="0" smtClean="0">
              <a:latin typeface="Arial" pitchFamily="34" charset="0"/>
              <a:cs typeface="Arial" pitchFamily="34" charset="0"/>
            </a:rPr>
            <a:t>Assign Data Administrators</a:t>
          </a:r>
          <a:endParaRPr lang="en-US" sz="1200" dirty="0">
            <a:latin typeface="Arial" pitchFamily="34" charset="0"/>
            <a:cs typeface="Arial" pitchFamily="34" charset="0"/>
          </a:endParaRPr>
        </a:p>
      </dgm:t>
    </dgm:pt>
    <dgm:pt modelId="{10DB58CC-8BBA-4DBE-921B-10B5257983B4}" type="parTrans" cxnId="{D9190427-F91C-4449-947C-56AA58329EFE}">
      <dgm:prSet/>
      <dgm:spPr/>
      <dgm:t>
        <a:bodyPr/>
        <a:lstStyle/>
        <a:p>
          <a:pPr>
            <a:spcBef>
              <a:spcPts val="300"/>
            </a:spcBef>
            <a:spcAft>
              <a:spcPts val="300"/>
            </a:spcAft>
          </a:pPr>
          <a:endParaRPr lang="en-US" sz="1400">
            <a:latin typeface="Arial" pitchFamily="34" charset="0"/>
            <a:cs typeface="Arial" pitchFamily="34" charset="0"/>
          </a:endParaRPr>
        </a:p>
      </dgm:t>
    </dgm:pt>
    <dgm:pt modelId="{633C43D2-CF36-458D-A93F-F1D446BAD905}" type="sibTrans" cxnId="{D9190427-F91C-4449-947C-56AA58329EFE}">
      <dgm:prSet/>
      <dgm:spPr/>
      <dgm:t>
        <a:bodyPr/>
        <a:lstStyle/>
        <a:p>
          <a:pPr>
            <a:spcBef>
              <a:spcPts val="300"/>
            </a:spcBef>
            <a:spcAft>
              <a:spcPts val="300"/>
            </a:spcAft>
          </a:pPr>
          <a:endParaRPr lang="en-US" sz="1400" dirty="0">
            <a:latin typeface="Arial" pitchFamily="34" charset="0"/>
            <a:cs typeface="Arial" pitchFamily="34" charset="0"/>
          </a:endParaRPr>
        </a:p>
      </dgm:t>
    </dgm:pt>
    <dgm:pt modelId="{ABBDCC1E-EACB-4C71-A3E4-DEEFE846786E}">
      <dgm:prSet phldrT="[Text]" custT="1"/>
      <dgm:spPr/>
      <dgm:t>
        <a:bodyPr/>
        <a:lstStyle/>
        <a:p>
          <a:pPr>
            <a:spcBef>
              <a:spcPts val="600"/>
            </a:spcBef>
            <a:spcAft>
              <a:spcPts val="600"/>
            </a:spcAft>
          </a:pPr>
          <a:r>
            <a:rPr lang="en-US" sz="1200" dirty="0" smtClean="0">
              <a:latin typeface="Arial" pitchFamily="34" charset="0"/>
              <a:cs typeface="Arial" pitchFamily="34" charset="0"/>
            </a:rPr>
            <a:t>Establish Business Rules</a:t>
          </a:r>
          <a:endParaRPr lang="en-US" sz="1200" dirty="0">
            <a:latin typeface="Arial" pitchFamily="34" charset="0"/>
            <a:cs typeface="Arial" pitchFamily="34" charset="0"/>
          </a:endParaRPr>
        </a:p>
      </dgm:t>
    </dgm:pt>
    <dgm:pt modelId="{FED9351E-ECE3-42A0-B0A1-27B9CDB98C20}" type="parTrans" cxnId="{3DC4E30C-8D92-4873-8147-16458C8F09E1}">
      <dgm:prSet/>
      <dgm:spPr/>
      <dgm:t>
        <a:bodyPr/>
        <a:lstStyle/>
        <a:p>
          <a:pPr>
            <a:spcBef>
              <a:spcPts val="300"/>
            </a:spcBef>
            <a:spcAft>
              <a:spcPts val="300"/>
            </a:spcAft>
          </a:pPr>
          <a:endParaRPr lang="en-US" sz="1400">
            <a:latin typeface="Arial" pitchFamily="34" charset="0"/>
            <a:cs typeface="Arial" pitchFamily="34" charset="0"/>
          </a:endParaRPr>
        </a:p>
      </dgm:t>
    </dgm:pt>
    <dgm:pt modelId="{9DAD46F5-D41E-4614-9E96-A55E43A70087}" type="sibTrans" cxnId="{3DC4E30C-8D92-4873-8147-16458C8F09E1}">
      <dgm:prSet/>
      <dgm:spPr/>
      <dgm:t>
        <a:bodyPr/>
        <a:lstStyle/>
        <a:p>
          <a:pPr>
            <a:spcBef>
              <a:spcPts val="300"/>
            </a:spcBef>
            <a:spcAft>
              <a:spcPts val="300"/>
            </a:spcAft>
          </a:pPr>
          <a:endParaRPr lang="en-US" sz="1400" dirty="0">
            <a:latin typeface="Arial" pitchFamily="34" charset="0"/>
            <a:cs typeface="Arial" pitchFamily="34" charset="0"/>
          </a:endParaRPr>
        </a:p>
      </dgm:t>
    </dgm:pt>
    <dgm:pt modelId="{3A0094A1-F01A-400C-9E39-F66EBBCFECE4}">
      <dgm:prSet phldrT="[Text]" custT="1"/>
      <dgm:spPr/>
      <dgm:t>
        <a:bodyPr/>
        <a:lstStyle/>
        <a:p>
          <a:pPr>
            <a:spcBef>
              <a:spcPts val="600"/>
            </a:spcBef>
            <a:spcAft>
              <a:spcPts val="600"/>
            </a:spcAft>
          </a:pPr>
          <a:r>
            <a:rPr lang="en-US" sz="1200" dirty="0" smtClean="0">
              <a:latin typeface="Arial" pitchFamily="34" charset="0"/>
              <a:cs typeface="Arial" pitchFamily="34" charset="0"/>
            </a:rPr>
            <a:t>Establish PBB Budget</a:t>
          </a:r>
          <a:endParaRPr lang="en-US" sz="1200" dirty="0">
            <a:latin typeface="Arial" pitchFamily="34" charset="0"/>
            <a:cs typeface="Arial" pitchFamily="34" charset="0"/>
          </a:endParaRPr>
        </a:p>
      </dgm:t>
    </dgm:pt>
    <dgm:pt modelId="{CE24A36C-2B9C-48A6-B28F-B8CFA0131742}" type="parTrans" cxnId="{64092799-35F0-4FC2-8B6C-3E4A3A50B176}">
      <dgm:prSet/>
      <dgm:spPr/>
      <dgm:t>
        <a:bodyPr/>
        <a:lstStyle/>
        <a:p>
          <a:pPr>
            <a:spcBef>
              <a:spcPts val="300"/>
            </a:spcBef>
            <a:spcAft>
              <a:spcPts val="300"/>
            </a:spcAft>
          </a:pPr>
          <a:endParaRPr lang="en-US" sz="1400">
            <a:latin typeface="Arial" pitchFamily="34" charset="0"/>
            <a:cs typeface="Arial" pitchFamily="34" charset="0"/>
          </a:endParaRPr>
        </a:p>
      </dgm:t>
    </dgm:pt>
    <dgm:pt modelId="{A762A2E5-F9AB-4969-A1B1-11A64EEEFB3F}" type="sibTrans" cxnId="{64092799-35F0-4FC2-8B6C-3E4A3A50B176}">
      <dgm:prSet/>
      <dgm:spPr/>
      <dgm:t>
        <a:bodyPr/>
        <a:lstStyle/>
        <a:p>
          <a:pPr>
            <a:spcBef>
              <a:spcPts val="300"/>
            </a:spcBef>
            <a:spcAft>
              <a:spcPts val="300"/>
            </a:spcAft>
          </a:pPr>
          <a:endParaRPr lang="en-US" sz="1400" dirty="0">
            <a:latin typeface="Arial" pitchFamily="34" charset="0"/>
            <a:cs typeface="Arial" pitchFamily="34" charset="0"/>
          </a:endParaRPr>
        </a:p>
      </dgm:t>
    </dgm:pt>
    <dgm:pt modelId="{50BE97A4-1065-42E8-9D77-3A2E195F48B0}">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Bonus Group Managers review PBBs</a:t>
          </a:r>
          <a:endParaRPr lang="en-US" sz="1400" b="1" dirty="0">
            <a:solidFill>
              <a:schemeClr val="bg1"/>
            </a:solidFill>
            <a:latin typeface="Arial" pitchFamily="34" charset="0"/>
            <a:cs typeface="Arial" pitchFamily="34" charset="0"/>
          </a:endParaRPr>
        </a:p>
      </dgm:t>
    </dgm:pt>
    <dgm:pt modelId="{182620D2-9B92-415A-BDBB-EA8D14D50A7A}" type="parTrans" cxnId="{AE54C3D0-9007-4A00-863D-0B7B04266C9B}">
      <dgm:prSet/>
      <dgm:spPr/>
      <dgm:t>
        <a:bodyPr/>
        <a:lstStyle/>
        <a:p>
          <a:pPr>
            <a:spcBef>
              <a:spcPts val="300"/>
            </a:spcBef>
            <a:spcAft>
              <a:spcPts val="300"/>
            </a:spcAft>
          </a:pPr>
          <a:endParaRPr lang="en-US" sz="1400">
            <a:latin typeface="Arial" pitchFamily="34" charset="0"/>
            <a:cs typeface="Arial" pitchFamily="34" charset="0"/>
          </a:endParaRPr>
        </a:p>
      </dgm:t>
    </dgm:pt>
    <dgm:pt modelId="{5F870A90-1D42-40AC-BA59-2B0BE6641A43}" type="sibTrans" cxnId="{AE54C3D0-9007-4A00-863D-0B7B04266C9B}">
      <dgm:prSet/>
      <dgm:spPr/>
      <dgm:t>
        <a:bodyPr/>
        <a:lstStyle/>
        <a:p>
          <a:pPr>
            <a:spcBef>
              <a:spcPts val="300"/>
            </a:spcBef>
            <a:spcAft>
              <a:spcPts val="300"/>
            </a:spcAft>
          </a:pPr>
          <a:endParaRPr lang="en-US" sz="1400" dirty="0">
            <a:latin typeface="Arial" pitchFamily="34" charset="0"/>
            <a:cs typeface="Arial" pitchFamily="34" charset="0"/>
          </a:endParaRPr>
        </a:p>
      </dgm:t>
    </dgm:pt>
    <dgm:pt modelId="{54F76D4D-C6E7-4EB7-A211-4BFDA53CF3A3}">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Bonus Group Managers submit PBB recommendations</a:t>
          </a:r>
          <a:endParaRPr lang="en-US" sz="1400" b="1" dirty="0">
            <a:solidFill>
              <a:schemeClr val="bg1"/>
            </a:solidFill>
            <a:latin typeface="Arial" pitchFamily="34" charset="0"/>
            <a:cs typeface="Arial" pitchFamily="34" charset="0"/>
          </a:endParaRPr>
        </a:p>
      </dgm:t>
    </dgm:pt>
    <dgm:pt modelId="{774DA2BC-044D-4173-8A79-54B828142606}" type="parTrans" cxnId="{96E6501F-1459-4E16-AA95-1FA1DF4BCF42}">
      <dgm:prSet/>
      <dgm:spPr/>
      <dgm:t>
        <a:bodyPr/>
        <a:lstStyle/>
        <a:p>
          <a:pPr>
            <a:spcBef>
              <a:spcPts val="300"/>
            </a:spcBef>
            <a:spcAft>
              <a:spcPts val="300"/>
            </a:spcAft>
          </a:pPr>
          <a:endParaRPr lang="en-US" sz="1400">
            <a:latin typeface="Arial" pitchFamily="34" charset="0"/>
            <a:cs typeface="Arial" pitchFamily="34" charset="0"/>
          </a:endParaRPr>
        </a:p>
      </dgm:t>
    </dgm:pt>
    <dgm:pt modelId="{CBF6BA4B-FF48-4206-81C7-B2505CA6C4F3}" type="sibTrans" cxnId="{96E6501F-1459-4E16-AA95-1FA1DF4BCF42}">
      <dgm:prSet/>
      <dgm:spPr/>
      <dgm:t>
        <a:bodyPr/>
        <a:lstStyle/>
        <a:p>
          <a:pPr>
            <a:spcBef>
              <a:spcPts val="300"/>
            </a:spcBef>
            <a:spcAft>
              <a:spcPts val="300"/>
            </a:spcAft>
          </a:pPr>
          <a:endParaRPr lang="en-US" sz="1400" dirty="0">
            <a:latin typeface="Arial" pitchFamily="34" charset="0"/>
            <a:cs typeface="Arial" pitchFamily="34" charset="0"/>
          </a:endParaRPr>
        </a:p>
      </dgm:t>
    </dgm:pt>
    <dgm:pt modelId="{D6460591-0634-4277-8048-430B8CF53685}">
      <dgm:prSet phldrT="[Text]" custT="1"/>
      <dgm:spPr/>
      <dgm:t>
        <a:bodyPr/>
        <a:lstStyle/>
        <a:p>
          <a:pPr>
            <a:spcBef>
              <a:spcPts val="600"/>
            </a:spcBef>
            <a:spcAft>
              <a:spcPts val="600"/>
            </a:spcAft>
          </a:pPr>
          <a:r>
            <a:rPr lang="en-US" sz="1200" dirty="0" smtClean="0">
              <a:latin typeface="Arial" pitchFamily="34" charset="0"/>
              <a:cs typeface="Arial" pitchFamily="34" charset="0"/>
            </a:rPr>
            <a:t>PRA reviews and approves PBB recommendations</a:t>
          </a:r>
          <a:endParaRPr lang="en-US" sz="1200" dirty="0">
            <a:latin typeface="Arial" pitchFamily="34" charset="0"/>
            <a:cs typeface="Arial" pitchFamily="34" charset="0"/>
          </a:endParaRPr>
        </a:p>
      </dgm:t>
    </dgm:pt>
    <dgm:pt modelId="{5798A593-7AA6-4606-A5FB-4F58E6542EF6}" type="parTrans" cxnId="{D32A2DDE-B661-42C5-9DA7-49AAF99F203B}">
      <dgm:prSet/>
      <dgm:spPr/>
      <dgm:t>
        <a:bodyPr/>
        <a:lstStyle/>
        <a:p>
          <a:pPr>
            <a:spcBef>
              <a:spcPts val="300"/>
            </a:spcBef>
            <a:spcAft>
              <a:spcPts val="300"/>
            </a:spcAft>
          </a:pPr>
          <a:endParaRPr lang="en-US" sz="1400">
            <a:latin typeface="Arial" pitchFamily="34" charset="0"/>
            <a:cs typeface="Arial" pitchFamily="34" charset="0"/>
          </a:endParaRPr>
        </a:p>
      </dgm:t>
    </dgm:pt>
    <dgm:pt modelId="{AEC7471E-A145-4E23-80EA-3FD769029F70}" type="sibTrans" cxnId="{D32A2DDE-B661-42C5-9DA7-49AAF99F203B}">
      <dgm:prSet/>
      <dgm:spPr/>
      <dgm:t>
        <a:bodyPr/>
        <a:lstStyle/>
        <a:p>
          <a:pPr>
            <a:spcBef>
              <a:spcPts val="300"/>
            </a:spcBef>
            <a:spcAft>
              <a:spcPts val="300"/>
            </a:spcAft>
          </a:pPr>
          <a:endParaRPr lang="en-US" sz="1400" dirty="0">
            <a:latin typeface="Arial" pitchFamily="34" charset="0"/>
            <a:cs typeface="Arial" pitchFamily="34" charset="0"/>
          </a:endParaRPr>
        </a:p>
      </dgm:t>
    </dgm:pt>
    <dgm:pt modelId="{926B1DCD-3397-49F3-A8D5-236377C625CF}">
      <dgm:prSet phldrT="[Text]" custT="1"/>
      <dgm:spPr/>
      <dgm:t>
        <a:bodyPr/>
        <a:lstStyle/>
        <a:p>
          <a:pPr>
            <a:spcBef>
              <a:spcPts val="600"/>
            </a:spcBef>
            <a:spcAft>
              <a:spcPts val="600"/>
            </a:spcAft>
          </a:pPr>
          <a:r>
            <a:rPr lang="en-US" sz="1200" dirty="0" smtClean="0">
              <a:latin typeface="Arial" pitchFamily="34" charset="0"/>
              <a:cs typeface="Arial" pitchFamily="34" charset="0"/>
            </a:rPr>
            <a:t>Commanders provide certification letter to Army PRA</a:t>
          </a:r>
          <a:endParaRPr lang="en-US" sz="1200" dirty="0">
            <a:latin typeface="Arial" pitchFamily="34" charset="0"/>
            <a:cs typeface="Arial" pitchFamily="34" charset="0"/>
          </a:endParaRPr>
        </a:p>
      </dgm:t>
    </dgm:pt>
    <dgm:pt modelId="{7206170D-6189-4749-B4F5-F47435077779}" type="parTrans" cxnId="{5D0E00BF-E2FB-4A90-9EF1-2D9156552810}">
      <dgm:prSet/>
      <dgm:spPr/>
      <dgm:t>
        <a:bodyPr/>
        <a:lstStyle/>
        <a:p>
          <a:pPr>
            <a:spcBef>
              <a:spcPts val="300"/>
            </a:spcBef>
            <a:spcAft>
              <a:spcPts val="300"/>
            </a:spcAft>
          </a:pPr>
          <a:endParaRPr lang="en-US" sz="1400">
            <a:latin typeface="Arial" pitchFamily="34" charset="0"/>
            <a:cs typeface="Arial" pitchFamily="34" charset="0"/>
          </a:endParaRPr>
        </a:p>
      </dgm:t>
    </dgm:pt>
    <dgm:pt modelId="{0251FE48-8E87-4CF0-9DAF-7DED0D619FA1}" type="sibTrans" cxnId="{5D0E00BF-E2FB-4A90-9EF1-2D9156552810}">
      <dgm:prSet/>
      <dgm:spPr/>
      <dgm:t>
        <a:bodyPr/>
        <a:lstStyle/>
        <a:p>
          <a:pPr>
            <a:spcBef>
              <a:spcPts val="300"/>
            </a:spcBef>
            <a:spcAft>
              <a:spcPts val="300"/>
            </a:spcAft>
          </a:pPr>
          <a:endParaRPr lang="en-US" sz="1400" dirty="0">
            <a:latin typeface="Arial" pitchFamily="34" charset="0"/>
            <a:cs typeface="Arial" pitchFamily="34" charset="0"/>
          </a:endParaRPr>
        </a:p>
      </dgm:t>
    </dgm:pt>
    <dgm:pt modelId="{CD1BAD5E-841C-435E-9452-93952C3B350D}">
      <dgm:prSet phldrT="[Tex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Bonus Group Manager certifies CWB for Bonus Payout</a:t>
          </a:r>
          <a:endParaRPr lang="en-US" sz="1400" b="1" dirty="0">
            <a:solidFill>
              <a:schemeClr val="bg1"/>
            </a:solidFill>
            <a:latin typeface="Arial" pitchFamily="34" charset="0"/>
            <a:cs typeface="Arial" pitchFamily="34" charset="0"/>
          </a:endParaRPr>
        </a:p>
      </dgm:t>
    </dgm:pt>
    <dgm:pt modelId="{BA6054F6-3BB9-4963-82E1-7AB272E05DFB}" type="parTrans" cxnId="{8D6EFF8F-7611-4F7D-961C-DD42DA7BB187}">
      <dgm:prSet/>
      <dgm:spPr/>
      <dgm:t>
        <a:bodyPr/>
        <a:lstStyle/>
        <a:p>
          <a:pPr>
            <a:spcBef>
              <a:spcPts val="300"/>
            </a:spcBef>
            <a:spcAft>
              <a:spcPts val="300"/>
            </a:spcAft>
          </a:pPr>
          <a:endParaRPr lang="en-US" sz="1400">
            <a:latin typeface="Arial" pitchFamily="34" charset="0"/>
            <a:cs typeface="Arial" pitchFamily="34" charset="0"/>
          </a:endParaRPr>
        </a:p>
      </dgm:t>
    </dgm:pt>
    <dgm:pt modelId="{12A8E2DA-01FB-4094-A3F1-12D1E350185D}" type="sibTrans" cxnId="{8D6EFF8F-7611-4F7D-961C-DD42DA7BB187}">
      <dgm:prSet/>
      <dgm:spPr/>
      <dgm:t>
        <a:bodyPr/>
        <a:lstStyle/>
        <a:p>
          <a:pPr>
            <a:spcBef>
              <a:spcPts val="300"/>
            </a:spcBef>
            <a:spcAft>
              <a:spcPts val="300"/>
            </a:spcAft>
          </a:pPr>
          <a:endParaRPr lang="en-US" sz="1400" dirty="0">
            <a:latin typeface="Arial" pitchFamily="34" charset="0"/>
            <a:cs typeface="Arial" pitchFamily="34" charset="0"/>
          </a:endParaRPr>
        </a:p>
      </dgm:t>
    </dgm:pt>
    <dgm:pt modelId="{11E3953E-501D-473A-9948-A40FE10C9A7E}">
      <dgm:prSet phldrT="[Text]" custT="1"/>
      <dgm:spPr/>
      <dgm:t>
        <a:bodyPr/>
        <a:lstStyle/>
        <a:p>
          <a:pPr>
            <a:spcBef>
              <a:spcPts val="600"/>
            </a:spcBef>
            <a:spcAft>
              <a:spcPts val="600"/>
            </a:spcAft>
          </a:pPr>
          <a:r>
            <a:rPr lang="en-US" sz="1200" dirty="0" smtClean="0">
              <a:latin typeface="Arial" pitchFamily="34" charset="0"/>
              <a:cs typeface="Arial" pitchFamily="34" charset="0"/>
            </a:rPr>
            <a:t>PBB Decision Communicated to Employee</a:t>
          </a:r>
          <a:endParaRPr lang="en-US" sz="1200" dirty="0">
            <a:latin typeface="Arial" pitchFamily="34" charset="0"/>
            <a:cs typeface="Arial" pitchFamily="34" charset="0"/>
          </a:endParaRPr>
        </a:p>
      </dgm:t>
    </dgm:pt>
    <dgm:pt modelId="{94BB9F10-1329-49B6-9957-840A1F51B772}" type="parTrans" cxnId="{819531B5-E8F6-4359-8675-A9B17BE63D3E}">
      <dgm:prSet/>
      <dgm:spPr/>
      <dgm:t>
        <a:bodyPr/>
        <a:lstStyle/>
        <a:p>
          <a:pPr>
            <a:spcBef>
              <a:spcPts val="300"/>
            </a:spcBef>
            <a:spcAft>
              <a:spcPts val="300"/>
            </a:spcAft>
          </a:pPr>
          <a:endParaRPr lang="en-US" sz="1400">
            <a:latin typeface="Arial" pitchFamily="34" charset="0"/>
            <a:cs typeface="Arial" pitchFamily="34" charset="0"/>
          </a:endParaRPr>
        </a:p>
      </dgm:t>
    </dgm:pt>
    <dgm:pt modelId="{C6F35753-3432-450B-9618-4C7A836EB5BE}" type="sibTrans" cxnId="{819531B5-E8F6-4359-8675-A9B17BE63D3E}">
      <dgm:prSet/>
      <dgm:spPr/>
      <dgm:t>
        <a:bodyPr/>
        <a:lstStyle/>
        <a:p>
          <a:pPr>
            <a:spcBef>
              <a:spcPts val="300"/>
            </a:spcBef>
            <a:spcAft>
              <a:spcPts val="300"/>
            </a:spcAft>
          </a:pPr>
          <a:endParaRPr lang="en-US" sz="1400" dirty="0">
            <a:latin typeface="Arial" pitchFamily="34" charset="0"/>
            <a:cs typeface="Arial" pitchFamily="34" charset="0"/>
          </a:endParaRPr>
        </a:p>
      </dgm:t>
    </dgm:pt>
    <dgm:pt modelId="{C9B4540E-B870-41B8-A324-697C1F17FC91}">
      <dgm:prSet custT="1"/>
      <dgm:spPr/>
      <dgm:t>
        <a:bodyPr/>
        <a:lstStyle/>
        <a:p>
          <a:pPr>
            <a:spcBef>
              <a:spcPts val="600"/>
            </a:spcBef>
            <a:spcAft>
              <a:spcPts val="600"/>
            </a:spcAft>
          </a:pPr>
          <a:r>
            <a:rPr lang="en-US" sz="1200" dirty="0" smtClean="0">
              <a:latin typeface="Arial" pitchFamily="34" charset="0"/>
              <a:cs typeface="Arial" pitchFamily="34" charset="0"/>
            </a:rPr>
            <a:t>Create Bonus Groups</a:t>
          </a:r>
          <a:endParaRPr lang="en-US" sz="1200" dirty="0">
            <a:latin typeface="Arial" pitchFamily="34" charset="0"/>
            <a:cs typeface="Arial" pitchFamily="34" charset="0"/>
          </a:endParaRPr>
        </a:p>
      </dgm:t>
    </dgm:pt>
    <dgm:pt modelId="{72D0EE21-A7D6-4CFF-BEBC-2A808AB42211}" type="parTrans" cxnId="{4A583C5A-8C17-4F38-A7B7-35E8F36A227A}">
      <dgm:prSet/>
      <dgm:spPr/>
      <dgm:t>
        <a:bodyPr/>
        <a:lstStyle/>
        <a:p>
          <a:pPr>
            <a:spcBef>
              <a:spcPts val="300"/>
            </a:spcBef>
            <a:spcAft>
              <a:spcPts val="300"/>
            </a:spcAft>
          </a:pPr>
          <a:endParaRPr lang="en-US" sz="1400">
            <a:latin typeface="Arial" pitchFamily="34" charset="0"/>
            <a:cs typeface="Arial" pitchFamily="34" charset="0"/>
          </a:endParaRPr>
        </a:p>
      </dgm:t>
    </dgm:pt>
    <dgm:pt modelId="{DA97E054-28FC-4A7E-94C4-9BAEE98626C1}" type="sibTrans" cxnId="{4A583C5A-8C17-4F38-A7B7-35E8F36A227A}">
      <dgm:prSet/>
      <dgm:spPr/>
      <dgm:t>
        <a:bodyPr/>
        <a:lstStyle/>
        <a:p>
          <a:pPr>
            <a:spcBef>
              <a:spcPts val="300"/>
            </a:spcBef>
            <a:spcAft>
              <a:spcPts val="300"/>
            </a:spcAft>
          </a:pPr>
          <a:endParaRPr lang="en-US" sz="1400" dirty="0">
            <a:latin typeface="Arial" pitchFamily="34" charset="0"/>
            <a:cs typeface="Arial" pitchFamily="34" charset="0"/>
          </a:endParaRPr>
        </a:p>
      </dgm:t>
    </dgm:pt>
    <dgm:pt modelId="{C54E1975-2ABE-4921-B4B4-315DE49F61C9}">
      <dgm:prSet custT="1"/>
      <dgm:spPr>
        <a:solidFill>
          <a:srgbClr val="18187C"/>
        </a:solidFill>
      </dgm:spPr>
      <dgm:t>
        <a:bodyPr/>
        <a:lstStyle/>
        <a:p>
          <a:pPr>
            <a:lnSpc>
              <a:spcPct val="100000"/>
            </a:lnSpc>
            <a:spcBef>
              <a:spcPts val="600"/>
            </a:spcBef>
            <a:spcAft>
              <a:spcPts val="600"/>
            </a:spcAft>
          </a:pPr>
          <a:r>
            <a:rPr lang="en-US" sz="1400" b="1" dirty="0" smtClean="0">
              <a:solidFill>
                <a:schemeClr val="bg1"/>
              </a:solidFill>
              <a:latin typeface="Arial" pitchFamily="34" charset="0"/>
              <a:cs typeface="Arial" pitchFamily="34" charset="0"/>
            </a:rPr>
            <a:t>Designate Bonus Group Managers</a:t>
          </a:r>
          <a:endParaRPr lang="en-US" sz="1400" b="1" dirty="0">
            <a:solidFill>
              <a:schemeClr val="bg1"/>
            </a:solidFill>
            <a:latin typeface="Arial" pitchFamily="34" charset="0"/>
            <a:cs typeface="Arial" pitchFamily="34" charset="0"/>
          </a:endParaRPr>
        </a:p>
      </dgm:t>
    </dgm:pt>
    <dgm:pt modelId="{1DB066FE-FAEC-4105-95FA-AD7F61EBC408}" type="parTrans" cxnId="{76B22C02-2E17-4D0D-A01D-F49350BE7A34}">
      <dgm:prSet/>
      <dgm:spPr/>
      <dgm:t>
        <a:bodyPr/>
        <a:lstStyle/>
        <a:p>
          <a:pPr>
            <a:spcBef>
              <a:spcPts val="300"/>
            </a:spcBef>
            <a:spcAft>
              <a:spcPts val="300"/>
            </a:spcAft>
          </a:pPr>
          <a:endParaRPr lang="en-US" sz="1400">
            <a:latin typeface="Arial" pitchFamily="34" charset="0"/>
            <a:cs typeface="Arial" pitchFamily="34" charset="0"/>
          </a:endParaRPr>
        </a:p>
      </dgm:t>
    </dgm:pt>
    <dgm:pt modelId="{83AAC373-D5E1-4D60-9CBE-22E52A3F8BD4}" type="sibTrans" cxnId="{76B22C02-2E17-4D0D-A01D-F49350BE7A34}">
      <dgm:prSet/>
      <dgm:spPr/>
      <dgm:t>
        <a:bodyPr/>
        <a:lstStyle/>
        <a:p>
          <a:pPr>
            <a:spcBef>
              <a:spcPts val="300"/>
            </a:spcBef>
            <a:spcAft>
              <a:spcPts val="300"/>
            </a:spcAft>
          </a:pPr>
          <a:endParaRPr lang="en-US" sz="1400" dirty="0">
            <a:latin typeface="Arial" pitchFamily="34" charset="0"/>
            <a:cs typeface="Arial" pitchFamily="34" charset="0"/>
          </a:endParaRPr>
        </a:p>
      </dgm:t>
    </dgm:pt>
    <dgm:pt modelId="{6B815201-73BF-41BC-B74F-0599515A0ED9}">
      <dgm:prSet phldrT="[Text]" custT="1"/>
      <dgm:spPr/>
      <dgm:t>
        <a:bodyPr/>
        <a:lstStyle/>
        <a:p>
          <a:pPr>
            <a:spcBef>
              <a:spcPts val="600"/>
            </a:spcBef>
            <a:spcAft>
              <a:spcPts val="600"/>
            </a:spcAft>
          </a:pPr>
          <a:r>
            <a:rPr lang="en-US" sz="1200" dirty="0" smtClean="0">
              <a:latin typeface="Arial" pitchFamily="34" charset="0"/>
              <a:cs typeface="Arial" pitchFamily="34" charset="0"/>
            </a:rPr>
            <a:t>Employee Receives PBB</a:t>
          </a:r>
          <a:endParaRPr lang="en-US" sz="1200" dirty="0">
            <a:latin typeface="Arial" pitchFamily="34" charset="0"/>
            <a:cs typeface="Arial" pitchFamily="34" charset="0"/>
          </a:endParaRPr>
        </a:p>
      </dgm:t>
    </dgm:pt>
    <dgm:pt modelId="{A32DBFEB-E8F9-4001-8688-017130AF0B5E}" type="parTrans" cxnId="{4D23E241-DC19-4643-825E-530320B14F42}">
      <dgm:prSet/>
      <dgm:spPr/>
      <dgm:t>
        <a:bodyPr/>
        <a:lstStyle/>
        <a:p>
          <a:endParaRPr lang="en-US"/>
        </a:p>
      </dgm:t>
    </dgm:pt>
    <dgm:pt modelId="{69427964-FE7C-4C49-9A79-9F4D83DA4D10}" type="sibTrans" cxnId="{4D23E241-DC19-4643-825E-530320B14F42}">
      <dgm:prSet/>
      <dgm:spPr/>
      <dgm:t>
        <a:bodyPr/>
        <a:lstStyle/>
        <a:p>
          <a:endParaRPr lang="en-US"/>
        </a:p>
      </dgm:t>
    </dgm:pt>
    <dgm:pt modelId="{FAA88F35-CBE3-48DF-9A54-CC7B04083956}" type="pres">
      <dgm:prSet presAssocID="{9FFB3E11-7193-4995-8C81-516F29531E23}" presName="diagram" presStyleCnt="0">
        <dgm:presLayoutVars>
          <dgm:dir/>
          <dgm:resizeHandles val="exact"/>
        </dgm:presLayoutVars>
      </dgm:prSet>
      <dgm:spPr/>
      <dgm:t>
        <a:bodyPr/>
        <a:lstStyle/>
        <a:p>
          <a:endParaRPr lang="en-US"/>
        </a:p>
      </dgm:t>
    </dgm:pt>
    <dgm:pt modelId="{DBB52AA5-F80D-4A19-9AC0-72720CBA6372}" type="pres">
      <dgm:prSet presAssocID="{D38FEDD0-7FDA-40EB-98FC-534B9ACF7935}" presName="node" presStyleLbl="node1" presStyleIdx="0" presStyleCnt="12" custScaleX="141922" custScaleY="133520" custLinFactNeighborX="-229" custLinFactNeighborY="2236">
        <dgm:presLayoutVars>
          <dgm:bulletEnabled val="1"/>
        </dgm:presLayoutVars>
      </dgm:prSet>
      <dgm:spPr/>
      <dgm:t>
        <a:bodyPr/>
        <a:lstStyle/>
        <a:p>
          <a:endParaRPr lang="en-US"/>
        </a:p>
      </dgm:t>
    </dgm:pt>
    <dgm:pt modelId="{22801DD0-63C9-4AC6-B512-8F6449BD06E6}" type="pres">
      <dgm:prSet presAssocID="{633C43D2-CF36-458D-A93F-F1D446BAD905}" presName="sibTrans" presStyleLbl="sibTrans2D1" presStyleIdx="0" presStyleCnt="11"/>
      <dgm:spPr/>
      <dgm:t>
        <a:bodyPr/>
        <a:lstStyle/>
        <a:p>
          <a:endParaRPr lang="en-US"/>
        </a:p>
      </dgm:t>
    </dgm:pt>
    <dgm:pt modelId="{F4C521A5-D30A-4A64-B05C-702256168186}" type="pres">
      <dgm:prSet presAssocID="{633C43D2-CF36-458D-A93F-F1D446BAD905}" presName="connectorText" presStyleLbl="sibTrans2D1" presStyleIdx="0" presStyleCnt="11"/>
      <dgm:spPr/>
      <dgm:t>
        <a:bodyPr/>
        <a:lstStyle/>
        <a:p>
          <a:endParaRPr lang="en-US"/>
        </a:p>
      </dgm:t>
    </dgm:pt>
    <dgm:pt modelId="{E1087E42-121F-4836-A3BE-E4A446F2DE0D}" type="pres">
      <dgm:prSet presAssocID="{C9B4540E-B870-41B8-A324-697C1F17FC91}" presName="node" presStyleLbl="node1" presStyleIdx="1" presStyleCnt="12" custScaleX="141922" custScaleY="133520">
        <dgm:presLayoutVars>
          <dgm:bulletEnabled val="1"/>
        </dgm:presLayoutVars>
      </dgm:prSet>
      <dgm:spPr/>
      <dgm:t>
        <a:bodyPr/>
        <a:lstStyle/>
        <a:p>
          <a:endParaRPr lang="en-US"/>
        </a:p>
      </dgm:t>
    </dgm:pt>
    <dgm:pt modelId="{67A283C1-A4EC-4E22-BE50-901F9E7C85C1}" type="pres">
      <dgm:prSet presAssocID="{DA97E054-28FC-4A7E-94C4-9BAEE98626C1}" presName="sibTrans" presStyleLbl="sibTrans2D1" presStyleIdx="1" presStyleCnt="11"/>
      <dgm:spPr/>
      <dgm:t>
        <a:bodyPr/>
        <a:lstStyle/>
        <a:p>
          <a:endParaRPr lang="en-US"/>
        </a:p>
      </dgm:t>
    </dgm:pt>
    <dgm:pt modelId="{9FF5DC56-C8B3-4185-842C-8A9391BD5C8F}" type="pres">
      <dgm:prSet presAssocID="{DA97E054-28FC-4A7E-94C4-9BAEE98626C1}" presName="connectorText" presStyleLbl="sibTrans2D1" presStyleIdx="1" presStyleCnt="11"/>
      <dgm:spPr/>
      <dgm:t>
        <a:bodyPr/>
        <a:lstStyle/>
        <a:p>
          <a:endParaRPr lang="en-US"/>
        </a:p>
      </dgm:t>
    </dgm:pt>
    <dgm:pt modelId="{8B58CD12-B827-47DC-B0D3-64A3E417AFF6}" type="pres">
      <dgm:prSet presAssocID="{C54E1975-2ABE-4921-B4B4-315DE49F61C9}" presName="node" presStyleLbl="node1" presStyleIdx="2" presStyleCnt="12" custScaleX="159921" custScaleY="198913">
        <dgm:presLayoutVars>
          <dgm:bulletEnabled val="1"/>
        </dgm:presLayoutVars>
      </dgm:prSet>
      <dgm:spPr/>
      <dgm:t>
        <a:bodyPr/>
        <a:lstStyle/>
        <a:p>
          <a:endParaRPr lang="en-US"/>
        </a:p>
      </dgm:t>
    </dgm:pt>
    <dgm:pt modelId="{B955A09B-045E-4860-90DD-0C534FD8ED7E}" type="pres">
      <dgm:prSet presAssocID="{83AAC373-D5E1-4D60-9CBE-22E52A3F8BD4}" presName="sibTrans" presStyleLbl="sibTrans2D1" presStyleIdx="2" presStyleCnt="11"/>
      <dgm:spPr/>
      <dgm:t>
        <a:bodyPr/>
        <a:lstStyle/>
        <a:p>
          <a:endParaRPr lang="en-US"/>
        </a:p>
      </dgm:t>
    </dgm:pt>
    <dgm:pt modelId="{7088392F-F160-4F81-8309-0550DFA0E00B}" type="pres">
      <dgm:prSet presAssocID="{83AAC373-D5E1-4D60-9CBE-22E52A3F8BD4}" presName="connectorText" presStyleLbl="sibTrans2D1" presStyleIdx="2" presStyleCnt="11"/>
      <dgm:spPr/>
      <dgm:t>
        <a:bodyPr/>
        <a:lstStyle/>
        <a:p>
          <a:endParaRPr lang="en-US"/>
        </a:p>
      </dgm:t>
    </dgm:pt>
    <dgm:pt modelId="{15B346B4-27CB-4FCE-8CF5-62E597A07CBE}" type="pres">
      <dgm:prSet presAssocID="{ABBDCC1E-EACB-4C71-A3E4-DEEFE846786E}" presName="node" presStyleLbl="node1" presStyleIdx="3" presStyleCnt="12" custScaleX="141922" custScaleY="133520">
        <dgm:presLayoutVars>
          <dgm:bulletEnabled val="1"/>
        </dgm:presLayoutVars>
      </dgm:prSet>
      <dgm:spPr/>
      <dgm:t>
        <a:bodyPr/>
        <a:lstStyle/>
        <a:p>
          <a:endParaRPr lang="en-US"/>
        </a:p>
      </dgm:t>
    </dgm:pt>
    <dgm:pt modelId="{29E0A665-DF0A-411E-819C-8E96F5712C22}" type="pres">
      <dgm:prSet presAssocID="{9DAD46F5-D41E-4614-9E96-A55E43A70087}" presName="sibTrans" presStyleLbl="sibTrans2D1" presStyleIdx="3" presStyleCnt="11"/>
      <dgm:spPr/>
      <dgm:t>
        <a:bodyPr/>
        <a:lstStyle/>
        <a:p>
          <a:endParaRPr lang="en-US"/>
        </a:p>
      </dgm:t>
    </dgm:pt>
    <dgm:pt modelId="{CE27D4EC-6EA1-49E1-A673-5446EDC53589}" type="pres">
      <dgm:prSet presAssocID="{9DAD46F5-D41E-4614-9E96-A55E43A70087}" presName="connectorText" presStyleLbl="sibTrans2D1" presStyleIdx="3" presStyleCnt="11"/>
      <dgm:spPr/>
      <dgm:t>
        <a:bodyPr/>
        <a:lstStyle/>
        <a:p>
          <a:endParaRPr lang="en-US"/>
        </a:p>
      </dgm:t>
    </dgm:pt>
    <dgm:pt modelId="{A10AA98F-5886-428C-8B7D-323342DD9995}" type="pres">
      <dgm:prSet presAssocID="{3A0094A1-F01A-400C-9E39-F66EBBCFECE4}" presName="node" presStyleLbl="node1" presStyleIdx="4" presStyleCnt="12" custScaleX="141922" custScaleY="133520">
        <dgm:presLayoutVars>
          <dgm:bulletEnabled val="1"/>
        </dgm:presLayoutVars>
      </dgm:prSet>
      <dgm:spPr/>
      <dgm:t>
        <a:bodyPr/>
        <a:lstStyle/>
        <a:p>
          <a:endParaRPr lang="en-US"/>
        </a:p>
      </dgm:t>
    </dgm:pt>
    <dgm:pt modelId="{395DC9B5-425D-4A48-BC0B-C47A85BCE4D0}" type="pres">
      <dgm:prSet presAssocID="{A762A2E5-F9AB-4969-A1B1-11A64EEEFB3F}" presName="sibTrans" presStyleLbl="sibTrans2D1" presStyleIdx="4" presStyleCnt="11"/>
      <dgm:spPr/>
      <dgm:t>
        <a:bodyPr/>
        <a:lstStyle/>
        <a:p>
          <a:endParaRPr lang="en-US"/>
        </a:p>
      </dgm:t>
    </dgm:pt>
    <dgm:pt modelId="{318EEE92-BC39-4572-A8D8-E976CE9FE29B}" type="pres">
      <dgm:prSet presAssocID="{A762A2E5-F9AB-4969-A1B1-11A64EEEFB3F}" presName="connectorText" presStyleLbl="sibTrans2D1" presStyleIdx="4" presStyleCnt="11"/>
      <dgm:spPr/>
      <dgm:t>
        <a:bodyPr/>
        <a:lstStyle/>
        <a:p>
          <a:endParaRPr lang="en-US"/>
        </a:p>
      </dgm:t>
    </dgm:pt>
    <dgm:pt modelId="{BCDF2E88-3E93-4025-8A68-6D6591BC7F36}" type="pres">
      <dgm:prSet presAssocID="{50BE97A4-1065-42E8-9D77-3A2E195F48B0}" presName="node" presStyleLbl="node1" presStyleIdx="5" presStyleCnt="12" custScaleX="157479" custScaleY="172597">
        <dgm:presLayoutVars>
          <dgm:bulletEnabled val="1"/>
        </dgm:presLayoutVars>
      </dgm:prSet>
      <dgm:spPr/>
      <dgm:t>
        <a:bodyPr/>
        <a:lstStyle/>
        <a:p>
          <a:endParaRPr lang="en-US"/>
        </a:p>
      </dgm:t>
    </dgm:pt>
    <dgm:pt modelId="{B389B5A0-2F43-473A-8D3D-6B9ABC5B23AB}" type="pres">
      <dgm:prSet presAssocID="{5F870A90-1D42-40AC-BA59-2B0BE6641A43}" presName="sibTrans" presStyleLbl="sibTrans2D1" presStyleIdx="5" presStyleCnt="11"/>
      <dgm:spPr/>
      <dgm:t>
        <a:bodyPr/>
        <a:lstStyle/>
        <a:p>
          <a:endParaRPr lang="en-US"/>
        </a:p>
      </dgm:t>
    </dgm:pt>
    <dgm:pt modelId="{12AD5803-B160-42B9-9E6E-2B6F55701211}" type="pres">
      <dgm:prSet presAssocID="{5F870A90-1D42-40AC-BA59-2B0BE6641A43}" presName="connectorText" presStyleLbl="sibTrans2D1" presStyleIdx="5" presStyleCnt="11"/>
      <dgm:spPr/>
      <dgm:t>
        <a:bodyPr/>
        <a:lstStyle/>
        <a:p>
          <a:endParaRPr lang="en-US"/>
        </a:p>
      </dgm:t>
    </dgm:pt>
    <dgm:pt modelId="{A3B775C0-1DD0-480D-9506-F5AB92390843}" type="pres">
      <dgm:prSet presAssocID="{54F76D4D-C6E7-4EB7-A211-4BFDA53CF3A3}" presName="node" presStyleLbl="node1" presStyleIdx="6" presStyleCnt="12" custScaleX="157479" custScaleY="172597">
        <dgm:presLayoutVars>
          <dgm:bulletEnabled val="1"/>
        </dgm:presLayoutVars>
      </dgm:prSet>
      <dgm:spPr/>
      <dgm:t>
        <a:bodyPr/>
        <a:lstStyle/>
        <a:p>
          <a:endParaRPr lang="en-US"/>
        </a:p>
      </dgm:t>
    </dgm:pt>
    <dgm:pt modelId="{89E0E8DF-DEF2-442A-A8FF-F973CC667B9D}" type="pres">
      <dgm:prSet presAssocID="{CBF6BA4B-FF48-4206-81C7-B2505CA6C4F3}" presName="sibTrans" presStyleLbl="sibTrans2D1" presStyleIdx="6" presStyleCnt="11"/>
      <dgm:spPr/>
      <dgm:t>
        <a:bodyPr/>
        <a:lstStyle/>
        <a:p>
          <a:endParaRPr lang="en-US"/>
        </a:p>
      </dgm:t>
    </dgm:pt>
    <dgm:pt modelId="{240AB9F5-2FD9-4BEF-9337-DA93DAE9B76A}" type="pres">
      <dgm:prSet presAssocID="{CBF6BA4B-FF48-4206-81C7-B2505CA6C4F3}" presName="connectorText" presStyleLbl="sibTrans2D1" presStyleIdx="6" presStyleCnt="11"/>
      <dgm:spPr/>
      <dgm:t>
        <a:bodyPr/>
        <a:lstStyle/>
        <a:p>
          <a:endParaRPr lang="en-US"/>
        </a:p>
      </dgm:t>
    </dgm:pt>
    <dgm:pt modelId="{E5F0537D-AD34-4790-8274-F99F130573E9}" type="pres">
      <dgm:prSet presAssocID="{D6460591-0634-4277-8048-430B8CF53685}" presName="node" presStyleLbl="node1" presStyleIdx="7" presStyleCnt="12" custScaleX="141922" custScaleY="133520">
        <dgm:presLayoutVars>
          <dgm:bulletEnabled val="1"/>
        </dgm:presLayoutVars>
      </dgm:prSet>
      <dgm:spPr/>
      <dgm:t>
        <a:bodyPr/>
        <a:lstStyle/>
        <a:p>
          <a:endParaRPr lang="en-US"/>
        </a:p>
      </dgm:t>
    </dgm:pt>
    <dgm:pt modelId="{40DF6DA9-577B-4408-9452-56D920131741}" type="pres">
      <dgm:prSet presAssocID="{AEC7471E-A145-4E23-80EA-3FD769029F70}" presName="sibTrans" presStyleLbl="sibTrans2D1" presStyleIdx="7" presStyleCnt="11"/>
      <dgm:spPr/>
      <dgm:t>
        <a:bodyPr/>
        <a:lstStyle/>
        <a:p>
          <a:endParaRPr lang="en-US"/>
        </a:p>
      </dgm:t>
    </dgm:pt>
    <dgm:pt modelId="{152CF809-7E3B-4F3B-8ADE-CB05A7E81D91}" type="pres">
      <dgm:prSet presAssocID="{AEC7471E-A145-4E23-80EA-3FD769029F70}" presName="connectorText" presStyleLbl="sibTrans2D1" presStyleIdx="7" presStyleCnt="11"/>
      <dgm:spPr/>
      <dgm:t>
        <a:bodyPr/>
        <a:lstStyle/>
        <a:p>
          <a:endParaRPr lang="en-US"/>
        </a:p>
      </dgm:t>
    </dgm:pt>
    <dgm:pt modelId="{E5D23F67-B306-414E-8725-180DD210C675}" type="pres">
      <dgm:prSet presAssocID="{926B1DCD-3397-49F3-A8D5-236377C625CF}" presName="node" presStyleLbl="node1" presStyleIdx="8" presStyleCnt="12" custScaleX="141922" custScaleY="133520">
        <dgm:presLayoutVars>
          <dgm:bulletEnabled val="1"/>
        </dgm:presLayoutVars>
      </dgm:prSet>
      <dgm:spPr/>
      <dgm:t>
        <a:bodyPr/>
        <a:lstStyle/>
        <a:p>
          <a:endParaRPr lang="en-US"/>
        </a:p>
      </dgm:t>
    </dgm:pt>
    <dgm:pt modelId="{2F84E470-20BE-4986-9957-9F08FF99F4A1}" type="pres">
      <dgm:prSet presAssocID="{0251FE48-8E87-4CF0-9DAF-7DED0D619FA1}" presName="sibTrans" presStyleLbl="sibTrans2D1" presStyleIdx="8" presStyleCnt="11"/>
      <dgm:spPr/>
      <dgm:t>
        <a:bodyPr/>
        <a:lstStyle/>
        <a:p>
          <a:endParaRPr lang="en-US"/>
        </a:p>
      </dgm:t>
    </dgm:pt>
    <dgm:pt modelId="{40083612-27C9-4615-8277-74F7CAC1E61E}" type="pres">
      <dgm:prSet presAssocID="{0251FE48-8E87-4CF0-9DAF-7DED0D619FA1}" presName="connectorText" presStyleLbl="sibTrans2D1" presStyleIdx="8" presStyleCnt="11"/>
      <dgm:spPr/>
      <dgm:t>
        <a:bodyPr/>
        <a:lstStyle/>
        <a:p>
          <a:endParaRPr lang="en-US"/>
        </a:p>
      </dgm:t>
    </dgm:pt>
    <dgm:pt modelId="{A0C012A8-B2C0-4FEA-8CF6-4A5064C7D19F}" type="pres">
      <dgm:prSet presAssocID="{CD1BAD5E-841C-435E-9452-93952C3B350D}" presName="node" presStyleLbl="node1" presStyleIdx="9" presStyleCnt="12" custScaleX="157479" custScaleY="172597">
        <dgm:presLayoutVars>
          <dgm:bulletEnabled val="1"/>
        </dgm:presLayoutVars>
      </dgm:prSet>
      <dgm:spPr/>
      <dgm:t>
        <a:bodyPr/>
        <a:lstStyle/>
        <a:p>
          <a:endParaRPr lang="en-US"/>
        </a:p>
      </dgm:t>
    </dgm:pt>
    <dgm:pt modelId="{5D908AC7-CD73-4A20-B462-4DC71D2EBD6D}" type="pres">
      <dgm:prSet presAssocID="{12A8E2DA-01FB-4094-A3F1-12D1E350185D}" presName="sibTrans" presStyleLbl="sibTrans2D1" presStyleIdx="9" presStyleCnt="11"/>
      <dgm:spPr/>
      <dgm:t>
        <a:bodyPr/>
        <a:lstStyle/>
        <a:p>
          <a:endParaRPr lang="en-US"/>
        </a:p>
      </dgm:t>
    </dgm:pt>
    <dgm:pt modelId="{70FC38C6-BD82-4C34-8A0B-C7E7353C72FA}" type="pres">
      <dgm:prSet presAssocID="{12A8E2DA-01FB-4094-A3F1-12D1E350185D}" presName="connectorText" presStyleLbl="sibTrans2D1" presStyleIdx="9" presStyleCnt="11"/>
      <dgm:spPr/>
      <dgm:t>
        <a:bodyPr/>
        <a:lstStyle/>
        <a:p>
          <a:endParaRPr lang="en-US"/>
        </a:p>
      </dgm:t>
    </dgm:pt>
    <dgm:pt modelId="{EA1DE3AD-1686-4C0E-864C-BF6A0DCB86C1}" type="pres">
      <dgm:prSet presAssocID="{11E3953E-501D-473A-9948-A40FE10C9A7E}" presName="node" presStyleLbl="node1" presStyleIdx="10" presStyleCnt="12" custScaleX="141922" custScaleY="133520">
        <dgm:presLayoutVars>
          <dgm:bulletEnabled val="1"/>
        </dgm:presLayoutVars>
      </dgm:prSet>
      <dgm:spPr/>
      <dgm:t>
        <a:bodyPr/>
        <a:lstStyle/>
        <a:p>
          <a:endParaRPr lang="en-US"/>
        </a:p>
      </dgm:t>
    </dgm:pt>
    <dgm:pt modelId="{3CD541D1-225C-429B-B178-70B29F17121E}" type="pres">
      <dgm:prSet presAssocID="{C6F35753-3432-450B-9618-4C7A836EB5BE}" presName="sibTrans" presStyleLbl="sibTrans2D1" presStyleIdx="10" presStyleCnt="11"/>
      <dgm:spPr/>
      <dgm:t>
        <a:bodyPr/>
        <a:lstStyle/>
        <a:p>
          <a:endParaRPr lang="en-US"/>
        </a:p>
      </dgm:t>
    </dgm:pt>
    <dgm:pt modelId="{F8D084E9-D50E-4F12-88E7-189090002DEE}" type="pres">
      <dgm:prSet presAssocID="{C6F35753-3432-450B-9618-4C7A836EB5BE}" presName="connectorText" presStyleLbl="sibTrans2D1" presStyleIdx="10" presStyleCnt="11"/>
      <dgm:spPr/>
      <dgm:t>
        <a:bodyPr/>
        <a:lstStyle/>
        <a:p>
          <a:endParaRPr lang="en-US"/>
        </a:p>
      </dgm:t>
    </dgm:pt>
    <dgm:pt modelId="{157D1322-B677-44AC-891E-2031373A4636}" type="pres">
      <dgm:prSet presAssocID="{6B815201-73BF-41BC-B74F-0599515A0ED9}" presName="node" presStyleLbl="node1" presStyleIdx="11" presStyleCnt="12" custScaleX="141922" custScaleY="133520">
        <dgm:presLayoutVars>
          <dgm:bulletEnabled val="1"/>
        </dgm:presLayoutVars>
      </dgm:prSet>
      <dgm:spPr/>
      <dgm:t>
        <a:bodyPr/>
        <a:lstStyle/>
        <a:p>
          <a:endParaRPr lang="en-US"/>
        </a:p>
      </dgm:t>
    </dgm:pt>
  </dgm:ptLst>
  <dgm:cxnLst>
    <dgm:cxn modelId="{9359EF97-10CE-4213-9E42-8EF9F0F3EB73}" type="presOf" srcId="{633C43D2-CF36-458D-A93F-F1D446BAD905}" destId="{F4C521A5-D30A-4A64-B05C-702256168186}" srcOrd="1" destOrd="0" presId="urn:microsoft.com/office/officeart/2005/8/layout/process5"/>
    <dgm:cxn modelId="{4BA87895-20B2-4BE7-8F3C-C0E5E6743DB0}" type="presOf" srcId="{926B1DCD-3397-49F3-A8D5-236377C625CF}" destId="{E5D23F67-B306-414E-8725-180DD210C675}" srcOrd="0" destOrd="0" presId="urn:microsoft.com/office/officeart/2005/8/layout/process5"/>
    <dgm:cxn modelId="{9FD6A53C-CE16-4744-ABC7-CEDEA2686A90}" type="presOf" srcId="{A762A2E5-F9AB-4969-A1B1-11A64EEEFB3F}" destId="{318EEE92-BC39-4572-A8D8-E976CE9FE29B}" srcOrd="1" destOrd="0" presId="urn:microsoft.com/office/officeart/2005/8/layout/process5"/>
    <dgm:cxn modelId="{D852BA6E-EC5A-4312-9224-6BE2A79ACA66}" type="presOf" srcId="{DA97E054-28FC-4A7E-94C4-9BAEE98626C1}" destId="{9FF5DC56-C8B3-4185-842C-8A9391BD5C8F}" srcOrd="1" destOrd="0" presId="urn:microsoft.com/office/officeart/2005/8/layout/process5"/>
    <dgm:cxn modelId="{1C42FD03-2C0B-4F13-BAD2-75FBAAED7BAC}" type="presOf" srcId="{D6460591-0634-4277-8048-430B8CF53685}" destId="{E5F0537D-AD34-4790-8274-F99F130573E9}" srcOrd="0" destOrd="0" presId="urn:microsoft.com/office/officeart/2005/8/layout/process5"/>
    <dgm:cxn modelId="{3DC4E30C-8D92-4873-8147-16458C8F09E1}" srcId="{9FFB3E11-7193-4995-8C81-516F29531E23}" destId="{ABBDCC1E-EACB-4C71-A3E4-DEEFE846786E}" srcOrd="3" destOrd="0" parTransId="{FED9351E-ECE3-42A0-B0A1-27B9CDB98C20}" sibTransId="{9DAD46F5-D41E-4614-9E96-A55E43A70087}"/>
    <dgm:cxn modelId="{D5FAFF97-90EF-46EA-8741-B63CFD15D629}" type="presOf" srcId="{C6F35753-3432-450B-9618-4C7A836EB5BE}" destId="{F8D084E9-D50E-4F12-88E7-189090002DEE}" srcOrd="1" destOrd="0" presId="urn:microsoft.com/office/officeart/2005/8/layout/process5"/>
    <dgm:cxn modelId="{FA4E7469-9E6A-46AF-ACEC-061CCAE9BB99}" type="presOf" srcId="{12A8E2DA-01FB-4094-A3F1-12D1E350185D}" destId="{5D908AC7-CD73-4A20-B462-4DC71D2EBD6D}" srcOrd="0" destOrd="0" presId="urn:microsoft.com/office/officeart/2005/8/layout/process5"/>
    <dgm:cxn modelId="{D32A2DDE-B661-42C5-9DA7-49AAF99F203B}" srcId="{9FFB3E11-7193-4995-8C81-516F29531E23}" destId="{D6460591-0634-4277-8048-430B8CF53685}" srcOrd="7" destOrd="0" parTransId="{5798A593-7AA6-4606-A5FB-4F58E6542EF6}" sibTransId="{AEC7471E-A145-4E23-80EA-3FD769029F70}"/>
    <dgm:cxn modelId="{41D25674-0B2C-41D3-A441-781570001830}" type="presOf" srcId="{9FFB3E11-7193-4995-8C81-516F29531E23}" destId="{FAA88F35-CBE3-48DF-9A54-CC7B04083956}" srcOrd="0" destOrd="0" presId="urn:microsoft.com/office/officeart/2005/8/layout/process5"/>
    <dgm:cxn modelId="{14BA3952-E789-45AB-A7C8-E28428448F88}" type="presOf" srcId="{9DAD46F5-D41E-4614-9E96-A55E43A70087}" destId="{29E0A665-DF0A-411E-819C-8E96F5712C22}" srcOrd="0" destOrd="0" presId="urn:microsoft.com/office/officeart/2005/8/layout/process5"/>
    <dgm:cxn modelId="{FF4C6220-E4CF-4C64-A641-144469BFDC77}" type="presOf" srcId="{12A8E2DA-01FB-4094-A3F1-12D1E350185D}" destId="{70FC38C6-BD82-4C34-8A0B-C7E7353C72FA}" srcOrd="1" destOrd="0" presId="urn:microsoft.com/office/officeart/2005/8/layout/process5"/>
    <dgm:cxn modelId="{1445F662-2AA5-4416-A141-C8D19F29070A}" type="presOf" srcId="{A762A2E5-F9AB-4969-A1B1-11A64EEEFB3F}" destId="{395DC9B5-425D-4A48-BC0B-C47A85BCE4D0}" srcOrd="0" destOrd="0" presId="urn:microsoft.com/office/officeart/2005/8/layout/process5"/>
    <dgm:cxn modelId="{D9190427-F91C-4449-947C-56AA58329EFE}" srcId="{9FFB3E11-7193-4995-8C81-516F29531E23}" destId="{D38FEDD0-7FDA-40EB-98FC-534B9ACF7935}" srcOrd="0" destOrd="0" parTransId="{10DB58CC-8BBA-4DBE-921B-10B5257983B4}" sibTransId="{633C43D2-CF36-458D-A93F-F1D446BAD905}"/>
    <dgm:cxn modelId="{E1F260D4-8E3D-4F7C-A230-55CC70818163}" type="presOf" srcId="{C6F35753-3432-450B-9618-4C7A836EB5BE}" destId="{3CD541D1-225C-429B-B178-70B29F17121E}" srcOrd="0" destOrd="0" presId="urn:microsoft.com/office/officeart/2005/8/layout/process5"/>
    <dgm:cxn modelId="{9AAE4382-CF18-40EC-AECE-99A96BA451DD}" type="presOf" srcId="{50BE97A4-1065-42E8-9D77-3A2E195F48B0}" destId="{BCDF2E88-3E93-4025-8A68-6D6591BC7F36}" srcOrd="0" destOrd="0" presId="urn:microsoft.com/office/officeart/2005/8/layout/process5"/>
    <dgm:cxn modelId="{819531B5-E8F6-4359-8675-A9B17BE63D3E}" srcId="{9FFB3E11-7193-4995-8C81-516F29531E23}" destId="{11E3953E-501D-473A-9948-A40FE10C9A7E}" srcOrd="10" destOrd="0" parTransId="{94BB9F10-1329-49B6-9957-840A1F51B772}" sibTransId="{C6F35753-3432-450B-9618-4C7A836EB5BE}"/>
    <dgm:cxn modelId="{DA9144B3-6EE3-445D-A504-51D85FB876DD}" type="presOf" srcId="{ABBDCC1E-EACB-4C71-A3E4-DEEFE846786E}" destId="{15B346B4-27CB-4FCE-8CF5-62E597A07CBE}" srcOrd="0" destOrd="0" presId="urn:microsoft.com/office/officeart/2005/8/layout/process5"/>
    <dgm:cxn modelId="{97AAD07D-BE3C-4D5B-9A5C-8EAED6325D7E}" type="presOf" srcId="{11E3953E-501D-473A-9948-A40FE10C9A7E}" destId="{EA1DE3AD-1686-4C0E-864C-BF6A0DCB86C1}" srcOrd="0" destOrd="0" presId="urn:microsoft.com/office/officeart/2005/8/layout/process5"/>
    <dgm:cxn modelId="{0223400A-674C-4561-8A05-E18E0E0ED9CC}" type="presOf" srcId="{CBF6BA4B-FF48-4206-81C7-B2505CA6C4F3}" destId="{89E0E8DF-DEF2-442A-A8FF-F973CC667B9D}" srcOrd="0" destOrd="0" presId="urn:microsoft.com/office/officeart/2005/8/layout/process5"/>
    <dgm:cxn modelId="{B6227288-F285-4CE5-8422-9D756EEA60B8}" type="presOf" srcId="{D38FEDD0-7FDA-40EB-98FC-534B9ACF7935}" destId="{DBB52AA5-F80D-4A19-9AC0-72720CBA6372}" srcOrd="0" destOrd="0" presId="urn:microsoft.com/office/officeart/2005/8/layout/process5"/>
    <dgm:cxn modelId="{76B22C02-2E17-4D0D-A01D-F49350BE7A34}" srcId="{9FFB3E11-7193-4995-8C81-516F29531E23}" destId="{C54E1975-2ABE-4921-B4B4-315DE49F61C9}" srcOrd="2" destOrd="0" parTransId="{1DB066FE-FAEC-4105-95FA-AD7F61EBC408}" sibTransId="{83AAC373-D5E1-4D60-9CBE-22E52A3F8BD4}"/>
    <dgm:cxn modelId="{AE54C3D0-9007-4A00-863D-0B7B04266C9B}" srcId="{9FFB3E11-7193-4995-8C81-516F29531E23}" destId="{50BE97A4-1065-42E8-9D77-3A2E195F48B0}" srcOrd="5" destOrd="0" parTransId="{182620D2-9B92-415A-BDBB-EA8D14D50A7A}" sibTransId="{5F870A90-1D42-40AC-BA59-2B0BE6641A43}"/>
    <dgm:cxn modelId="{AB67180A-29DD-4C9C-8586-B1F4DF49FA1A}" type="presOf" srcId="{54F76D4D-C6E7-4EB7-A211-4BFDA53CF3A3}" destId="{A3B775C0-1DD0-480D-9506-F5AB92390843}" srcOrd="0" destOrd="0" presId="urn:microsoft.com/office/officeart/2005/8/layout/process5"/>
    <dgm:cxn modelId="{7B5B5DE4-490F-4C7B-9C2F-D96931BB40F3}" type="presOf" srcId="{0251FE48-8E87-4CF0-9DAF-7DED0D619FA1}" destId="{40083612-27C9-4615-8277-74F7CAC1E61E}" srcOrd="1" destOrd="0" presId="urn:microsoft.com/office/officeart/2005/8/layout/process5"/>
    <dgm:cxn modelId="{433F5F81-3E67-4232-B4D8-71A31A416B01}" type="presOf" srcId="{0251FE48-8E87-4CF0-9DAF-7DED0D619FA1}" destId="{2F84E470-20BE-4986-9957-9F08FF99F4A1}" srcOrd="0" destOrd="0" presId="urn:microsoft.com/office/officeart/2005/8/layout/process5"/>
    <dgm:cxn modelId="{83532F70-5996-463B-8B11-B73EA56EA897}" type="presOf" srcId="{5F870A90-1D42-40AC-BA59-2B0BE6641A43}" destId="{12AD5803-B160-42B9-9E6E-2B6F55701211}" srcOrd="1" destOrd="0" presId="urn:microsoft.com/office/officeart/2005/8/layout/process5"/>
    <dgm:cxn modelId="{06B7A117-DC8D-492B-B807-04E935F7ED01}" type="presOf" srcId="{633C43D2-CF36-458D-A93F-F1D446BAD905}" destId="{22801DD0-63C9-4AC6-B512-8F6449BD06E6}" srcOrd="0" destOrd="0" presId="urn:microsoft.com/office/officeart/2005/8/layout/process5"/>
    <dgm:cxn modelId="{64092799-35F0-4FC2-8B6C-3E4A3A50B176}" srcId="{9FFB3E11-7193-4995-8C81-516F29531E23}" destId="{3A0094A1-F01A-400C-9E39-F66EBBCFECE4}" srcOrd="4" destOrd="0" parTransId="{CE24A36C-2B9C-48A6-B28F-B8CFA0131742}" sibTransId="{A762A2E5-F9AB-4969-A1B1-11A64EEEFB3F}"/>
    <dgm:cxn modelId="{4D23E241-DC19-4643-825E-530320B14F42}" srcId="{9FFB3E11-7193-4995-8C81-516F29531E23}" destId="{6B815201-73BF-41BC-B74F-0599515A0ED9}" srcOrd="11" destOrd="0" parTransId="{A32DBFEB-E8F9-4001-8688-017130AF0B5E}" sibTransId="{69427964-FE7C-4C49-9A79-9F4D83DA4D10}"/>
    <dgm:cxn modelId="{C8B59D5D-BDC3-4C5E-8A3A-BE8A7FA6F90E}" type="presOf" srcId="{CBF6BA4B-FF48-4206-81C7-B2505CA6C4F3}" destId="{240AB9F5-2FD9-4BEF-9337-DA93DAE9B76A}" srcOrd="1" destOrd="0" presId="urn:microsoft.com/office/officeart/2005/8/layout/process5"/>
    <dgm:cxn modelId="{7B6003D0-974E-48CA-956B-6FCE4AD35399}" type="presOf" srcId="{C54E1975-2ABE-4921-B4B4-315DE49F61C9}" destId="{8B58CD12-B827-47DC-B0D3-64A3E417AFF6}" srcOrd="0" destOrd="0" presId="urn:microsoft.com/office/officeart/2005/8/layout/process5"/>
    <dgm:cxn modelId="{E8DBDDFE-99C6-4F2D-B567-474EAAD401B1}" type="presOf" srcId="{5F870A90-1D42-40AC-BA59-2B0BE6641A43}" destId="{B389B5A0-2F43-473A-8D3D-6B9ABC5B23AB}" srcOrd="0" destOrd="0" presId="urn:microsoft.com/office/officeart/2005/8/layout/process5"/>
    <dgm:cxn modelId="{CC2FF9F7-D51A-4DE5-A8EB-41DBF646BC31}" type="presOf" srcId="{3A0094A1-F01A-400C-9E39-F66EBBCFECE4}" destId="{A10AA98F-5886-428C-8B7D-323342DD9995}" srcOrd="0" destOrd="0" presId="urn:microsoft.com/office/officeart/2005/8/layout/process5"/>
    <dgm:cxn modelId="{BEAF2A90-76AA-4938-9F7F-28B9A6101A17}" type="presOf" srcId="{C9B4540E-B870-41B8-A324-697C1F17FC91}" destId="{E1087E42-121F-4836-A3BE-E4A446F2DE0D}" srcOrd="0" destOrd="0" presId="urn:microsoft.com/office/officeart/2005/8/layout/process5"/>
    <dgm:cxn modelId="{18E662D4-A612-4F83-99EE-01165791E3B7}" type="presOf" srcId="{9DAD46F5-D41E-4614-9E96-A55E43A70087}" destId="{CE27D4EC-6EA1-49E1-A673-5446EDC53589}" srcOrd="1" destOrd="0" presId="urn:microsoft.com/office/officeart/2005/8/layout/process5"/>
    <dgm:cxn modelId="{96E6501F-1459-4E16-AA95-1FA1DF4BCF42}" srcId="{9FFB3E11-7193-4995-8C81-516F29531E23}" destId="{54F76D4D-C6E7-4EB7-A211-4BFDA53CF3A3}" srcOrd="6" destOrd="0" parTransId="{774DA2BC-044D-4173-8A79-54B828142606}" sibTransId="{CBF6BA4B-FF48-4206-81C7-B2505CA6C4F3}"/>
    <dgm:cxn modelId="{200D58CD-6DF7-4D8B-9EEC-3F3B8F2E3D0A}" type="presOf" srcId="{83AAC373-D5E1-4D60-9CBE-22E52A3F8BD4}" destId="{7088392F-F160-4F81-8309-0550DFA0E00B}" srcOrd="1" destOrd="0" presId="urn:microsoft.com/office/officeart/2005/8/layout/process5"/>
    <dgm:cxn modelId="{8D6EFF8F-7611-4F7D-961C-DD42DA7BB187}" srcId="{9FFB3E11-7193-4995-8C81-516F29531E23}" destId="{CD1BAD5E-841C-435E-9452-93952C3B350D}" srcOrd="9" destOrd="0" parTransId="{BA6054F6-3BB9-4963-82E1-7AB272E05DFB}" sibTransId="{12A8E2DA-01FB-4094-A3F1-12D1E350185D}"/>
    <dgm:cxn modelId="{6E355D61-F670-4229-AF89-C39CBBF4D605}" type="presOf" srcId="{DA97E054-28FC-4A7E-94C4-9BAEE98626C1}" destId="{67A283C1-A4EC-4E22-BE50-901F9E7C85C1}" srcOrd="0" destOrd="0" presId="urn:microsoft.com/office/officeart/2005/8/layout/process5"/>
    <dgm:cxn modelId="{B2F3C94A-9F00-40EF-8652-306C6E823412}" type="presOf" srcId="{CD1BAD5E-841C-435E-9452-93952C3B350D}" destId="{A0C012A8-B2C0-4FEA-8CF6-4A5064C7D19F}" srcOrd="0" destOrd="0" presId="urn:microsoft.com/office/officeart/2005/8/layout/process5"/>
    <dgm:cxn modelId="{2AD82C08-81C3-401D-8443-643B38606B70}" type="presOf" srcId="{83AAC373-D5E1-4D60-9CBE-22E52A3F8BD4}" destId="{B955A09B-045E-4860-90DD-0C534FD8ED7E}" srcOrd="0" destOrd="0" presId="urn:microsoft.com/office/officeart/2005/8/layout/process5"/>
    <dgm:cxn modelId="{5D0E00BF-E2FB-4A90-9EF1-2D9156552810}" srcId="{9FFB3E11-7193-4995-8C81-516F29531E23}" destId="{926B1DCD-3397-49F3-A8D5-236377C625CF}" srcOrd="8" destOrd="0" parTransId="{7206170D-6189-4749-B4F5-F47435077779}" sibTransId="{0251FE48-8E87-4CF0-9DAF-7DED0D619FA1}"/>
    <dgm:cxn modelId="{EE2BA07B-804C-48FF-8AD7-99A99BF18A29}" type="presOf" srcId="{6B815201-73BF-41BC-B74F-0599515A0ED9}" destId="{157D1322-B677-44AC-891E-2031373A4636}" srcOrd="0" destOrd="0" presId="urn:microsoft.com/office/officeart/2005/8/layout/process5"/>
    <dgm:cxn modelId="{4A583C5A-8C17-4F38-A7B7-35E8F36A227A}" srcId="{9FFB3E11-7193-4995-8C81-516F29531E23}" destId="{C9B4540E-B870-41B8-A324-697C1F17FC91}" srcOrd="1" destOrd="0" parTransId="{72D0EE21-A7D6-4CFF-BEBC-2A808AB42211}" sibTransId="{DA97E054-28FC-4A7E-94C4-9BAEE98626C1}"/>
    <dgm:cxn modelId="{0DF1BDFC-58C8-4309-BBCE-0EABFFE8B81E}" type="presOf" srcId="{AEC7471E-A145-4E23-80EA-3FD769029F70}" destId="{40DF6DA9-577B-4408-9452-56D920131741}" srcOrd="0" destOrd="0" presId="urn:microsoft.com/office/officeart/2005/8/layout/process5"/>
    <dgm:cxn modelId="{EDBCEF24-52B5-4068-9742-4DEEA455E010}" type="presOf" srcId="{AEC7471E-A145-4E23-80EA-3FD769029F70}" destId="{152CF809-7E3B-4F3B-8ADE-CB05A7E81D91}" srcOrd="1" destOrd="0" presId="urn:microsoft.com/office/officeart/2005/8/layout/process5"/>
    <dgm:cxn modelId="{B07E37CD-6CC1-4EE0-9B0D-A86F801FE518}" type="presParOf" srcId="{FAA88F35-CBE3-48DF-9A54-CC7B04083956}" destId="{DBB52AA5-F80D-4A19-9AC0-72720CBA6372}" srcOrd="0" destOrd="0" presId="urn:microsoft.com/office/officeart/2005/8/layout/process5"/>
    <dgm:cxn modelId="{7E7E5BBC-5D43-4109-9A3F-0C48ACBFD51D}" type="presParOf" srcId="{FAA88F35-CBE3-48DF-9A54-CC7B04083956}" destId="{22801DD0-63C9-4AC6-B512-8F6449BD06E6}" srcOrd="1" destOrd="0" presId="urn:microsoft.com/office/officeart/2005/8/layout/process5"/>
    <dgm:cxn modelId="{4FAE0FBD-9EDD-4302-B451-AD9D0E998163}" type="presParOf" srcId="{22801DD0-63C9-4AC6-B512-8F6449BD06E6}" destId="{F4C521A5-D30A-4A64-B05C-702256168186}" srcOrd="0" destOrd="0" presId="urn:microsoft.com/office/officeart/2005/8/layout/process5"/>
    <dgm:cxn modelId="{2DF32132-AB69-4740-A19F-CD08B8AA1003}" type="presParOf" srcId="{FAA88F35-CBE3-48DF-9A54-CC7B04083956}" destId="{E1087E42-121F-4836-A3BE-E4A446F2DE0D}" srcOrd="2" destOrd="0" presId="urn:microsoft.com/office/officeart/2005/8/layout/process5"/>
    <dgm:cxn modelId="{424CE457-B6D9-4845-9CCF-2D7F46F36869}" type="presParOf" srcId="{FAA88F35-CBE3-48DF-9A54-CC7B04083956}" destId="{67A283C1-A4EC-4E22-BE50-901F9E7C85C1}" srcOrd="3" destOrd="0" presId="urn:microsoft.com/office/officeart/2005/8/layout/process5"/>
    <dgm:cxn modelId="{A9AD81EB-5D95-4B49-B352-68898C09B127}" type="presParOf" srcId="{67A283C1-A4EC-4E22-BE50-901F9E7C85C1}" destId="{9FF5DC56-C8B3-4185-842C-8A9391BD5C8F}" srcOrd="0" destOrd="0" presId="urn:microsoft.com/office/officeart/2005/8/layout/process5"/>
    <dgm:cxn modelId="{655C8B6B-AD32-4676-B662-407FE563E150}" type="presParOf" srcId="{FAA88F35-CBE3-48DF-9A54-CC7B04083956}" destId="{8B58CD12-B827-47DC-B0D3-64A3E417AFF6}" srcOrd="4" destOrd="0" presId="urn:microsoft.com/office/officeart/2005/8/layout/process5"/>
    <dgm:cxn modelId="{18E58665-95AD-42A6-8B4C-88B16F0BB250}" type="presParOf" srcId="{FAA88F35-CBE3-48DF-9A54-CC7B04083956}" destId="{B955A09B-045E-4860-90DD-0C534FD8ED7E}" srcOrd="5" destOrd="0" presId="urn:microsoft.com/office/officeart/2005/8/layout/process5"/>
    <dgm:cxn modelId="{DDC6E872-4404-45B5-B64F-D1B93E9A9B4C}" type="presParOf" srcId="{B955A09B-045E-4860-90DD-0C534FD8ED7E}" destId="{7088392F-F160-4F81-8309-0550DFA0E00B}" srcOrd="0" destOrd="0" presId="urn:microsoft.com/office/officeart/2005/8/layout/process5"/>
    <dgm:cxn modelId="{0BF1BBE7-DE96-4DD6-963E-E082E91159B6}" type="presParOf" srcId="{FAA88F35-CBE3-48DF-9A54-CC7B04083956}" destId="{15B346B4-27CB-4FCE-8CF5-62E597A07CBE}" srcOrd="6" destOrd="0" presId="urn:microsoft.com/office/officeart/2005/8/layout/process5"/>
    <dgm:cxn modelId="{66F88A93-EADC-4C4F-A311-BE85808AA249}" type="presParOf" srcId="{FAA88F35-CBE3-48DF-9A54-CC7B04083956}" destId="{29E0A665-DF0A-411E-819C-8E96F5712C22}" srcOrd="7" destOrd="0" presId="urn:microsoft.com/office/officeart/2005/8/layout/process5"/>
    <dgm:cxn modelId="{3BFD9A04-468D-458F-8CC5-6899152A5D9E}" type="presParOf" srcId="{29E0A665-DF0A-411E-819C-8E96F5712C22}" destId="{CE27D4EC-6EA1-49E1-A673-5446EDC53589}" srcOrd="0" destOrd="0" presId="urn:microsoft.com/office/officeart/2005/8/layout/process5"/>
    <dgm:cxn modelId="{8D60DCFE-E270-4174-B52C-4B892D9D0238}" type="presParOf" srcId="{FAA88F35-CBE3-48DF-9A54-CC7B04083956}" destId="{A10AA98F-5886-428C-8B7D-323342DD9995}" srcOrd="8" destOrd="0" presId="urn:microsoft.com/office/officeart/2005/8/layout/process5"/>
    <dgm:cxn modelId="{069D88D7-D4B3-42D7-AF5F-C543BA41B204}" type="presParOf" srcId="{FAA88F35-CBE3-48DF-9A54-CC7B04083956}" destId="{395DC9B5-425D-4A48-BC0B-C47A85BCE4D0}" srcOrd="9" destOrd="0" presId="urn:microsoft.com/office/officeart/2005/8/layout/process5"/>
    <dgm:cxn modelId="{67F28B2F-D4B8-45D6-9351-B77584686835}" type="presParOf" srcId="{395DC9B5-425D-4A48-BC0B-C47A85BCE4D0}" destId="{318EEE92-BC39-4572-A8D8-E976CE9FE29B}" srcOrd="0" destOrd="0" presId="urn:microsoft.com/office/officeart/2005/8/layout/process5"/>
    <dgm:cxn modelId="{184E6A63-BE62-4BA5-9A92-C0BF7CB29F06}" type="presParOf" srcId="{FAA88F35-CBE3-48DF-9A54-CC7B04083956}" destId="{BCDF2E88-3E93-4025-8A68-6D6591BC7F36}" srcOrd="10" destOrd="0" presId="urn:microsoft.com/office/officeart/2005/8/layout/process5"/>
    <dgm:cxn modelId="{255B7C92-6A51-4508-BAD7-3AA0C4CB7E9C}" type="presParOf" srcId="{FAA88F35-CBE3-48DF-9A54-CC7B04083956}" destId="{B389B5A0-2F43-473A-8D3D-6B9ABC5B23AB}" srcOrd="11" destOrd="0" presId="urn:microsoft.com/office/officeart/2005/8/layout/process5"/>
    <dgm:cxn modelId="{CFE0B21F-34B7-4A21-8399-1C05BB909997}" type="presParOf" srcId="{B389B5A0-2F43-473A-8D3D-6B9ABC5B23AB}" destId="{12AD5803-B160-42B9-9E6E-2B6F55701211}" srcOrd="0" destOrd="0" presId="urn:microsoft.com/office/officeart/2005/8/layout/process5"/>
    <dgm:cxn modelId="{B7C889BB-A228-4E37-888D-DB3231D6BDA7}" type="presParOf" srcId="{FAA88F35-CBE3-48DF-9A54-CC7B04083956}" destId="{A3B775C0-1DD0-480D-9506-F5AB92390843}" srcOrd="12" destOrd="0" presId="urn:microsoft.com/office/officeart/2005/8/layout/process5"/>
    <dgm:cxn modelId="{32C995B8-BB6D-4B21-BED8-578797725F26}" type="presParOf" srcId="{FAA88F35-CBE3-48DF-9A54-CC7B04083956}" destId="{89E0E8DF-DEF2-442A-A8FF-F973CC667B9D}" srcOrd="13" destOrd="0" presId="urn:microsoft.com/office/officeart/2005/8/layout/process5"/>
    <dgm:cxn modelId="{5C61F7D1-E419-4A69-BE9F-8B80E2F0BAA9}" type="presParOf" srcId="{89E0E8DF-DEF2-442A-A8FF-F973CC667B9D}" destId="{240AB9F5-2FD9-4BEF-9337-DA93DAE9B76A}" srcOrd="0" destOrd="0" presId="urn:microsoft.com/office/officeart/2005/8/layout/process5"/>
    <dgm:cxn modelId="{D181D090-6385-4DBE-B715-5A1E73F966D0}" type="presParOf" srcId="{FAA88F35-CBE3-48DF-9A54-CC7B04083956}" destId="{E5F0537D-AD34-4790-8274-F99F130573E9}" srcOrd="14" destOrd="0" presId="urn:microsoft.com/office/officeart/2005/8/layout/process5"/>
    <dgm:cxn modelId="{DD8D326D-F735-4778-BDFC-9FA6E47510D9}" type="presParOf" srcId="{FAA88F35-CBE3-48DF-9A54-CC7B04083956}" destId="{40DF6DA9-577B-4408-9452-56D920131741}" srcOrd="15" destOrd="0" presId="urn:microsoft.com/office/officeart/2005/8/layout/process5"/>
    <dgm:cxn modelId="{9ED2D9ED-2347-4747-AC4E-78585BC39F29}" type="presParOf" srcId="{40DF6DA9-577B-4408-9452-56D920131741}" destId="{152CF809-7E3B-4F3B-8ADE-CB05A7E81D91}" srcOrd="0" destOrd="0" presId="urn:microsoft.com/office/officeart/2005/8/layout/process5"/>
    <dgm:cxn modelId="{654D4519-CB80-4A69-8AEB-F2085652BED5}" type="presParOf" srcId="{FAA88F35-CBE3-48DF-9A54-CC7B04083956}" destId="{E5D23F67-B306-414E-8725-180DD210C675}" srcOrd="16" destOrd="0" presId="urn:microsoft.com/office/officeart/2005/8/layout/process5"/>
    <dgm:cxn modelId="{98C570ED-50B8-4970-8305-EA5D542BC4AA}" type="presParOf" srcId="{FAA88F35-CBE3-48DF-9A54-CC7B04083956}" destId="{2F84E470-20BE-4986-9957-9F08FF99F4A1}" srcOrd="17" destOrd="0" presId="urn:microsoft.com/office/officeart/2005/8/layout/process5"/>
    <dgm:cxn modelId="{68DAB8D9-4F8F-4DDA-8857-1BCE6B69F460}" type="presParOf" srcId="{2F84E470-20BE-4986-9957-9F08FF99F4A1}" destId="{40083612-27C9-4615-8277-74F7CAC1E61E}" srcOrd="0" destOrd="0" presId="urn:microsoft.com/office/officeart/2005/8/layout/process5"/>
    <dgm:cxn modelId="{E6970F07-25FE-4EA4-B5D8-E92A73CB582D}" type="presParOf" srcId="{FAA88F35-CBE3-48DF-9A54-CC7B04083956}" destId="{A0C012A8-B2C0-4FEA-8CF6-4A5064C7D19F}" srcOrd="18" destOrd="0" presId="urn:microsoft.com/office/officeart/2005/8/layout/process5"/>
    <dgm:cxn modelId="{7CC3ED8E-0D97-48F7-BAF2-033B7949822E}" type="presParOf" srcId="{FAA88F35-CBE3-48DF-9A54-CC7B04083956}" destId="{5D908AC7-CD73-4A20-B462-4DC71D2EBD6D}" srcOrd="19" destOrd="0" presId="urn:microsoft.com/office/officeart/2005/8/layout/process5"/>
    <dgm:cxn modelId="{B3C1DE47-E112-453E-858A-204496DA781F}" type="presParOf" srcId="{5D908AC7-CD73-4A20-B462-4DC71D2EBD6D}" destId="{70FC38C6-BD82-4C34-8A0B-C7E7353C72FA}" srcOrd="0" destOrd="0" presId="urn:microsoft.com/office/officeart/2005/8/layout/process5"/>
    <dgm:cxn modelId="{D3911F84-89BE-4FA3-8E6D-0F13E3D8ED14}" type="presParOf" srcId="{FAA88F35-CBE3-48DF-9A54-CC7B04083956}" destId="{EA1DE3AD-1686-4C0E-864C-BF6A0DCB86C1}" srcOrd="20" destOrd="0" presId="urn:microsoft.com/office/officeart/2005/8/layout/process5"/>
    <dgm:cxn modelId="{D43296E6-376D-4306-9AC6-FE42ABC74CFE}" type="presParOf" srcId="{FAA88F35-CBE3-48DF-9A54-CC7B04083956}" destId="{3CD541D1-225C-429B-B178-70B29F17121E}" srcOrd="21" destOrd="0" presId="urn:microsoft.com/office/officeart/2005/8/layout/process5"/>
    <dgm:cxn modelId="{3BBAC79E-16BA-4A37-ACA4-1AD112795110}" type="presParOf" srcId="{3CD541D1-225C-429B-B178-70B29F17121E}" destId="{F8D084E9-D50E-4F12-88E7-189090002DEE}" srcOrd="0" destOrd="0" presId="urn:microsoft.com/office/officeart/2005/8/layout/process5"/>
    <dgm:cxn modelId="{22D2E1F4-7E70-4A1A-AD32-A9DCACFDF6C0}" type="presParOf" srcId="{FAA88F35-CBE3-48DF-9A54-CC7B04083956}" destId="{157D1322-B677-44AC-891E-2031373A4636}" srcOrd="22"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5138"/>
          </a:xfrm>
          <a:prstGeom prst="rect">
            <a:avLst/>
          </a:prstGeom>
        </p:spPr>
        <p:txBody>
          <a:bodyPr vert="horz" lIns="91440" tIns="45720" rIns="91440" bIns="45720" rtlCol="0"/>
          <a:lstStyle>
            <a:lvl1pPr algn="r">
              <a:defRPr sz="1200"/>
            </a:lvl1pPr>
          </a:lstStyle>
          <a:p>
            <a:fld id="{71ED5640-3E21-4D63-8D92-F426B68C4AD5}" type="datetimeFigureOut">
              <a:rPr lang="en-US" smtClean="0"/>
              <a:pPr/>
              <a:t>7/30/2013</a:t>
            </a:fld>
            <a:endParaRPr lang="en-US"/>
          </a:p>
        </p:txBody>
      </p:sp>
      <p:sp>
        <p:nvSpPr>
          <p:cNvPr id="4" name="Footer Placeholder 3"/>
          <p:cNvSpPr>
            <a:spLocks noGrp="1"/>
          </p:cNvSpPr>
          <p:nvPr>
            <p:ph type="ftr" sz="quarter" idx="2"/>
          </p:nvPr>
        </p:nvSpPr>
        <p:spPr>
          <a:xfrm>
            <a:off x="0"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675"/>
            <a:ext cx="2982119" cy="465138"/>
          </a:xfrm>
          <a:prstGeom prst="rect">
            <a:avLst/>
          </a:prstGeom>
        </p:spPr>
        <p:txBody>
          <a:bodyPr vert="horz" lIns="91440" tIns="45720" rIns="91440" bIns="45720" rtlCol="0" anchor="b"/>
          <a:lstStyle>
            <a:lvl1pPr algn="r">
              <a:defRPr sz="1200"/>
            </a:lvl1pPr>
          </a:lstStyle>
          <a:p>
            <a:fld id="{570F53E5-C180-40C7-A56B-FBEEA2F9492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5138"/>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98102" y="0"/>
            <a:ext cx="2982119" cy="465138"/>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097CF2D-80DE-41EB-BFC1-79401C7C95F1}" type="datetimeFigureOut">
              <a:rPr lang="en-US"/>
              <a:pPr>
                <a:defRPr/>
              </a:pPr>
              <a:t>7/30/2013</a:t>
            </a:fld>
            <a:endParaRPr lang="en-US" dirty="0"/>
          </a:p>
        </p:txBody>
      </p:sp>
      <p:sp>
        <p:nvSpPr>
          <p:cNvPr id="4" name="Slide Image Placeholder 3"/>
          <p:cNvSpPr>
            <a:spLocks noGrp="1" noRot="1" noChangeAspect="1"/>
          </p:cNvSpPr>
          <p:nvPr>
            <p:ph type="sldImg" idx="2"/>
          </p:nvPr>
        </p:nvSpPr>
        <p:spPr>
          <a:xfrm>
            <a:off x="1116013" y="698500"/>
            <a:ext cx="4649787" cy="3486150"/>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108325" y="4267200"/>
            <a:ext cx="6669943" cy="4654550"/>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119" cy="465138"/>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98102" y="8829675"/>
            <a:ext cx="2982119" cy="465138"/>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E612F4A5-A121-4A85-A0D6-D7BAF29B75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BE815-9C07-4ABF-8EB0-625EEDC35039}" type="slidenum">
              <a:rPr lang="en-US" smtClean="0"/>
              <a:pPr fontAlgn="base">
                <a:spcBef>
                  <a:spcPct val="0"/>
                </a:spcBef>
                <a:spcAft>
                  <a:spcPct val="0"/>
                </a:spcAft>
                <a:defRPr/>
              </a:pPr>
              <a:t>1</a:t>
            </a:fld>
            <a:endParaRPr lang="en-US" dirty="0"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Please refrain from editing the content of the slides as the Intelligence Personnel Management Office team would like to maintain consistency in messaging and language regarding DCIPS. </a:t>
            </a:r>
          </a:p>
          <a:p>
            <a:pPr eaLnBrk="1" hangingPunct="1">
              <a:spcBef>
                <a:spcPct val="0"/>
              </a:spcBef>
            </a:pPr>
            <a:endParaRPr lang="en-US" dirty="0" smtClean="0"/>
          </a:p>
          <a:p>
            <a:pPr eaLnBrk="1" hangingPunct="1">
              <a:spcBef>
                <a:spcPct val="0"/>
              </a:spcBef>
            </a:pPr>
            <a:r>
              <a:rPr lang="en-US" dirty="0" smtClean="0"/>
              <a:t>However, you may wish to create an additional command level slides that help explain specific issues related to your Bonus Program.  </a:t>
            </a:r>
          </a:p>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b="1" dirty="0" smtClean="0"/>
              <a:t>Reference PBB Step-by-Step Guide - Bonus Group Manager Responsibilities</a:t>
            </a:r>
            <a:r>
              <a:rPr lang="en-US" dirty="0" smtClean="0"/>
              <a:t>:  </a:t>
            </a:r>
          </a:p>
          <a:p>
            <a:pPr eaLnBrk="1" fontAlgn="auto" hangingPunct="1">
              <a:spcBef>
                <a:spcPts val="0"/>
              </a:spcBef>
              <a:spcAft>
                <a:spcPts val="0"/>
              </a:spcAft>
              <a:defRPr/>
            </a:pPr>
            <a:r>
              <a:rPr lang="en-US" dirty="0" smtClean="0"/>
              <a:t>The Manager will provide oversight by ensuring that: </a:t>
            </a:r>
          </a:p>
          <a:p>
            <a:pPr marL="109538" indent="-109538" eaLnBrk="1" fontAlgn="auto" hangingPunct="1">
              <a:spcBef>
                <a:spcPts val="0"/>
              </a:spcBef>
              <a:spcAft>
                <a:spcPts val="0"/>
              </a:spcAft>
              <a:buFont typeface="Wingdings" pitchFamily="2" charset="2"/>
              <a:buChar char="§"/>
              <a:defRPr/>
            </a:pPr>
            <a:r>
              <a:rPr lang="en-US" dirty="0" smtClean="0"/>
              <a:t>Supervisors and management officials tasked to participate in the bonus board have been adequately trained; </a:t>
            </a:r>
          </a:p>
          <a:p>
            <a:pPr marL="109538" indent="-109538" eaLnBrk="1" fontAlgn="auto" hangingPunct="1">
              <a:spcBef>
                <a:spcPts val="0"/>
              </a:spcBef>
              <a:spcAft>
                <a:spcPts val="0"/>
              </a:spcAft>
              <a:buFont typeface="Wingdings" pitchFamily="2" charset="2"/>
              <a:buChar char="§"/>
              <a:defRPr/>
            </a:pPr>
            <a:r>
              <a:rPr lang="en-US" dirty="0" smtClean="0"/>
              <a:t>Rating officials comply with timely issuance of midpoint reviews, closeout assessments, early annual recommended ratings, and recommended ratings; </a:t>
            </a:r>
          </a:p>
          <a:p>
            <a:pPr marL="109538" indent="-109538" eaLnBrk="1" fontAlgn="auto" hangingPunct="1">
              <a:spcBef>
                <a:spcPts val="0"/>
              </a:spcBef>
              <a:spcAft>
                <a:spcPts val="0"/>
              </a:spcAft>
              <a:buFont typeface="Wingdings" pitchFamily="2" charset="2"/>
              <a:buChar char="§"/>
              <a:defRPr/>
            </a:pPr>
            <a:r>
              <a:rPr lang="en-US" dirty="0" smtClean="0"/>
              <a:t>Bonus boards (if applicable) are convened in a timely manner to meet payout timelines;</a:t>
            </a:r>
          </a:p>
          <a:p>
            <a:pPr marL="109538" indent="-109538" eaLnBrk="1" fontAlgn="auto" hangingPunct="1">
              <a:spcBef>
                <a:spcPts val="0"/>
              </a:spcBef>
              <a:spcAft>
                <a:spcPts val="0"/>
              </a:spcAft>
              <a:buFont typeface="Wingdings" pitchFamily="2" charset="2"/>
              <a:buChar char="§"/>
              <a:defRPr/>
            </a:pPr>
            <a:r>
              <a:rPr lang="en-US" dirty="0" smtClean="0"/>
              <a:t>Procedures and policies are exercised in  a consistent manner throughout the bonus board process and comply with merit system principles; and </a:t>
            </a:r>
          </a:p>
          <a:p>
            <a:pPr marL="109538" indent="-109538" eaLnBrk="1" fontAlgn="auto" hangingPunct="1">
              <a:spcBef>
                <a:spcPts val="0"/>
              </a:spcBef>
              <a:spcAft>
                <a:spcPts val="0"/>
              </a:spcAft>
              <a:buFont typeface="Wingdings" pitchFamily="2" charset="2"/>
              <a:buChar char="§"/>
              <a:defRPr/>
            </a:pPr>
            <a:r>
              <a:rPr lang="en-US" dirty="0" smtClean="0"/>
              <a:t>Bonus group funds are distributed in compliance with DoD, Army, and Performance Review Authority financial management policies and based on employee performance and contributions.  </a:t>
            </a:r>
          </a:p>
          <a:p>
            <a:pPr marL="109538" indent="-109538" eaLnBrk="1" fontAlgn="auto" hangingPunct="1">
              <a:spcBef>
                <a:spcPts val="0"/>
              </a:spcBef>
              <a:spcAft>
                <a:spcPts val="0"/>
              </a:spcAft>
              <a:defRPr/>
            </a:pPr>
            <a:endParaRPr lang="en-US" dirty="0" smtClean="0"/>
          </a:p>
          <a:p>
            <a:pPr marL="109538" indent="-109538" eaLnBrk="1" fontAlgn="auto" hangingPunct="1">
              <a:spcBef>
                <a:spcPts val="0"/>
              </a:spcBef>
              <a:spcAft>
                <a:spcPts val="0"/>
              </a:spcAft>
              <a:defRPr/>
            </a:pPr>
            <a:r>
              <a:rPr lang="en-US" dirty="0" smtClean="0"/>
              <a:t>Additionally:</a:t>
            </a:r>
          </a:p>
          <a:p>
            <a:pPr marL="109538" indent="-109538" eaLnBrk="1" fontAlgn="auto" hangingPunct="1">
              <a:spcBef>
                <a:spcPts val="0"/>
              </a:spcBef>
              <a:spcAft>
                <a:spcPts val="0"/>
              </a:spcAft>
              <a:buFont typeface="Wingdings" pitchFamily="2" charset="2"/>
              <a:buChar char="§"/>
              <a:defRPr/>
            </a:pPr>
            <a:r>
              <a:rPr lang="en-US" dirty="0" smtClean="0"/>
              <a:t>Manages the bonus program process for employees assigned to a Bonus Group</a:t>
            </a:r>
          </a:p>
          <a:p>
            <a:pPr marL="109538" indent="-109538" eaLnBrk="1" fontAlgn="auto" hangingPunct="1">
              <a:spcBef>
                <a:spcPts val="0"/>
              </a:spcBef>
              <a:spcAft>
                <a:spcPts val="0"/>
              </a:spcAft>
              <a:buFont typeface="Wingdings" pitchFamily="2" charset="2"/>
              <a:buChar char="§"/>
              <a:defRPr/>
            </a:pPr>
            <a:r>
              <a:rPr lang="en-US" dirty="0" smtClean="0"/>
              <a:t>Reviews bonus recommendations generated by the CWB for each Bonus Group and suggests changes</a:t>
            </a:r>
          </a:p>
          <a:p>
            <a:pPr marL="109538" indent="-109538" eaLnBrk="1" fontAlgn="auto" hangingPunct="1">
              <a:spcBef>
                <a:spcPts val="0"/>
              </a:spcBef>
              <a:spcAft>
                <a:spcPts val="0"/>
              </a:spcAft>
              <a:buFont typeface="Wingdings" pitchFamily="2" charset="2"/>
              <a:buChar char="§"/>
              <a:defRPr/>
            </a:pPr>
            <a:r>
              <a:rPr lang="en-US" dirty="0" smtClean="0"/>
              <a:t>Provides recommendations to PRA for approval </a:t>
            </a:r>
          </a:p>
          <a:p>
            <a:pPr marL="109538" indent="-109538" eaLnBrk="1" fontAlgn="auto" hangingPunct="1">
              <a:spcBef>
                <a:spcPts val="0"/>
              </a:spcBef>
              <a:spcAft>
                <a:spcPts val="0"/>
              </a:spcAft>
              <a:buFont typeface="Wingdings" pitchFamily="2" charset="2"/>
              <a:buChar char="§"/>
              <a:defRPr/>
            </a:pPr>
            <a:r>
              <a:rPr lang="en-US" dirty="0" smtClean="0"/>
              <a:t>Oversees Bonus Group deliberations for Bonus Board</a:t>
            </a:r>
          </a:p>
          <a:p>
            <a:pPr eaLnBrk="1" fontAlgn="auto" hangingPunct="1">
              <a:spcBef>
                <a:spcPts val="0"/>
              </a:spcBef>
              <a:spcAft>
                <a:spcPts val="0"/>
              </a:spcAft>
              <a:defRPr/>
            </a:pPr>
            <a:endParaRPr lang="en-US" dirty="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222E3-9387-4D1D-9BBA-BAC5FB762E1C}"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xfrm>
            <a:off x="78059" y="4267200"/>
            <a:ext cx="6668349" cy="4578350"/>
          </a:xfrm>
          <a:noFill/>
        </p:spPr>
        <p:txBody>
          <a:bodyPr wrap="square" numCol="1" anchor="t" anchorCtr="0" compatLnSpc="1">
            <a:prstTxWarp prst="textNoShape">
              <a:avLst/>
            </a:prstTxWarp>
          </a:bodyPr>
          <a:lstStyle/>
          <a:p>
            <a:pPr eaLnBrk="1" hangingPunct="1">
              <a:spcBef>
                <a:spcPct val="0"/>
              </a:spcBef>
            </a:pPr>
            <a:r>
              <a:rPr lang="en-US" dirty="0" smtClean="0"/>
              <a:t>The charts on the next two pages identifies the different responsibilities for the different assigned roles in the DCIPS Performance-Based Bonus.</a:t>
            </a:r>
          </a:p>
          <a:p>
            <a:pPr eaLnBrk="1" hangingPunct="1">
              <a:spcBef>
                <a:spcPts val="600"/>
              </a:spcBef>
              <a:spcAft>
                <a:spcPts val="600"/>
              </a:spcAft>
            </a:pPr>
            <a:r>
              <a:rPr lang="en-US" u="sng" dirty="0" smtClean="0"/>
              <a:t>Bonus Group Manager</a:t>
            </a:r>
          </a:p>
          <a:p>
            <a:pPr eaLnBrk="1" hangingPunct="1">
              <a:spcBef>
                <a:spcPts val="600"/>
              </a:spcBef>
              <a:spcAft>
                <a:spcPts val="600"/>
              </a:spcAft>
            </a:pPr>
            <a:r>
              <a:rPr lang="en-US" dirty="0" smtClean="0"/>
              <a:t>An individual typically in the chain of command for employees assigned to a Bonus Group, responsible for conducting the annual PBB decision-making process.  If Bonus Boards are formed, a Bonus Group Manager is still responsible for administering the PBB process. Organizations are required to use a Bonus Group Manager. Bonus Group Managers administer the PBB process and make PBB recommendations to the PRA.</a:t>
            </a:r>
          </a:p>
          <a:p>
            <a:pPr eaLnBrk="1" hangingPunct="1">
              <a:spcBef>
                <a:spcPts val="600"/>
              </a:spcBef>
              <a:spcAft>
                <a:spcPts val="600"/>
              </a:spcAft>
            </a:pPr>
            <a:r>
              <a:rPr lang="en-US" u="sng" dirty="0" smtClean="0"/>
              <a:t>Bonus Board(s) (Optional) </a:t>
            </a:r>
          </a:p>
          <a:p>
            <a:pPr eaLnBrk="1" hangingPunct="1">
              <a:spcBef>
                <a:spcPts val="600"/>
              </a:spcBef>
              <a:spcAft>
                <a:spcPts val="600"/>
              </a:spcAft>
            </a:pPr>
            <a:r>
              <a:rPr lang="en-US" dirty="0" smtClean="0"/>
              <a:t>Organizations may also choose to establish Bonus Boards to review PBB recommendations. Bonus Board members are senior leaders or managers who typically share chain-of-command responsibility for employees assigned to a Bonus Group responsible for conducting the annual PBB decision-making process under the leadership of a Bonus Group Manager. </a:t>
            </a:r>
          </a:p>
          <a:p>
            <a:pPr eaLnBrk="1" hangingPunct="1">
              <a:spcBef>
                <a:spcPts val="600"/>
              </a:spcBef>
              <a:spcAft>
                <a:spcPts val="600"/>
              </a:spcAft>
            </a:pPr>
            <a:r>
              <a:rPr lang="en-US" dirty="0" smtClean="0"/>
              <a:t>Organizations are not required to use a Bonus Board for review of PBBs.</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E034B-19E2-4BE1-BAD3-748A56C34F0F}"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marL="109538" indent="-109538" eaLnBrk="1" fontAlgn="auto" hangingPunct="1">
              <a:spcBef>
                <a:spcPts val="0"/>
              </a:spcBef>
              <a:spcAft>
                <a:spcPts val="0"/>
              </a:spcAft>
              <a:buFont typeface="Wingdings" pitchFamily="2" charset="2"/>
              <a:buChar char="§"/>
              <a:defRPr/>
            </a:pPr>
            <a:r>
              <a:rPr lang="en-US" sz="1000" dirty="0" smtClean="0"/>
              <a:t>Each of the factors in the graphic represent all the inputs that influence the final bonus payouts to employees.  </a:t>
            </a:r>
          </a:p>
          <a:p>
            <a:pPr marL="231775" lvl="1" indent="-122238" eaLnBrk="1" fontAlgn="auto" hangingPunct="1">
              <a:spcBef>
                <a:spcPts val="0"/>
              </a:spcBef>
              <a:spcAft>
                <a:spcPts val="0"/>
              </a:spcAft>
              <a:buFont typeface="Wingdings" pitchFamily="2" charset="2"/>
              <a:buChar char="§"/>
              <a:defRPr/>
            </a:pPr>
            <a:r>
              <a:rPr lang="en-US" sz="1000" dirty="0" smtClean="0"/>
              <a:t>The performance evaluation of record or an employee’s rating drives bonus eligibility and amount of bonus. </a:t>
            </a:r>
          </a:p>
          <a:p>
            <a:pPr marL="231775" lvl="1" indent="-122238" eaLnBrk="1" fontAlgn="auto" hangingPunct="1">
              <a:spcBef>
                <a:spcPts val="0"/>
              </a:spcBef>
              <a:spcAft>
                <a:spcPts val="0"/>
              </a:spcAft>
              <a:buFont typeface="Wingdings" pitchFamily="2" charset="2"/>
              <a:buChar char="§"/>
              <a:defRPr/>
            </a:pPr>
            <a:r>
              <a:rPr lang="en-US" sz="1000" dirty="0" smtClean="0"/>
              <a:t>The USD(I) bonus algorithm takes into the dollar amount of the midpoint of the employee’s work level for that performance year, NOT how the employee salary compares to the midpoint.  This ensure fairness and consistency across the organization. </a:t>
            </a:r>
          </a:p>
          <a:p>
            <a:pPr marL="231775" lvl="1" indent="-122238" eaLnBrk="1" fontAlgn="auto" hangingPunct="1">
              <a:spcBef>
                <a:spcPts val="0"/>
              </a:spcBef>
              <a:spcAft>
                <a:spcPts val="0"/>
              </a:spcAft>
              <a:buFont typeface="Wingdings" pitchFamily="2" charset="2"/>
              <a:buChar char="§"/>
              <a:defRPr/>
            </a:pPr>
            <a:r>
              <a:rPr lang="en-US" sz="1000" dirty="0" smtClean="0"/>
              <a:t>Each ACOM, DRU, ASCC, or the AASA will use its selected percentage from the approved Army G-2 range to calculate a bonus budget</a:t>
            </a:r>
          </a:p>
          <a:p>
            <a:pPr marL="231775" lvl="1" indent="-122238" eaLnBrk="1" fontAlgn="auto" hangingPunct="1">
              <a:spcBef>
                <a:spcPts val="0"/>
              </a:spcBef>
              <a:spcAft>
                <a:spcPts val="0"/>
              </a:spcAft>
              <a:buFont typeface="Wingdings" pitchFamily="2" charset="2"/>
              <a:buChar char="§"/>
              <a:defRPr/>
            </a:pPr>
            <a:r>
              <a:rPr lang="en-US" sz="1000" dirty="0" smtClean="0"/>
              <a:t>Each ACOM, DRU, ASCC, or the AASA  may develop business rules that can also impact the bonus amount that each employee will receive.  For example, if an employee has been with the organization for ½ year, the command may choose to pro-rate that bonus amount.  Or if an employee has received a On-The-Spot or Special Act Award outside of the bonus process, the Bonus Group Manager based on the command’s business rules may decide to adjust or eliminate a bonus for that employee. </a:t>
            </a:r>
          </a:p>
          <a:p>
            <a:pPr marL="231775" lvl="1" indent="-122238" eaLnBrk="1" fontAlgn="auto" hangingPunct="1">
              <a:spcBef>
                <a:spcPts val="0"/>
              </a:spcBef>
              <a:spcAft>
                <a:spcPts val="0"/>
              </a:spcAft>
              <a:buFont typeface="Wingdings" pitchFamily="2" charset="2"/>
              <a:buChar char="§"/>
              <a:defRPr/>
            </a:pPr>
            <a:r>
              <a:rPr lang="en-US" sz="1000" dirty="0" smtClean="0"/>
              <a:t>Other performance factors that can affect a bonus amount are:  </a:t>
            </a:r>
          </a:p>
          <a:p>
            <a:pPr marL="341313" lvl="2" indent="-109538" eaLnBrk="1" fontAlgn="auto" hangingPunct="1">
              <a:spcBef>
                <a:spcPts val="0"/>
              </a:spcBef>
              <a:spcAft>
                <a:spcPts val="0"/>
              </a:spcAft>
              <a:buFont typeface="Wingdings" pitchFamily="2" charset="2"/>
              <a:buChar char="§"/>
              <a:defRPr/>
            </a:pPr>
            <a:r>
              <a:rPr lang="en-US" sz="1000" dirty="0" smtClean="0"/>
              <a:t>Recently awarded salary increase or award</a:t>
            </a:r>
          </a:p>
          <a:p>
            <a:pPr marL="341313" lvl="2" indent="-109538" eaLnBrk="1" fontAlgn="auto" hangingPunct="1">
              <a:spcBef>
                <a:spcPts val="0"/>
              </a:spcBef>
              <a:spcAft>
                <a:spcPts val="0"/>
              </a:spcAft>
              <a:buFont typeface="Wingdings" pitchFamily="2" charset="2"/>
              <a:buChar char="§"/>
              <a:defRPr/>
            </a:pPr>
            <a:r>
              <a:rPr lang="en-US" sz="1000" dirty="0" smtClean="0"/>
              <a:t>Work accomplished within the context of the pay band</a:t>
            </a:r>
          </a:p>
          <a:p>
            <a:pPr marL="341313" lvl="2" indent="-109538" eaLnBrk="1" fontAlgn="auto" hangingPunct="1">
              <a:spcBef>
                <a:spcPts val="0"/>
              </a:spcBef>
              <a:spcAft>
                <a:spcPts val="0"/>
              </a:spcAft>
              <a:buFont typeface="Wingdings" pitchFamily="2" charset="2"/>
              <a:buChar char="§"/>
              <a:defRPr/>
            </a:pPr>
            <a:r>
              <a:rPr lang="en-US" sz="1000" dirty="0" smtClean="0"/>
              <a:t>Extraordinary achievement of organizational goals</a:t>
            </a:r>
          </a:p>
          <a:p>
            <a:pPr marL="341313" lvl="2" indent="-109538" eaLnBrk="1" fontAlgn="auto" hangingPunct="1">
              <a:spcBef>
                <a:spcPts val="0"/>
              </a:spcBef>
              <a:spcAft>
                <a:spcPts val="0"/>
              </a:spcAft>
              <a:buFont typeface="Wingdings" pitchFamily="2" charset="2"/>
              <a:buChar char="§"/>
              <a:defRPr/>
            </a:pPr>
            <a:r>
              <a:rPr lang="en-US" sz="1000" dirty="0" smtClean="0"/>
              <a:t>Grade/salary level of employee</a:t>
            </a:r>
          </a:p>
          <a:p>
            <a:pPr marL="341313" lvl="2" indent="-109538" eaLnBrk="1" fontAlgn="auto" hangingPunct="1">
              <a:spcBef>
                <a:spcPts val="0"/>
              </a:spcBef>
              <a:spcAft>
                <a:spcPts val="0"/>
              </a:spcAft>
              <a:buFont typeface="Wingdings" pitchFamily="2" charset="2"/>
              <a:buChar char="§"/>
              <a:defRPr/>
            </a:pPr>
            <a:r>
              <a:rPr lang="en-US" sz="1000" dirty="0" smtClean="0"/>
              <a:t>Special duties</a:t>
            </a:r>
          </a:p>
          <a:p>
            <a:pPr marL="341313" lvl="2" indent="-109538" eaLnBrk="1" fontAlgn="auto" hangingPunct="1">
              <a:spcBef>
                <a:spcPts val="0"/>
              </a:spcBef>
              <a:spcAft>
                <a:spcPts val="0"/>
              </a:spcAft>
              <a:buFont typeface="Wingdings" pitchFamily="2" charset="2"/>
              <a:buChar char="§"/>
              <a:defRPr/>
            </a:pPr>
            <a:r>
              <a:rPr lang="en-US" sz="1000" dirty="0" smtClean="0"/>
              <a:t>Recent promotion</a:t>
            </a:r>
          </a:p>
          <a:p>
            <a:pPr marL="109538" lvl="1" indent="-109538" eaLnBrk="1" fontAlgn="auto" hangingPunct="1">
              <a:spcBef>
                <a:spcPts val="0"/>
              </a:spcBef>
              <a:spcAft>
                <a:spcPts val="0"/>
              </a:spcAft>
              <a:buFont typeface="Wingdings" pitchFamily="2" charset="2"/>
              <a:buChar char="§"/>
              <a:defRPr/>
            </a:pPr>
            <a:r>
              <a:rPr lang="en-US" sz="1000" dirty="0" smtClean="0"/>
              <a:t>The performance-based bonus algorithm uses a formula that reconciles the employee rating, the midpoint of the work level, the amount of the budget, and the number of people in the bonus group.  To use this algorithm, each organization is provided a copy of the USDI() Compensation Workbench (CWB) tool .  Each bonus group uses a CWB to allocate an initial bonus amount for each employee that is eligible for a bonus.</a:t>
            </a:r>
          </a:p>
          <a:p>
            <a:pPr marL="109538" lvl="1" indent="-109538" eaLnBrk="1" fontAlgn="auto" hangingPunct="1">
              <a:spcBef>
                <a:spcPts val="0"/>
              </a:spcBef>
              <a:spcAft>
                <a:spcPts val="0"/>
              </a:spcAft>
              <a:buFont typeface="Wingdings" pitchFamily="2" charset="2"/>
              <a:buChar char="§"/>
              <a:defRPr/>
            </a:pPr>
            <a:r>
              <a:rPr lang="en-US" sz="1000" dirty="0" smtClean="0"/>
              <a:t>The CWB generates bonus recommendations and bonus group manager/bonus boards will review/discuss these recommendations and may make adjustments based on business rules.  Remember that no more than 50% of the bonus group (Commands/organizations</a:t>
            </a:r>
            <a:r>
              <a:rPr lang="en-US" sz="1000" baseline="0" dirty="0" smtClean="0"/>
              <a:t> </a:t>
            </a:r>
            <a:r>
              <a:rPr lang="en-US" sz="1000" dirty="0" smtClean="0"/>
              <a:t>may dictate</a:t>
            </a:r>
            <a:r>
              <a:rPr lang="en-US" sz="1000" baseline="0" dirty="0" smtClean="0"/>
              <a:t> a smaller percentage) </a:t>
            </a:r>
            <a:r>
              <a:rPr lang="en-US" sz="1000" dirty="0" smtClean="0"/>
              <a:t>may receive a bonus.</a:t>
            </a:r>
          </a:p>
          <a:p>
            <a:pPr marL="109538" lvl="1" indent="-109538" eaLnBrk="1" fontAlgn="auto" hangingPunct="1">
              <a:spcBef>
                <a:spcPts val="0"/>
              </a:spcBef>
              <a:spcAft>
                <a:spcPts val="0"/>
              </a:spcAft>
              <a:buFont typeface="Wingdings" pitchFamily="2" charset="2"/>
              <a:buChar char="§"/>
              <a:defRPr/>
            </a:pPr>
            <a:r>
              <a:rPr lang="en-US" sz="1000" dirty="0" smtClean="0"/>
              <a:t>The Bonus Group Manager and/or Bonus Board members review the final recommendations adjusted by business rules and other discussion and send to the Command PRA for final review and approval. </a:t>
            </a:r>
          </a:p>
          <a:p>
            <a:pPr marL="109538" lvl="1" indent="-109538" eaLnBrk="1" fontAlgn="auto" hangingPunct="1">
              <a:spcBef>
                <a:spcPts val="0"/>
              </a:spcBef>
              <a:spcAft>
                <a:spcPts val="0"/>
              </a:spcAft>
              <a:buFont typeface="Wingdings" pitchFamily="2" charset="2"/>
              <a:buChar char="§"/>
              <a:defRPr/>
            </a:pPr>
            <a:r>
              <a:rPr lang="en-US" sz="1000" dirty="0" smtClean="0"/>
              <a:t>The Command/Organizational PRA reviews the PBB recommendations for each Bonus Group for consistency across the Command organization.  The PRA may choose to send these recommendations back to the Bonus Group for further adjustments if needed. </a:t>
            </a:r>
            <a:endParaRPr lang="en-US" sz="1000" dirty="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0B4A8D-2310-4AA2-9C13-25FB211F6379}"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Arial" charset="0"/>
              </a:rPr>
              <a:t>USD(I) recommends (or dictates) a bonus percentage range for budgets across the DoD IC.  In return, the Army G-2 sets a bonus percentage range within the Army Budget (where flexibility allows).  </a:t>
            </a:r>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r>
              <a:rPr lang="en-US" dirty="0" smtClean="0">
                <a:latin typeface="Arial" charset="0"/>
              </a:rPr>
              <a:t>As a result, each Army Command is able to select from this Army approved range, one bonus percentage to calculate the bonus budget across the Command to be used for all respective bonus group budgets:</a:t>
            </a:r>
          </a:p>
          <a:p>
            <a:pPr marL="109538" indent="-109538" eaLnBrk="1" fontAlgn="auto" hangingPunct="1">
              <a:spcBef>
                <a:spcPts val="0"/>
              </a:spcBef>
              <a:spcAft>
                <a:spcPts val="0"/>
              </a:spcAft>
              <a:buFont typeface="Wingdings" pitchFamily="2" charset="2"/>
              <a:buChar char="§"/>
              <a:defRPr/>
            </a:pPr>
            <a:r>
              <a:rPr lang="en-US" dirty="0" smtClean="0"/>
              <a:t>The Bonus Group multiplies the Command selected percentage of the budget by the sum of the base salaries of the employees in that Bonus Group.</a:t>
            </a:r>
          </a:p>
          <a:p>
            <a:pPr marL="109538" indent="-109538" eaLnBrk="1" fontAlgn="auto" hangingPunct="1">
              <a:spcBef>
                <a:spcPts val="0"/>
              </a:spcBef>
              <a:spcAft>
                <a:spcPts val="0"/>
              </a:spcAft>
              <a:buFont typeface="Wingdings" pitchFamily="2" charset="2"/>
              <a:buChar char="§"/>
              <a:defRPr/>
            </a:pPr>
            <a:r>
              <a:rPr lang="en-US" dirty="0" smtClean="0"/>
              <a:t>The resulting amount is used to payout bonuses and DQIs/SQIs.</a:t>
            </a:r>
          </a:p>
          <a:p>
            <a:pPr eaLnBrk="1" fontAlgn="auto" hangingPunct="1">
              <a:spcBef>
                <a:spcPts val="0"/>
              </a:spcBef>
              <a:spcAft>
                <a:spcPts val="0"/>
              </a:spcAft>
              <a:defRPr/>
            </a:pPr>
            <a:endParaRPr lang="en-US" dirty="0" smtClean="0">
              <a:latin typeface="Arial" charset="0"/>
            </a:endParaRPr>
          </a:p>
          <a:p>
            <a:pPr eaLnBrk="1" fontAlgn="auto" hangingPunct="1">
              <a:spcBef>
                <a:spcPts val="0"/>
              </a:spcBef>
              <a:spcAft>
                <a:spcPts val="0"/>
              </a:spcAft>
              <a:defRPr/>
            </a:pPr>
            <a:r>
              <a:rPr lang="en-US" dirty="0" smtClean="0">
                <a:latin typeface="Arial" charset="0"/>
              </a:rPr>
              <a:t>Army Policy mandates that bonuses are </a:t>
            </a:r>
            <a:r>
              <a:rPr lang="en-US" u="sng" dirty="0" smtClean="0">
                <a:latin typeface="Arial" charset="0"/>
              </a:rPr>
              <a:t>not</a:t>
            </a:r>
            <a:r>
              <a:rPr lang="en-US" u="none" dirty="0" smtClean="0">
                <a:latin typeface="Arial" charset="0"/>
              </a:rPr>
              <a:t> </a:t>
            </a:r>
            <a:r>
              <a:rPr lang="en-US" dirty="0" smtClean="0">
                <a:latin typeface="Arial" charset="0"/>
              </a:rPr>
              <a:t>given to no more than 50% of each Bonus Group population.  The 50 percent limit is to distinguish value among ratings and reward the higher performing employees in the Army.</a:t>
            </a:r>
            <a:r>
              <a:rPr lang="en-US" baseline="0" dirty="0" smtClean="0">
                <a:latin typeface="Arial" charset="0"/>
              </a:rPr>
              <a:t>  Commands (ACOMs, DRUs, ASCCs, and the AASA) and organizations can dictate a percentage lower than 50% but not more than.  </a:t>
            </a:r>
            <a:endParaRPr lang="en-US" dirty="0" smtClean="0">
              <a:latin typeface="Arial" charset="0"/>
            </a:endParaRPr>
          </a:p>
          <a:p>
            <a:pPr eaLnBrk="1" fontAlgn="auto" hangingPunct="1">
              <a:spcBef>
                <a:spcPts val="0"/>
              </a:spcBef>
              <a:spcAft>
                <a:spcPts val="0"/>
              </a:spcAft>
              <a:defRPr/>
            </a:pPr>
            <a:endParaRPr lang="en-US" dirty="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2887D8-CD60-458E-85F3-C323A00A13D0}"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5029200"/>
          </a:xfrm>
        </p:spPr>
        <p:txBody>
          <a:bodyPr>
            <a:noAutofit/>
          </a:bodyPr>
          <a:lstStyle/>
          <a:p>
            <a:pPr eaLnBrk="1" fontAlgn="auto" hangingPunct="1">
              <a:spcBef>
                <a:spcPts val="0"/>
              </a:spcBef>
              <a:spcAft>
                <a:spcPts val="0"/>
              </a:spcAft>
              <a:defRPr/>
            </a:pPr>
            <a:r>
              <a:rPr lang="en-US" sz="1050" dirty="0" smtClean="0"/>
              <a:t>How does the PBB Program work? </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dirty="0" smtClean="0"/>
              <a:t>PBBs are distributed using a Bonus Group review process, led by a Bonus Group Manager and/or Bonus Board through a review of the performance ratings, specific PBB budget, and an application of the USD(I) bonus algorithm.   Bonus Group Managers use the Compensation Workbench, a USD(I) tool, that administers the bonus algorithm. </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dirty="0" smtClean="0"/>
              <a:t>This diagram provides an overview of the bonus decision making process.  Note the short time frame available to finalize employee ratings prior to 15 November AND that the Bonus Group process does not include a review of ratings.  Ratings are already final when they reach the bonus group review process.</a:t>
            </a:r>
          </a:p>
          <a:p>
            <a:pPr eaLnBrk="1" fontAlgn="auto" hangingPunct="1">
              <a:spcBef>
                <a:spcPts val="0"/>
              </a:spcBef>
              <a:spcAft>
                <a:spcPts val="0"/>
              </a:spcAft>
              <a:defRPr/>
            </a:pPr>
            <a:r>
              <a:rPr lang="en-US" sz="1050" dirty="0" smtClean="0"/>
              <a:t> </a:t>
            </a:r>
          </a:p>
          <a:p>
            <a:pPr marL="109538" indent="-109538" eaLnBrk="1" fontAlgn="auto" hangingPunct="1">
              <a:spcBef>
                <a:spcPts val="0"/>
              </a:spcBef>
              <a:spcAft>
                <a:spcPts val="0"/>
              </a:spcAft>
              <a:buFont typeface="Wingdings" pitchFamily="2" charset="2"/>
              <a:buChar char="§"/>
              <a:defRPr/>
            </a:pPr>
            <a:r>
              <a:rPr lang="en-US" sz="1050" dirty="0" smtClean="0"/>
              <a:t> The ratings are then downloaded by the data administrator from DCPDS (the system that supports the PAA Tool) by the data administrator into Compensation Work Bench, a USDI tool that provides a compensation algorithm that calculates a recommended bonus. </a:t>
            </a:r>
          </a:p>
          <a:p>
            <a:pPr marL="109538" indent="-109538" eaLnBrk="1" fontAlgn="auto" hangingPunct="1">
              <a:spcBef>
                <a:spcPts val="0"/>
              </a:spcBef>
              <a:spcAft>
                <a:spcPts val="0"/>
              </a:spcAft>
              <a:buFont typeface="Wingdings" pitchFamily="2" charset="2"/>
              <a:buChar char="§"/>
              <a:defRPr/>
            </a:pPr>
            <a:r>
              <a:rPr lang="en-US" sz="1050" dirty="0" smtClean="0"/>
              <a:t>The Bonus Group Manager administers the PBB process and makes PBB recommendations to the PRA</a:t>
            </a:r>
          </a:p>
          <a:p>
            <a:pPr marL="109538" indent="-109538" eaLnBrk="1" fontAlgn="auto" hangingPunct="1">
              <a:spcBef>
                <a:spcPts val="0"/>
              </a:spcBef>
              <a:spcAft>
                <a:spcPts val="0"/>
              </a:spcAft>
              <a:buFont typeface="Wingdings" pitchFamily="2" charset="2"/>
              <a:buChar char="§"/>
              <a:defRPr/>
            </a:pPr>
            <a:r>
              <a:rPr lang="en-US" sz="1050" dirty="0" smtClean="0"/>
              <a:t>However, each command may develop business rules that could lead to a change to the bonus recommendation.  For example, if an employee has only been on –board for six months, the bonus group manager may recommend that the CWB recommended bonus amount is reduced accordingly.</a:t>
            </a:r>
          </a:p>
          <a:p>
            <a:pPr marL="342900" lvl="1" indent="-171450" eaLnBrk="1" fontAlgn="auto" hangingPunct="1">
              <a:spcBef>
                <a:spcPts val="0"/>
              </a:spcBef>
              <a:spcAft>
                <a:spcPts val="0"/>
              </a:spcAft>
              <a:buFont typeface="Wingdings" pitchFamily="2" charset="2"/>
              <a:buChar char="§"/>
              <a:defRPr/>
            </a:pPr>
            <a:endParaRPr lang="en-US" sz="1050" dirty="0" smtClean="0"/>
          </a:p>
          <a:p>
            <a:pPr marL="177800" lvl="1" indent="-177800" eaLnBrk="1" fontAlgn="auto" hangingPunct="1">
              <a:spcBef>
                <a:spcPts val="0"/>
              </a:spcBef>
              <a:spcAft>
                <a:spcPts val="0"/>
              </a:spcAft>
              <a:buFont typeface="Wingdings" pitchFamily="2" charset="2"/>
              <a:buChar char="§"/>
              <a:defRPr/>
            </a:pPr>
            <a:r>
              <a:rPr lang="en-US" sz="1050" dirty="0" smtClean="0"/>
              <a:t>The CWB calculates a </a:t>
            </a:r>
            <a:r>
              <a:rPr lang="en-US" sz="1050" i="1" u="sng" dirty="0" smtClean="0"/>
              <a:t>preliminary</a:t>
            </a:r>
            <a:r>
              <a:rPr lang="en-US" sz="1050" dirty="0" smtClean="0"/>
              <a:t> PBB recommendation for each eligible employee in the Bonus Group based on the USD(I) bonus algorithm</a:t>
            </a:r>
          </a:p>
          <a:p>
            <a:pPr marL="177800" lvl="1" indent="-177800" eaLnBrk="1" fontAlgn="auto" hangingPunct="1">
              <a:spcBef>
                <a:spcPts val="0"/>
              </a:spcBef>
              <a:spcAft>
                <a:spcPts val="0"/>
              </a:spcAft>
              <a:buFont typeface="Wingdings" pitchFamily="2" charset="2"/>
              <a:buChar char="§"/>
              <a:defRPr/>
            </a:pPr>
            <a:r>
              <a:rPr lang="en-US" sz="1050" dirty="0" smtClean="0"/>
              <a:t>The USD(I) bonus algorithm is based on:</a:t>
            </a:r>
          </a:p>
          <a:p>
            <a:pPr marL="341313" lvl="2" indent="-163513" eaLnBrk="1" fontAlgn="auto" hangingPunct="1">
              <a:spcBef>
                <a:spcPts val="0"/>
              </a:spcBef>
              <a:spcAft>
                <a:spcPts val="0"/>
              </a:spcAft>
              <a:buFont typeface="Wingdings" pitchFamily="2" charset="2"/>
              <a:buChar char="§"/>
              <a:defRPr/>
            </a:pPr>
            <a:r>
              <a:rPr lang="en-US" sz="1050" dirty="0" smtClean="0"/>
              <a:t>Formulas that automatically reconcile performance ratings </a:t>
            </a:r>
          </a:p>
          <a:p>
            <a:pPr marL="341313" lvl="2" indent="-163513" eaLnBrk="1" fontAlgn="auto" hangingPunct="1">
              <a:spcBef>
                <a:spcPts val="0"/>
              </a:spcBef>
              <a:spcAft>
                <a:spcPts val="0"/>
              </a:spcAft>
              <a:buFont typeface="Wingdings" pitchFamily="2" charset="2"/>
              <a:buChar char="§"/>
              <a:defRPr/>
            </a:pPr>
            <a:r>
              <a:rPr lang="en-US" sz="1050" dirty="0" smtClean="0"/>
              <a:t>The midpoint of each pay band for the relevant employee (not the salary in relation to the pay band)</a:t>
            </a:r>
          </a:p>
          <a:p>
            <a:pPr marL="341313" lvl="2" indent="-163513" eaLnBrk="1" fontAlgn="auto" hangingPunct="1">
              <a:spcBef>
                <a:spcPts val="0"/>
              </a:spcBef>
              <a:spcAft>
                <a:spcPts val="0"/>
              </a:spcAft>
              <a:buFont typeface="Wingdings" pitchFamily="2" charset="2"/>
              <a:buChar char="§"/>
              <a:defRPr/>
            </a:pPr>
            <a:r>
              <a:rPr lang="en-US" sz="1050" dirty="0" smtClean="0"/>
              <a:t>Available budget within each Command</a:t>
            </a:r>
          </a:p>
          <a:p>
            <a:pPr marL="177800" indent="-177800" eaLnBrk="1" fontAlgn="auto" hangingPunct="1">
              <a:spcBef>
                <a:spcPts val="0"/>
              </a:spcBef>
              <a:spcAft>
                <a:spcPts val="0"/>
              </a:spcAft>
              <a:buFont typeface="Wingdings" pitchFamily="2" charset="2"/>
              <a:buNone/>
              <a:defRPr/>
            </a:pPr>
            <a:r>
              <a:rPr lang="en-US" sz="1050" dirty="0" smtClean="0"/>
              <a:t> </a:t>
            </a:r>
          </a:p>
          <a:p>
            <a:pPr marL="177800" indent="-177800" eaLnBrk="1" fontAlgn="auto" hangingPunct="1">
              <a:spcBef>
                <a:spcPts val="0"/>
              </a:spcBef>
              <a:spcAft>
                <a:spcPts val="0"/>
              </a:spcAft>
              <a:buFont typeface="Wingdings" pitchFamily="2" charset="2"/>
              <a:buNone/>
              <a:defRPr/>
            </a:pPr>
            <a:r>
              <a:rPr lang="en-US" sz="1050" dirty="0" smtClean="0"/>
              <a:t>Business rules will be developed at each command and help provide guidance for bonus group managers and/or bonus boards</a:t>
            </a:r>
          </a:p>
          <a:p>
            <a:pPr marL="177800" indent="-177800" eaLnBrk="1" fontAlgn="auto" hangingPunct="1">
              <a:spcBef>
                <a:spcPts val="0"/>
              </a:spcBef>
              <a:spcAft>
                <a:spcPts val="0"/>
              </a:spcAft>
              <a:buFont typeface="Wingdings" pitchFamily="2" charset="2"/>
              <a:buChar char="§"/>
              <a:defRPr/>
            </a:pPr>
            <a:r>
              <a:rPr lang="en-US" sz="1050" dirty="0" smtClean="0"/>
              <a:t>The PRA is a Commander who may delegate his or her authority to sub-commands only if the highest ranking leader is an 06.</a:t>
            </a:r>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7085C-C317-47D0-9496-7A980FB17BF7}" type="slidenum">
              <a:rPr lang="en-US" smtClean="0">
                <a:solidFill>
                  <a:srgbClr val="000000"/>
                </a:solidFill>
              </a:rPr>
              <a:pPr fontAlgn="base">
                <a:spcBef>
                  <a:spcPct val="0"/>
                </a:spcBef>
                <a:spcAft>
                  <a:spcPct val="0"/>
                </a:spcAft>
                <a:defRPr/>
              </a:pPr>
              <a:t>14</a:t>
            </a:fld>
            <a:endParaRPr lang="en-US" dirty="0"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Bonus Group Manager and/or Bonus Board begins review of the PBB recommendations generated by the Compensation Workbench following the close of the rating period and approval of final ratings. </a:t>
            </a:r>
          </a:p>
          <a:p>
            <a:pPr eaLnBrk="1" hangingPunct="1">
              <a:spcBef>
                <a:spcPct val="0"/>
              </a:spcBef>
            </a:pPr>
            <a:endParaRPr lang="en-US" dirty="0" smtClean="0"/>
          </a:p>
          <a:p>
            <a:pPr eaLnBrk="1" hangingPunct="1">
              <a:spcBef>
                <a:spcPct val="0"/>
              </a:spcBef>
            </a:pPr>
            <a:r>
              <a:rPr lang="en-US" dirty="0" smtClean="0"/>
              <a:t>The Bonus Group Manager makes a decision on whether they will reward a DQI, SQI, or bonus. </a:t>
            </a:r>
          </a:p>
          <a:p>
            <a:pPr eaLnBrk="1" hangingPunct="1">
              <a:spcBef>
                <a:spcPct val="0"/>
              </a:spcBef>
            </a:pPr>
            <a:endParaRPr lang="en-US" dirty="0" smtClean="0"/>
          </a:p>
          <a:p>
            <a:r>
              <a:rPr lang="en-US" dirty="0" smtClean="0"/>
              <a:t>Employees will be eligible for a DQI if they are </a:t>
            </a:r>
            <a:r>
              <a:rPr lang="en-US" sz="1200" kern="1200" baseline="0" dirty="0" smtClean="0">
                <a:solidFill>
                  <a:schemeClr val="tx1"/>
                </a:solidFill>
                <a:latin typeface="Arial" pitchFamily="34" charset="0"/>
                <a:ea typeface="+mn-ea"/>
                <a:cs typeface="Arial" pitchFamily="34" charset="0"/>
              </a:rPr>
              <a:t>top performer by being in a percentage of top scores within their bonus groups, which shall not exceed 10 percent</a:t>
            </a:r>
            <a:r>
              <a:rPr lang="en-US" dirty="0" smtClean="0"/>
              <a:t>; however, not all employees will be able to receive a DQI due to budgetary concerns or if they are at a virtual Step 12 or on retained pay.  The Bonus Group manager/Bonus Board will decide of those eligible who should receive the DQI, keeping in mind budgetary considerations and business rules the Command may have developed.  </a:t>
            </a:r>
          </a:p>
          <a:p>
            <a:endParaRPr lang="en-US" dirty="0" smtClean="0"/>
          </a:p>
          <a:p>
            <a:r>
              <a:rPr lang="en-US" dirty="0" smtClean="0"/>
              <a:t>Employees will be eligible for a DCIPS SQI </a:t>
            </a:r>
            <a:r>
              <a:rPr lang="en-US" sz="1200" kern="1200" baseline="0" dirty="0" smtClean="0">
                <a:solidFill>
                  <a:schemeClr val="tx1"/>
                </a:solidFill>
                <a:latin typeface="Arial" pitchFamily="34" charset="0"/>
                <a:ea typeface="+mn-ea"/>
                <a:cs typeface="Arial" pitchFamily="34" charset="0"/>
              </a:rPr>
              <a:t>to reward those deemed initially eligible for consideration for a base-pay increase monetary award for 3 consecutive years, the current and two preceding performance evaluation cycles. Refer to Army DCIPS Annual Bonus and Awards Guidance for eligibility criteria when determining sustained performance for current and 2 previous years. </a:t>
            </a:r>
          </a:p>
          <a:p>
            <a:endParaRPr lang="en-US" dirty="0" smtClean="0"/>
          </a:p>
          <a:p>
            <a:pPr eaLnBrk="1" hangingPunct="1">
              <a:spcBef>
                <a:spcPct val="0"/>
              </a:spcBef>
            </a:pPr>
            <a:endParaRPr lang="en-US" dirty="0" smtClean="0"/>
          </a:p>
          <a:p>
            <a:pPr eaLnBrk="1" hangingPunct="1">
              <a:spcBef>
                <a:spcPct val="0"/>
              </a:spcBef>
            </a:pPr>
            <a:r>
              <a:rPr lang="en-US" dirty="0" smtClean="0"/>
              <a:t>Any adjustments to a PBB recommendation must be justified with Army G-2 and Command business rules and documented in the CWB</a:t>
            </a:r>
          </a:p>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1EA383-769A-4BD2-B56D-E2E52148493F}"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marL="342900" indent="-342900" eaLnBrk="1" fontAlgn="auto" hangingPunct="1">
              <a:spcBef>
                <a:spcPts val="0"/>
              </a:spcBef>
              <a:spcAft>
                <a:spcPts val="0"/>
              </a:spcAft>
              <a:buFont typeface="Wingdings" pitchFamily="2" charset="2"/>
              <a:buNone/>
              <a:defRPr/>
            </a:pPr>
            <a:r>
              <a:rPr lang="en-US" sz="1100" dirty="0" smtClean="0">
                <a:solidFill>
                  <a:prstClr val="black"/>
                </a:solidFill>
              </a:rPr>
              <a:t>The Army G-2 will issue core business rules across all Army organizations and each organization may wish to develop its own set of business rules  as long as they do not conflict with Army G-2. </a:t>
            </a:r>
          </a:p>
          <a:p>
            <a:pPr eaLnBrk="1" fontAlgn="auto" hangingPunct="1">
              <a:spcBef>
                <a:spcPts val="0"/>
              </a:spcBef>
              <a:spcAft>
                <a:spcPts val="0"/>
              </a:spcAft>
              <a:defRPr/>
            </a:pPr>
            <a:endParaRPr lang="en-US" sz="1100" b="1" dirty="0" smtClean="0"/>
          </a:p>
          <a:p>
            <a:pPr eaLnBrk="1" fontAlgn="auto" hangingPunct="1">
              <a:spcBef>
                <a:spcPts val="0"/>
              </a:spcBef>
              <a:spcAft>
                <a:spcPts val="0"/>
              </a:spcAft>
              <a:defRPr/>
            </a:pPr>
            <a:r>
              <a:rPr lang="en-US" sz="1100" b="1" dirty="0" smtClean="0"/>
              <a:t>Sample Rules for Bonus Group Deliberations:</a:t>
            </a:r>
          </a:p>
          <a:p>
            <a:pPr marL="177800" indent="-177800" eaLnBrk="1" fontAlgn="auto" hangingPunct="1">
              <a:spcBef>
                <a:spcPts val="0"/>
              </a:spcBef>
              <a:spcAft>
                <a:spcPts val="0"/>
              </a:spcAft>
              <a:buFont typeface="+mj-lt"/>
              <a:buAutoNum type="arabicParenR"/>
              <a:defRPr/>
            </a:pPr>
            <a:r>
              <a:rPr lang="en-US" sz="1100" dirty="0" smtClean="0">
                <a:ea typeface="Times New Roman"/>
              </a:rPr>
              <a:t>Bonuses generated by the algorithm will be accepted “as is” unless there is compelling reason to propose an adjustment. </a:t>
            </a:r>
          </a:p>
          <a:p>
            <a:pPr marL="177800" indent="-177800" eaLnBrk="1" fontAlgn="auto" hangingPunct="1">
              <a:spcBef>
                <a:spcPts val="0"/>
              </a:spcBef>
              <a:spcAft>
                <a:spcPts val="0"/>
              </a:spcAft>
              <a:buFont typeface="+mj-lt"/>
              <a:buAutoNum type="arabicParenR"/>
              <a:defRPr/>
            </a:pPr>
            <a:r>
              <a:rPr lang="en-US" sz="1100" dirty="0" smtClean="0">
                <a:ea typeface="Times New Roman"/>
              </a:rPr>
              <a:t>All Bonus Group decisions will be performance-based and equitable for all employees.</a:t>
            </a:r>
          </a:p>
          <a:p>
            <a:pPr marL="177800" indent="-177800" eaLnBrk="1" fontAlgn="auto" hangingPunct="1">
              <a:spcBef>
                <a:spcPts val="0"/>
              </a:spcBef>
              <a:spcAft>
                <a:spcPts val="0"/>
              </a:spcAft>
              <a:buFont typeface="+mj-lt"/>
              <a:buAutoNum type="arabicParenR"/>
              <a:defRPr/>
            </a:pPr>
            <a:r>
              <a:rPr lang="en-US" sz="1100" dirty="0" smtClean="0">
                <a:ea typeface="Times New Roman"/>
              </a:rPr>
              <a:t>Bonus Board members must comply with policies and procedures.</a:t>
            </a:r>
          </a:p>
          <a:p>
            <a:pPr marL="177800" indent="-177800" eaLnBrk="1" fontAlgn="auto" hangingPunct="1">
              <a:spcBef>
                <a:spcPts val="0"/>
              </a:spcBef>
              <a:spcAft>
                <a:spcPts val="0"/>
              </a:spcAft>
              <a:buFont typeface="+mj-lt"/>
              <a:buAutoNum type="arabicParenR"/>
              <a:defRPr/>
            </a:pPr>
            <a:r>
              <a:rPr lang="en-US" sz="1100" dirty="0" smtClean="0">
                <a:ea typeface="Times New Roman"/>
              </a:rPr>
              <a:t>The size of the bonus group budgets will be predetermined by the USD(I) guidance and command discretion.  The budgets will be determined by a fixed percentage of the total base pay of the employees in the Bonus Group and will be provided to each bonus group via the CWB prior to convening.  Changes in the distribution of payouts to one employee in the pool will affect every other employee in the pool.  </a:t>
            </a:r>
          </a:p>
          <a:p>
            <a:pPr marL="177800" indent="-177800" eaLnBrk="1" fontAlgn="auto" hangingPunct="1">
              <a:spcBef>
                <a:spcPts val="0"/>
              </a:spcBef>
              <a:spcAft>
                <a:spcPts val="0"/>
              </a:spcAft>
              <a:buFont typeface="+mj-lt"/>
              <a:buAutoNum type="arabicParenR"/>
              <a:defRPr/>
            </a:pPr>
            <a:r>
              <a:rPr lang="en-US" sz="1100" dirty="0" smtClean="0">
                <a:ea typeface="Times New Roman"/>
              </a:rPr>
              <a:t>All deviations from the recommendations initially presented by the CWB must be individually documented.  The specific business rule used as the basis for the deviation must be recorded within the CWB.</a:t>
            </a:r>
          </a:p>
          <a:p>
            <a:pPr marL="177800" indent="-177800" eaLnBrk="1" fontAlgn="auto" hangingPunct="1">
              <a:spcBef>
                <a:spcPts val="0"/>
              </a:spcBef>
              <a:spcAft>
                <a:spcPts val="0"/>
              </a:spcAft>
              <a:buFont typeface="+mj-lt"/>
              <a:buAutoNum type="arabicParenR"/>
              <a:defRPr/>
            </a:pPr>
            <a:r>
              <a:rPr lang="en-US" sz="1100" dirty="0" smtClean="0">
                <a:ea typeface="Times New Roman"/>
              </a:rPr>
              <a:t>No deliberations are permitted unless all members–voting and non-voting are present.  Members will not be in the room when their payout is being discussed.  Bonus Board deliberations and discussions are to be conducted in confidence.  No deliberations should occur outside the approved meeting room.  Non-disclosure agreements must be signed. </a:t>
            </a:r>
          </a:p>
          <a:p>
            <a:pPr marL="342900" indent="-342900" eaLnBrk="1" fontAlgn="auto" hangingPunct="1">
              <a:lnSpc>
                <a:spcPct val="115000"/>
              </a:lnSpc>
              <a:spcBef>
                <a:spcPts val="0"/>
              </a:spcBef>
              <a:spcAft>
                <a:spcPts val="1000"/>
              </a:spcAft>
              <a:buFont typeface="+mj-lt"/>
              <a:buNone/>
              <a:defRPr/>
            </a:pPr>
            <a:r>
              <a:rPr lang="en-US" sz="1100" dirty="0" smtClean="0"/>
              <a:t>For more samples of business rules refer to the </a:t>
            </a:r>
            <a:r>
              <a:rPr lang="en-US" sz="1100" b="1" dirty="0" smtClean="0"/>
              <a:t>PBB Step-by-Step Guide.</a:t>
            </a:r>
            <a:endParaRPr lang="en-US" sz="1100" dirty="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9C279-6A60-4D8A-B98E-548625C30DF7}" type="slidenum">
              <a:rPr lang="en-US" smtClean="0">
                <a:solidFill>
                  <a:srgbClr val="000000"/>
                </a:solidFill>
              </a:rPr>
              <a:pPr fontAlgn="base">
                <a:spcBef>
                  <a:spcPct val="0"/>
                </a:spcBef>
                <a:spcAft>
                  <a:spcPct val="0"/>
                </a:spcAft>
                <a:defRPr/>
              </a:pPr>
              <a:t>16</a:t>
            </a:fld>
            <a:endParaRPr lang="en-US" dirty="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It is important to note that DQI decisions are made within the PBB process.  DQIs are performance-based awards and therefore require the same type of review and input from a Bonus Group Manager/Bonus Board.</a:t>
            </a:r>
          </a:p>
          <a:p>
            <a:pPr eaLnBrk="1" hangingPunct="1"/>
            <a:endParaRPr lang="en-US" dirty="0" smtClean="0"/>
          </a:p>
          <a:p>
            <a:pPr eaLnBrk="1" hangingPunct="1"/>
            <a:r>
              <a:rPr lang="en-US" dirty="0" smtClean="0"/>
              <a:t>The DQI is subtracted from the budget but does NOT count against the 50% limit for awarding bonuses for each bonus group.  The bonus manager must indicate in the adjustment column of the CWB that a DQI was awarded. </a:t>
            </a:r>
          </a:p>
          <a:p>
            <a:pPr eaLnBrk="1" hangingPunct="1"/>
            <a:endParaRPr lang="en-US" dirty="0" smtClean="0"/>
          </a:p>
          <a:p>
            <a:pPr eaLnBrk="1" hangingPunct="1">
              <a:spcBef>
                <a:spcPct val="0"/>
              </a:spcBef>
            </a:pPr>
            <a:r>
              <a:rPr lang="en-US" dirty="0" smtClean="0"/>
              <a:t>Even if eligible, every employee will not receive a DQI because some employees are not eligible if they are on  retained pay (are</a:t>
            </a:r>
            <a:r>
              <a:rPr lang="en-US" baseline="0" dirty="0" smtClean="0"/>
              <a:t> at the virtual step 12 of the pay scale)</a:t>
            </a:r>
            <a:r>
              <a:rPr lang="en-US" dirty="0" smtClean="0"/>
              <a:t>, or if the Command budget does not support full award distribution of DQIs.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F5E9E6D-799A-4548-B6BC-F3B561EAD263}" type="slidenum">
              <a:rPr lang="en-US">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It is important to note that DCIPS SQI decisions are made within the PBB process.  SQIs are performance-based awards and therefore require the same type of review and input from a Bonus Group Manager/Bonus Board.</a:t>
            </a:r>
          </a:p>
          <a:p>
            <a:pPr eaLnBrk="1" hangingPunct="1"/>
            <a:endParaRPr lang="en-US" dirty="0" smtClean="0"/>
          </a:p>
          <a:p>
            <a:pPr eaLnBrk="1" hangingPunct="1"/>
            <a:r>
              <a:rPr lang="en-US" dirty="0" smtClean="0"/>
              <a:t>The SQI is subtracted from the budget but does NOT count against the 50% limit for awarding bonuses for each bonus group.  The bonus manager must indicate in the adjustment column of the CWB that a SQI was awarded. </a:t>
            </a:r>
          </a:p>
          <a:p>
            <a:pPr eaLnBrk="1" hangingPunct="1"/>
            <a:endParaRPr lang="en-US" dirty="0" smtClean="0"/>
          </a:p>
          <a:p>
            <a:pPr eaLnBrk="1" hangingPunct="1">
              <a:spcBef>
                <a:spcPct val="0"/>
              </a:spcBef>
            </a:pPr>
            <a:r>
              <a:rPr lang="en-US" dirty="0" smtClean="0"/>
              <a:t>Even if eligible, every employee will not receive a SQI because some employees are not eligible if they are on retained pay (are</a:t>
            </a:r>
            <a:r>
              <a:rPr lang="en-US" baseline="0" dirty="0" smtClean="0"/>
              <a:t> at the virtual step 12 of the pay scale)</a:t>
            </a:r>
            <a:r>
              <a:rPr lang="en-US" dirty="0" smtClean="0"/>
              <a:t>, received a SQI during the </a:t>
            </a:r>
            <a:r>
              <a:rPr lang="en-US" baseline="0" dirty="0" smtClean="0"/>
              <a:t>previous </a:t>
            </a:r>
            <a:r>
              <a:rPr lang="en-US" dirty="0" smtClean="0"/>
              <a:t>3-year period, or if the Command budget does not support full award distribution of SQIs.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DF5E9E6D-799A-4548-B6BC-F3B561EAD263}" type="slidenum">
              <a:rPr lang="en-US">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28600" indent="-228600" eaLnBrk="1" fontAlgn="auto" hangingPunct="1">
              <a:spcBef>
                <a:spcPts val="0"/>
              </a:spcBef>
              <a:spcAft>
                <a:spcPts val="0"/>
              </a:spcAft>
              <a:buFont typeface="Wingdings" pitchFamily="2" charset="2"/>
              <a:buNone/>
              <a:defRPr/>
            </a:pPr>
            <a:r>
              <a:rPr lang="en-US" dirty="0" smtClean="0"/>
              <a:t> </a:t>
            </a:r>
            <a:r>
              <a:rPr lang="en-US" dirty="0" smtClean="0">
                <a:solidFill>
                  <a:prstClr val="black"/>
                </a:solidFill>
              </a:rPr>
              <a:t>Bonus Group Manager will submit the CWB/bonus recommendations to the PRA for approval</a:t>
            </a:r>
          </a:p>
          <a:p>
            <a:pPr marL="228600" indent="-228600" eaLnBrk="1" fontAlgn="auto" hangingPunct="1">
              <a:spcBef>
                <a:spcPts val="0"/>
              </a:spcBef>
              <a:spcAft>
                <a:spcPts val="0"/>
              </a:spcAft>
              <a:buFont typeface="Wingdings" pitchFamily="2" charset="2"/>
              <a:buChar char="§"/>
              <a:defRPr/>
            </a:pPr>
            <a:r>
              <a:rPr lang="en-US" dirty="0" smtClean="0">
                <a:solidFill>
                  <a:prstClr val="black"/>
                </a:solidFill>
              </a:rPr>
              <a:t>Late November/early December </a:t>
            </a:r>
          </a:p>
          <a:p>
            <a:pPr marL="228600" indent="-228600" eaLnBrk="1" fontAlgn="auto" hangingPunct="1">
              <a:spcBef>
                <a:spcPts val="0"/>
              </a:spcBef>
              <a:spcAft>
                <a:spcPts val="0"/>
              </a:spcAft>
              <a:buFont typeface="Wingdings" pitchFamily="2" charset="2"/>
              <a:buChar char="§"/>
              <a:defRPr/>
            </a:pPr>
            <a:r>
              <a:rPr lang="en-US" dirty="0" smtClean="0">
                <a:solidFill>
                  <a:prstClr val="black"/>
                </a:solidFill>
              </a:rPr>
              <a:t>In cases where the Bonus Group Manager also serves as the Approving Official, he or she will approve the CWB</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D8358-FCC7-4040-810B-07120274B9A5}" type="slidenum">
              <a:rPr lang="en-US" smtClean="0">
                <a:solidFill>
                  <a:srgbClr val="000000"/>
                </a:solidFill>
              </a:rPr>
              <a:pPr fontAlgn="base">
                <a:spcBef>
                  <a:spcPct val="0"/>
                </a:spcBef>
                <a:spcAft>
                  <a:spcPct val="0"/>
                </a:spcAft>
                <a:defRPr/>
              </a:pPr>
              <a:t>19</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F2D78-8ACD-4CA7-803F-238E22898E6D}"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C86497-AAAD-47EE-8968-E16126303F6E}" type="slidenum">
              <a:rPr lang="en-US" smtClean="0">
                <a:latin typeface="Arial" pitchFamily="34" charset="0"/>
              </a:rPr>
              <a:pPr fontAlgn="base">
                <a:spcBef>
                  <a:spcPct val="0"/>
                </a:spcBef>
                <a:spcAft>
                  <a:spcPct val="0"/>
                </a:spcAft>
                <a:defRPr/>
              </a:pPr>
              <a:t>20</a:t>
            </a:fld>
            <a:endParaRPr lang="en-US" dirty="0" smtClean="0">
              <a:latin typeface="Arial" pitchFamily="34"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xfrm>
            <a:off x="78059" y="4279900"/>
            <a:ext cx="6668349" cy="4718050"/>
          </a:xfrm>
          <a:noFill/>
        </p:spPr>
        <p:txBody>
          <a:bodyPr wrap="square" numCol="1" anchor="t" anchorCtr="0" compatLnSpc="1">
            <a:prstTxWarp prst="textNoShape">
              <a:avLst/>
            </a:prstTxWarp>
          </a:bodyPr>
          <a:lstStyle/>
          <a:p>
            <a:pPr eaLnBrk="1" hangingPunct="1">
              <a:spcBef>
                <a:spcPct val="0"/>
              </a:spcBef>
            </a:pPr>
            <a:r>
              <a:rPr lang="en-US" dirty="0" smtClean="0"/>
              <a:t>The Bonus Group Manager will submit the CWB to the Approving Official/PRA for approval. </a:t>
            </a:r>
            <a:br>
              <a:rPr lang="en-US" dirty="0" smtClean="0"/>
            </a:br>
            <a:endParaRPr lang="en-US" dirty="0" smtClean="0"/>
          </a:p>
          <a:p>
            <a:pPr eaLnBrk="1" hangingPunct="1">
              <a:spcBef>
                <a:spcPct val="0"/>
              </a:spcBef>
            </a:pPr>
            <a:r>
              <a:rPr lang="en-US" dirty="0" smtClean="0"/>
              <a:t>After the Bonus Group Manager/Board review process, probably in Late November or early December,  the Command/Organizational PRA reviews and approves bonus group recommendations.  </a:t>
            </a:r>
          </a:p>
          <a:p>
            <a:pPr eaLnBrk="1" hangingPunct="1">
              <a:spcBef>
                <a:spcPct val="0"/>
              </a:spcBef>
            </a:pPr>
            <a:endParaRPr lang="en-US" dirty="0" smtClean="0"/>
          </a:p>
          <a:p>
            <a:pPr eaLnBrk="1" hangingPunct="1">
              <a:spcBef>
                <a:spcPct val="0"/>
              </a:spcBef>
            </a:pPr>
            <a:r>
              <a:rPr lang="en-US" dirty="0" smtClean="0"/>
              <a:t>The Command PRA submits a certification letter to the Army G-2 that all PBB processes have been conducted in accordance with Army policy. </a:t>
            </a:r>
          </a:p>
          <a:p>
            <a:pPr eaLnBrk="1" hangingPunct="1">
              <a:spcBef>
                <a:spcPct val="0"/>
              </a:spcBef>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marL="228600" indent="-228600" eaLnBrk="1" fontAlgn="auto" hangingPunct="1">
              <a:spcBef>
                <a:spcPts val="0"/>
              </a:spcBef>
              <a:spcAft>
                <a:spcPts val="0"/>
              </a:spcAft>
              <a:buFont typeface="Wingdings" pitchFamily="2" charset="2"/>
              <a:buChar char="§"/>
              <a:defRPr/>
            </a:pPr>
            <a:r>
              <a:rPr lang="en-US" dirty="0" smtClean="0"/>
              <a:t>Once the Command PRA approves the PBB decisions, the Bonus Group Manager certifies the CWB by clicking the check box in the CWB.</a:t>
            </a:r>
          </a:p>
          <a:p>
            <a:pPr marL="228600" indent="-228600"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 typeface="Wingdings" pitchFamily="2" charset="2"/>
              <a:buChar char="§"/>
              <a:defRPr/>
            </a:pPr>
            <a:r>
              <a:rPr lang="en-US" dirty="0" smtClean="0"/>
              <a:t>Data administrators submit final PBB decisions to begin payment processing in DCPDS.</a:t>
            </a:r>
          </a:p>
          <a:p>
            <a:pPr marL="228600" indent="-228600" eaLnBrk="1" fontAlgn="auto" hangingPunct="1">
              <a:spcBef>
                <a:spcPts val="0"/>
              </a:spcBef>
              <a:spcAft>
                <a:spcPts val="0"/>
              </a:spcAft>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Employee notices are generated by the Data Administrator and distributed</a:t>
            </a:r>
            <a:r>
              <a:rPr lang="en-US" baseline="0" dirty="0" smtClean="0"/>
              <a:t> to the supervisors for issuance </a:t>
            </a:r>
            <a:r>
              <a:rPr lang="en-US" dirty="0" smtClean="0"/>
              <a:t>once CWB is certified.</a:t>
            </a:r>
          </a:p>
          <a:p>
            <a:pPr marL="177800" lvl="1" indent="-177800" eaLnBrk="1" fontAlgn="auto" hangingPunct="1">
              <a:spcBef>
                <a:spcPts val="0"/>
              </a:spcBef>
              <a:spcAft>
                <a:spcPts val="0"/>
              </a:spcAft>
              <a:buFont typeface="Wingdings" pitchFamily="2" charset="2"/>
              <a:buChar char="§"/>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Rating or reviewing officials can provide the PBB decision to the employee without the use of the employee notice.</a:t>
            </a:r>
          </a:p>
          <a:p>
            <a:pPr eaLnBrk="1" fontAlgn="auto" hangingPunct="1">
              <a:spcBef>
                <a:spcPts val="0"/>
              </a:spcBef>
              <a:spcAft>
                <a:spcPts val="0"/>
              </a:spcAft>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After the Organization PBB PRA  authorizes the results of the Bonus Group decisions they are processed with an effective date of the 1</a:t>
            </a:r>
            <a:r>
              <a:rPr lang="en-US" baseline="30000" dirty="0" smtClean="0"/>
              <a:t>st</a:t>
            </a:r>
            <a:r>
              <a:rPr lang="en-US" dirty="0" smtClean="0"/>
              <a:t> day of the 1</a:t>
            </a:r>
            <a:r>
              <a:rPr lang="en-US" baseline="30000" dirty="0" smtClean="0"/>
              <a:t>st</a:t>
            </a:r>
            <a:r>
              <a:rPr lang="en-US" dirty="0" smtClean="0"/>
              <a:t> pay period of the New Year.</a:t>
            </a:r>
          </a:p>
          <a:p>
            <a:pPr marL="177800" lvl="1" indent="-177800" eaLnBrk="1" fontAlgn="auto" hangingPunct="1">
              <a:spcBef>
                <a:spcPts val="0"/>
              </a:spcBef>
              <a:spcAft>
                <a:spcPts val="0"/>
              </a:spcAft>
              <a:buFont typeface="Wingdings" pitchFamily="2" charset="2"/>
              <a:buChar char="§"/>
              <a:defRPr/>
            </a:pPr>
            <a:endParaRPr lang="en-US" dirty="0" smtClean="0"/>
          </a:p>
          <a:p>
            <a:pPr marL="177800" lvl="1" indent="-177800" eaLnBrk="1" fontAlgn="auto" hangingPunct="1">
              <a:spcBef>
                <a:spcPts val="0"/>
              </a:spcBef>
              <a:spcAft>
                <a:spcPts val="0"/>
              </a:spcAft>
              <a:buFont typeface="Wingdings" pitchFamily="2" charset="2"/>
              <a:buChar char="§"/>
              <a:defRPr/>
            </a:pPr>
            <a:r>
              <a:rPr lang="en-US" dirty="0" smtClean="0"/>
              <a:t>Certifications notices</a:t>
            </a:r>
            <a:r>
              <a:rPr lang="en-US" baseline="0" dirty="0" smtClean="0"/>
              <a:t> to the HQDA, G-2 and </a:t>
            </a:r>
            <a:r>
              <a:rPr lang="en-US" dirty="0" smtClean="0"/>
              <a:t>Bonus Group results will be available and approved such that payments are made to employees to coincide with the annual General Pay Increase (under most circumstances, paid to most Federal</a:t>
            </a:r>
            <a:r>
              <a:rPr lang="en-US" baseline="0" dirty="0" smtClean="0"/>
              <a:t> government employees in January)</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7D633C-01B6-4265-96CF-7F1364946249}" type="slidenum">
              <a:rPr lang="en-US" smtClean="0">
                <a:solidFill>
                  <a:srgbClr val="000000"/>
                </a:solidFill>
              </a:rPr>
              <a:pPr fontAlgn="base">
                <a:spcBef>
                  <a:spcPct val="0"/>
                </a:spcBef>
                <a:spcAft>
                  <a:spcPct val="0"/>
                </a:spcAft>
                <a:defRPr/>
              </a:pPr>
              <a:t>21</a:t>
            </a:fld>
            <a:endParaRPr lang="en-US" dirty="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highlighted boxes indicate the involvement of the Bonus Group Manager in the overall PBB process. </a:t>
            </a:r>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05374-74A2-444B-9924-0D0A454CA291}"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733E9-8EAE-487A-A73A-3A2453F0C566}" type="slidenum">
              <a:rPr lang="en-US" smtClean="0"/>
              <a:pPr fontAlgn="base">
                <a:spcBef>
                  <a:spcPct val="0"/>
                </a:spcBef>
                <a:spcAft>
                  <a:spcPct val="0"/>
                </a:spcAft>
                <a:defRPr/>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Speaker notes:</a:t>
            </a:r>
          </a:p>
          <a:p>
            <a:pPr eaLnBrk="1" hangingPunct="1">
              <a:spcBef>
                <a:spcPct val="0"/>
              </a:spcBef>
            </a:pPr>
            <a:endParaRPr lang="en-US" dirty="0" smtClean="0"/>
          </a:p>
          <a:p>
            <a:pPr marL="177800" lvl="1" indent="-177800" eaLnBrk="1" hangingPunct="1">
              <a:spcBef>
                <a:spcPct val="0"/>
              </a:spcBef>
              <a:buFontTx/>
              <a:buChar char="•"/>
            </a:pPr>
            <a:r>
              <a:rPr lang="en-US" dirty="0" smtClean="0"/>
              <a:t> Please add your command information to this slide.</a:t>
            </a:r>
          </a:p>
          <a:p>
            <a:pPr marL="177800" lvl="1" indent="-177800" eaLnBrk="1" hangingPunct="1">
              <a:spcBef>
                <a:spcPct val="0"/>
              </a:spcBef>
              <a:buFontTx/>
              <a:buChar char="•"/>
            </a:pPr>
            <a:r>
              <a:rPr lang="en-US" dirty="0" smtClean="0"/>
              <a:t> Please add your Transition Manager Information to this slide </a:t>
            </a:r>
          </a:p>
          <a:p>
            <a:pPr eaLnBrk="1" hangingPunct="1">
              <a:spcBef>
                <a:spcPct val="0"/>
              </a:spcBef>
            </a:pPr>
            <a:endParaRPr lang="en-US" dirty="0"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D2EE65-6463-4E72-930B-998C0568CD8A}" type="slidenum">
              <a:rPr lang="en-US" smtClean="0">
                <a:solidFill>
                  <a:srgbClr val="000000"/>
                </a:solidFill>
              </a:rPr>
              <a:pPr fontAlgn="base">
                <a:spcBef>
                  <a:spcPct val="0"/>
                </a:spcBef>
                <a:spcAft>
                  <a:spcPct val="0"/>
                </a:spcAft>
                <a:defRPr/>
              </a:pPr>
              <a:t>24</a:t>
            </a:fld>
            <a:endParaRPr lang="en-US" dirty="0"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E92F131-E4D4-41A7-BAB6-96701824AF0C}"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3AF397E-6B22-4F65-AD7B-FF960508391E}"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D406E4C-B237-4A90-8BE5-310C932E817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841DDF8-967C-4FE5-A646-C19F1949C22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4E11EF8-AE58-4F5A-9D69-6128AC968125}"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3184C7D-8432-4C1A-B1E4-78884AD993C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2AEB07-6B95-40AD-8138-9B6763D1D7CD}" type="slidenum">
              <a:rPr lang="en-US" smtClean="0"/>
              <a:pPr fontAlgn="base">
                <a:spcBef>
                  <a:spcPct val="0"/>
                </a:spcBef>
                <a:spcAft>
                  <a:spcPct val="0"/>
                </a:spcAft>
                <a:defRPr/>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DEEF8-4A30-4EB7-AAAF-8560D8BF7D85}" type="slidenum">
              <a:rPr lang="en-US" smtClean="0">
                <a:solidFill>
                  <a:srgbClr val="000000"/>
                </a:solidFill>
              </a:rPr>
              <a:pPr fontAlgn="base">
                <a:spcBef>
                  <a:spcPct val="0"/>
                </a:spcBef>
                <a:spcAft>
                  <a:spcPct val="0"/>
                </a:spcAft>
                <a:defRPr/>
              </a:pPr>
              <a:t>31</a:t>
            </a:fld>
            <a:endParaRPr lang="en-US" dirty="0" smtClean="0">
              <a:solidFill>
                <a:srgbClr val="000000"/>
              </a:solidFill>
            </a:endParaRPr>
          </a:p>
        </p:txBody>
      </p:sp>
      <p:sp>
        <p:nvSpPr>
          <p:cNvPr id="111620" name="Notes Placeholder 4"/>
          <p:cNvSpPr>
            <a:spLocks noGrp="1"/>
          </p:cNvSpPr>
          <p:nvPr/>
        </p:nvSpPr>
        <p:spPr bwMode="auto">
          <a:xfrm>
            <a:off x="108325" y="4267200"/>
            <a:ext cx="6669943" cy="4654550"/>
          </a:xfrm>
          <a:prstGeom prst="rect">
            <a:avLst/>
          </a:prstGeom>
          <a:noFill/>
          <a:ln w="9525">
            <a:noFill/>
            <a:miter lim="800000"/>
            <a:headEnd/>
            <a:tailEnd/>
          </a:ln>
        </p:spPr>
        <p:txBody>
          <a:bodyPr lIns="92958" tIns="46479" rIns="92958" bIns="46479"/>
          <a:lstStyle/>
          <a:p>
            <a:r>
              <a:rPr lang="en-US" sz="1200" dirty="0" smtClean="0"/>
              <a:t>Employees </a:t>
            </a:r>
            <a:r>
              <a:rPr lang="en-US" sz="1200" dirty="0"/>
              <a:t>are eligible for various rewards, including  bonuses, </a:t>
            </a:r>
            <a:r>
              <a:rPr lang="en-US" sz="1200" dirty="0" smtClean="0"/>
              <a:t>DQIs, SQIs, On-the-Spot, </a:t>
            </a:r>
            <a:r>
              <a:rPr lang="en-US" sz="1200" dirty="0"/>
              <a:t>and Special Act awards. </a:t>
            </a:r>
          </a:p>
          <a:p>
            <a:endParaRPr lang="en-US" sz="1200" dirty="0"/>
          </a:p>
          <a:p>
            <a:r>
              <a:rPr lang="en-US" sz="1200" dirty="0"/>
              <a:t>The next two slides will describe each of the ways listed above to reward employees.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fontAlgn="auto" hangingPunct="1">
              <a:spcBef>
                <a:spcPts val="0"/>
              </a:spcBef>
              <a:spcAft>
                <a:spcPts val="0"/>
              </a:spcAft>
              <a:defRPr/>
            </a:pPr>
            <a:r>
              <a:rPr lang="en-US" dirty="0" smtClean="0"/>
              <a:t>DCIPS Awards and Recognition program, approving officials are encouraged to use the full range of non-monetary and monetary awards available to recognize DCIPS employees for their accomplishments:</a:t>
            </a:r>
          </a:p>
          <a:p>
            <a:pPr eaLnBrk="1" fontAlgn="auto" hangingPunct="1">
              <a:spcBef>
                <a:spcPts val="0"/>
              </a:spcBef>
              <a:spcAft>
                <a:spcPts val="0"/>
              </a:spcAft>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A Special Act or Service Award is a cash award given to recognize a meritorious personal effort, act, service or other achievement accomplished within or outside assigned job responsibilities. The maximum award amount is $2,000 (</a:t>
            </a:r>
            <a:r>
              <a:rPr lang="en-US" dirty="0" err="1" smtClean="0"/>
              <a:t>DoDI</a:t>
            </a:r>
            <a:r>
              <a:rPr lang="en-US" dirty="0" smtClean="0"/>
              <a:t> 1400.25, Volume 2008).  </a:t>
            </a:r>
          </a:p>
          <a:p>
            <a:pPr marL="109538" indent="-109538" eaLnBrk="1" fontAlgn="auto" hangingPunct="1">
              <a:spcBef>
                <a:spcPts val="0"/>
              </a:spcBef>
              <a:spcAft>
                <a:spcPts val="0"/>
              </a:spcAft>
              <a:buFont typeface="Wingdings" pitchFamily="2" charset="2"/>
              <a:buChar char="§"/>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On-the-Spot cash award is a small Special Act or Service Award that may be given by a supervisor for day-to-day accomplishments of subordinate employees. Amounts for this award range from $50 to $500. Based on volume 2008.</a:t>
            </a:r>
          </a:p>
          <a:p>
            <a:pPr marL="109538" indent="-109538" eaLnBrk="1" fontAlgn="auto" hangingPunct="1">
              <a:spcBef>
                <a:spcPts val="0"/>
              </a:spcBef>
              <a:spcAft>
                <a:spcPts val="0"/>
              </a:spcAft>
              <a:buFont typeface="Wingdings" pitchFamily="2" charset="2"/>
              <a:buChar char="§"/>
              <a:defRPr/>
            </a:pPr>
            <a:endParaRPr lang="en-US" dirty="0" smtClean="0"/>
          </a:p>
          <a:p>
            <a:pPr marL="109538" indent="-109538" eaLnBrk="1" fontAlgn="auto" hangingPunct="1">
              <a:spcBef>
                <a:spcPts val="0"/>
              </a:spcBef>
              <a:spcAft>
                <a:spcPts val="0"/>
              </a:spcAft>
              <a:buFont typeface="Wingdings" pitchFamily="2" charset="2"/>
              <a:buChar char="§"/>
              <a:defRPr/>
            </a:pPr>
            <a:r>
              <a:rPr lang="en-US" dirty="0" smtClean="0"/>
              <a:t>A Time-Off Award (TOA) may be granted to an employee for up to 40 hours for a single contribution. A maximum of 80 hours time off may be granted to an employee during a leave year without charge to leave or loss of pay as an award for achievements or performance contributing to the Army mission. A TOA may be used alone or in combination with monetary or honorary awards, but not in conjunction with or a substitute</a:t>
            </a:r>
            <a:r>
              <a:rPr lang="en-US" baseline="0" dirty="0" smtClean="0"/>
              <a:t> for a performance-based award</a:t>
            </a:r>
            <a:r>
              <a:rPr lang="en-US" dirty="0" smtClean="0"/>
              <a:t>. </a:t>
            </a:r>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06FB2-BE44-4E19-A50D-F7C1D857C8F8}" type="slidenum">
              <a:rPr lang="en-US" smtClean="0">
                <a:solidFill>
                  <a:srgbClr val="000000"/>
                </a:solidFill>
              </a:rPr>
              <a:pPr fontAlgn="base">
                <a:spcBef>
                  <a:spcPct val="0"/>
                </a:spcBef>
                <a:spcAft>
                  <a:spcPct val="0"/>
                </a:spcAft>
                <a:defRPr/>
              </a:pPr>
              <a:t>32</a:t>
            </a:fld>
            <a:endParaRPr lang="en-US" dirty="0"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21EEE5-2335-4FF2-926A-1C0F9CE99D64}" type="slidenum">
              <a:rPr lang="en-US" smtClean="0">
                <a:solidFill>
                  <a:srgbClr val="000000"/>
                </a:solidFill>
              </a:rPr>
              <a:pPr fontAlgn="base">
                <a:spcBef>
                  <a:spcPct val="0"/>
                </a:spcBef>
                <a:spcAft>
                  <a:spcPct val="0"/>
                </a:spcAft>
                <a:defRPr/>
              </a:pPr>
              <a:t>33</a:t>
            </a:fld>
            <a:endParaRPr lang="en-US" dirty="0" smtClean="0">
              <a:solidFill>
                <a:srgbClr val="000000"/>
              </a:solidFill>
            </a:endParaRPr>
          </a:p>
        </p:txBody>
      </p:sp>
      <p:sp>
        <p:nvSpPr>
          <p:cNvPr id="115715" name="Rectangle 2"/>
          <p:cNvSpPr>
            <a:spLocks noGrp="1" noRot="1" noChangeAspect="1" noChangeArrowheads="1" noTextEdit="1"/>
          </p:cNvSpPr>
          <p:nvPr>
            <p:ph type="sldImg"/>
          </p:nvPr>
        </p:nvSpPr>
        <p:spPr bwMode="auto">
          <a:xfrm>
            <a:off x="1117600" y="700088"/>
            <a:ext cx="4646613" cy="3484562"/>
          </a:xfrm>
          <a:noFill/>
          <a:ln>
            <a:solidFill>
              <a:srgbClr val="000000"/>
            </a:solidFill>
            <a:miter lim="800000"/>
            <a:headEnd/>
            <a:tailEnd/>
          </a:ln>
        </p:spPr>
      </p:sp>
      <p:sp>
        <p:nvSpPr>
          <p:cNvPr id="54276" name="Rectangle 3"/>
          <p:cNvSpPr>
            <a:spLocks noGrp="1" noChangeArrowheads="1"/>
          </p:cNvSpPr>
          <p:nvPr>
            <p:ph type="body" idx="1"/>
          </p:nvPr>
        </p:nvSpPr>
        <p:spPr>
          <a:xfrm>
            <a:off x="305859" y="4416425"/>
            <a:ext cx="5887773" cy="4179888"/>
          </a:xfrm>
          <a:ln/>
        </p:spPr>
        <p:txBody>
          <a:bodyPr/>
          <a:lstStyle/>
          <a:p>
            <a:pPr marL="109538" indent="-109538" eaLnBrk="1" fontAlgn="auto" hangingPunct="1">
              <a:spcBef>
                <a:spcPts val="0"/>
              </a:spcBef>
              <a:spcAft>
                <a:spcPts val="0"/>
              </a:spcAft>
              <a:buFont typeface="Wingdings" pitchFamily="2" charset="2"/>
              <a:buChar char="§"/>
              <a:defRPr/>
            </a:pPr>
            <a:r>
              <a:rPr lang="en-US" dirty="0" smtClean="0"/>
              <a:t>The Army DCIPS website is located on all 3 networks</a:t>
            </a:r>
          </a:p>
          <a:p>
            <a:pPr marL="109538" indent="-109538" eaLnBrk="1" fontAlgn="auto" hangingPunct="1">
              <a:spcBef>
                <a:spcPts val="0"/>
              </a:spcBef>
              <a:spcAft>
                <a:spcPts val="0"/>
              </a:spcAft>
              <a:buFont typeface="Wingdings" pitchFamily="2" charset="2"/>
              <a:buChar char="§"/>
              <a:defRPr/>
            </a:pPr>
            <a:r>
              <a:rPr lang="en-US" dirty="0" smtClean="0"/>
              <a:t>The Army DCIPS website is a comprehensive repository of all DCIPS materials since inception.</a:t>
            </a:r>
          </a:p>
          <a:p>
            <a:pPr marL="231775" lvl="1" indent="-122238" eaLnBrk="1" fontAlgn="auto" hangingPunct="1">
              <a:spcBef>
                <a:spcPts val="0"/>
              </a:spcBef>
              <a:spcAft>
                <a:spcPts val="0"/>
              </a:spcAft>
              <a:buFont typeface="Wingdings" pitchFamily="2" charset="2"/>
              <a:buChar char="§"/>
              <a:defRPr/>
            </a:pPr>
            <a:r>
              <a:rPr lang="en-US" dirty="0" smtClean="0"/>
              <a:t> Policy</a:t>
            </a:r>
          </a:p>
          <a:p>
            <a:pPr marL="231775" lvl="1" indent="-122238" eaLnBrk="1" fontAlgn="auto" hangingPunct="1">
              <a:spcBef>
                <a:spcPts val="0"/>
              </a:spcBef>
              <a:spcAft>
                <a:spcPts val="0"/>
              </a:spcAft>
              <a:buFont typeface="Wingdings" pitchFamily="2" charset="2"/>
              <a:buChar char="§"/>
              <a:defRPr/>
            </a:pPr>
            <a:r>
              <a:rPr lang="en-US" dirty="0" smtClean="0"/>
              <a:t> Communications</a:t>
            </a:r>
          </a:p>
          <a:p>
            <a:pPr marL="231775" lvl="1" indent="-122238" eaLnBrk="1" fontAlgn="auto" hangingPunct="1">
              <a:spcBef>
                <a:spcPts val="0"/>
              </a:spcBef>
              <a:spcAft>
                <a:spcPts val="0"/>
              </a:spcAft>
              <a:buFont typeface="Wingdings" pitchFamily="2" charset="2"/>
              <a:buChar char="§"/>
              <a:defRPr/>
            </a:pPr>
            <a:r>
              <a:rPr lang="en-US" dirty="0" smtClean="0"/>
              <a:t> Trainings</a:t>
            </a:r>
          </a:p>
          <a:p>
            <a:pPr marL="231775" lvl="1" indent="-122238" eaLnBrk="1" fontAlgn="auto" hangingPunct="1">
              <a:spcBef>
                <a:spcPts val="0"/>
              </a:spcBef>
              <a:spcAft>
                <a:spcPts val="0"/>
              </a:spcAft>
              <a:buFont typeface="Wingdings" pitchFamily="2" charset="2"/>
              <a:buChar char="§"/>
              <a:defRPr/>
            </a:pPr>
            <a:r>
              <a:rPr lang="en-US" dirty="0" smtClean="0"/>
              <a:t> Guides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marL="231775" indent="-231775" eaLnBrk="1" hangingPunct="1">
              <a:spcBef>
                <a:spcPct val="0"/>
              </a:spcBef>
            </a:pPr>
            <a:r>
              <a:rPr lang="en-US" dirty="0" smtClean="0"/>
              <a:t>These tools are used by the Data Administrator to support the PBB program</a:t>
            </a:r>
          </a:p>
          <a:p>
            <a:pPr marL="231775" indent="-231775" eaLnBrk="1" hangingPunct="1">
              <a:spcBef>
                <a:spcPct val="0"/>
              </a:spcBef>
            </a:pPr>
            <a:endParaRPr lang="en-US" dirty="0" smtClean="0"/>
          </a:p>
          <a:p>
            <a:pPr marL="231775" indent="-231775" eaLnBrk="1" hangingPunct="1">
              <a:spcBef>
                <a:spcPct val="0"/>
              </a:spcBef>
              <a:buFont typeface="Wingdings" pitchFamily="2" charset="2"/>
              <a:buChar char="§"/>
            </a:pPr>
            <a:r>
              <a:rPr lang="en-US" dirty="0" smtClean="0"/>
              <a:t>PAA contains employees approved ratings and will be used to load the CWB</a:t>
            </a:r>
          </a:p>
          <a:p>
            <a:pPr marL="231775" indent="-231775" eaLnBrk="1" hangingPunct="1">
              <a:spcBef>
                <a:spcPct val="0"/>
              </a:spcBef>
              <a:buFont typeface="Wingdings" pitchFamily="2" charset="2"/>
              <a:buChar char="§"/>
            </a:pPr>
            <a:r>
              <a:rPr lang="en-US" dirty="0" smtClean="0"/>
              <a:t>DCPDS contains employees personnel data such as salary, date of last promotions, etc. It will be used by Data administrators, HR personnel to administer the PBB process.</a:t>
            </a:r>
          </a:p>
          <a:p>
            <a:pPr marL="231775" indent="-231775" eaLnBrk="1" hangingPunct="1">
              <a:spcBef>
                <a:spcPct val="0"/>
              </a:spcBef>
              <a:buFont typeface="Wingdings" pitchFamily="2" charset="2"/>
              <a:buChar char="§"/>
            </a:pPr>
            <a:r>
              <a:rPr lang="en-US" dirty="0" smtClean="0"/>
              <a:t>CWB contains employees ratings, up-to-date salary information, and the bonus algorithm that calculates bonus recommendations</a:t>
            </a:r>
          </a:p>
          <a:p>
            <a:pPr marL="231775" indent="-231775" eaLnBrk="1" hangingPunct="1">
              <a:spcBef>
                <a:spcPct val="0"/>
              </a:spcBef>
              <a:buFont typeface="Wingdings" pitchFamily="2" charset="2"/>
              <a:buChar char="§"/>
            </a:pPr>
            <a:r>
              <a:rPr lang="en-US" dirty="0" smtClean="0"/>
              <a:t>DPAT assists commands in combining information from CWBs from multiple bonus groups and allows the PRA to review all bonus group data simultaneously</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AD1E5B-D654-47AB-A7D8-D4A4D1A6F72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109919" y="4267200"/>
            <a:ext cx="6743220" cy="4883150"/>
          </a:xfrm>
          <a:noFill/>
        </p:spPr>
        <p:txBody>
          <a:bodyPr wrap="square" numCol="1" anchor="t" anchorCtr="0" compatLnSpc="1">
            <a:prstTxWarp prst="textNoShape">
              <a:avLst/>
            </a:prstTxWarp>
          </a:bodyPr>
          <a:lstStyle/>
          <a:p>
            <a:pPr eaLnBrk="1" hangingPunct="1">
              <a:spcBef>
                <a:spcPct val="0"/>
              </a:spcBef>
            </a:pPr>
            <a:r>
              <a:rPr lang="en-US" dirty="0" smtClean="0"/>
              <a:t>Speaker’s notes:</a:t>
            </a:r>
          </a:p>
          <a:p>
            <a:pPr eaLnBrk="1" hangingPunct="1">
              <a:spcBef>
                <a:spcPct val="0"/>
              </a:spcBef>
            </a:pPr>
            <a:endParaRPr lang="en-US" dirty="0" smtClean="0"/>
          </a:p>
          <a:p>
            <a:pPr eaLnBrk="1" hangingPunct="1">
              <a:spcBef>
                <a:spcPct val="0"/>
              </a:spcBef>
            </a:pPr>
            <a:r>
              <a:rPr lang="en-US" dirty="0" smtClean="0"/>
              <a:t>The guiding principles of the PBB process are to: </a:t>
            </a:r>
          </a:p>
          <a:p>
            <a:pPr eaLnBrk="1" hangingPunct="1">
              <a:spcBef>
                <a:spcPct val="0"/>
              </a:spcBef>
              <a:buFont typeface="Wingdings" pitchFamily="2" charset="2"/>
              <a:buChar char="§"/>
            </a:pPr>
            <a:r>
              <a:rPr lang="en-US" dirty="0" smtClean="0"/>
              <a:t>Provide credible, transparent, and consistent processes to determine performance-based salary increases</a:t>
            </a:r>
          </a:p>
          <a:p>
            <a:pPr eaLnBrk="1" hangingPunct="1">
              <a:spcBef>
                <a:spcPct val="0"/>
              </a:spcBef>
              <a:buFont typeface="Wingdings" pitchFamily="2" charset="2"/>
              <a:buChar char="§"/>
            </a:pPr>
            <a:r>
              <a:rPr lang="en-US" dirty="0" smtClean="0"/>
              <a:t> Develop and implement an effective bonus program that will appropriate reward top performing employees during the performance period</a:t>
            </a:r>
          </a:p>
          <a:p>
            <a:pPr eaLnBrk="1" hangingPunct="1">
              <a:spcBef>
                <a:spcPct val="0"/>
              </a:spcBef>
              <a:buFont typeface="Wingdings" pitchFamily="2" charset="2"/>
              <a:buChar char="§"/>
            </a:pPr>
            <a:r>
              <a:rPr lang="en-US" dirty="0" smtClean="0"/>
              <a:t> Continue to educate and increase awareness around DCIPS, performance management, and pay for performance.</a:t>
            </a:r>
          </a:p>
          <a:p>
            <a:pPr eaLnBrk="1" hangingPunct="1">
              <a:spcBef>
                <a:spcPct val="0"/>
              </a:spcBef>
              <a:buFont typeface="Wingdings" pitchFamily="2" charset="2"/>
              <a:buNone/>
            </a:pPr>
            <a:endParaRPr lang="en-US" dirty="0" smtClean="0"/>
          </a:p>
          <a:p>
            <a:pPr eaLnBrk="1" hangingPunct="1">
              <a:spcBef>
                <a:spcPct val="0"/>
              </a:spcBef>
            </a:pPr>
            <a:r>
              <a:rPr lang="en-US" dirty="0" smtClean="0"/>
              <a:t>Since ratings drive bonuses under DCIPS, an employee’s performance rating (numerical value of 1-5) determines whether they are eligible for a PBB.  It is critical that employees understand that DCIPS is a pay for performance system and not all employees will receive bonuses.  Bonuses are intended to reward high performers.</a:t>
            </a:r>
          </a:p>
          <a:p>
            <a:pPr eaLnBrk="1" hangingPunct="1">
              <a:spcBef>
                <a:spcPct val="0"/>
              </a:spcBef>
            </a:pPr>
            <a:endParaRPr lang="en-US" dirty="0" smtClean="0"/>
          </a:p>
          <a:p>
            <a:pPr eaLnBrk="1" hangingPunct="1">
              <a:spcBef>
                <a:spcPct val="0"/>
              </a:spcBef>
            </a:pPr>
            <a:r>
              <a:rPr lang="en-US" dirty="0" smtClean="0"/>
              <a:t>Reminder:  DCIPS includes a performance management performance review authority (PM PRA) that provides oversight across the organization to ensure rating consistency.  The role of the PM PRA is to conduct a statistical review of the employee evaluations of record and Closeout Performance Evaluations and return the ratings if too high or too low or if more information is needed to justify a rating.</a:t>
            </a:r>
          </a:p>
          <a:p>
            <a:pPr eaLnBrk="1" hangingPunct="1">
              <a:spcBef>
                <a:spcPct val="0"/>
              </a:spcBef>
            </a:pPr>
            <a:endParaRPr lang="en-US" dirty="0" smtClean="0"/>
          </a:p>
          <a:p>
            <a:pPr eaLnBrk="1" hangingPunct="1">
              <a:spcBef>
                <a:spcPct val="0"/>
              </a:spcBef>
            </a:pPr>
            <a:endParaRPr lang="en-US" dirty="0"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419389-9975-4554-B385-CC302B37E37D}"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References: </a:t>
            </a:r>
          </a:p>
          <a:p>
            <a:pPr eaLnBrk="1" hangingPunct="1">
              <a:spcBef>
                <a:spcPct val="0"/>
              </a:spcBef>
            </a:pPr>
            <a:r>
              <a:rPr lang="en-US" b="1" dirty="0" smtClean="0"/>
              <a:t>VOL 2012 – Defense Civilian Intelligence Personnel System Performance-Based Bonus Program</a:t>
            </a:r>
          </a:p>
          <a:p>
            <a:pPr eaLnBrk="1" hangingPunct="1">
              <a:spcBef>
                <a:spcPct val="0"/>
              </a:spcBef>
            </a:pPr>
            <a:endParaRPr lang="en-US" b="1" dirty="0" smtClean="0"/>
          </a:p>
          <a:p>
            <a:pPr eaLnBrk="1" hangingPunct="1">
              <a:spcBef>
                <a:spcPct val="0"/>
              </a:spcBef>
            </a:pPr>
            <a:r>
              <a:rPr lang="en-US" dirty="0" smtClean="0"/>
              <a:t>There are three types of rewards available to employees through the PBB Program: a performance-based bonus, a DQI, and a DCIPS SQI.  Employees who receive a DQI or DCIPS SQI will not be eligible for a performance-based bonus.</a:t>
            </a:r>
          </a:p>
          <a:p>
            <a:pPr eaLnBrk="1" hangingPunct="1">
              <a:spcBef>
                <a:spcPct val="0"/>
              </a:spcBef>
            </a:pPr>
            <a:endParaRPr lang="en-US" dirty="0"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07ECE9-13BE-416F-ADD6-455CE644A11A}" type="slidenum">
              <a:rPr lang="en-US" smtClean="0">
                <a:solidFill>
                  <a:srgbClr val="000000"/>
                </a:solidFill>
              </a:rPr>
              <a:pPr fontAlgn="base">
                <a:spcBef>
                  <a:spcPct val="0"/>
                </a:spcBef>
                <a:spcAft>
                  <a:spcPct val="0"/>
                </a:spcAft>
                <a:defRPr/>
              </a:pPr>
              <a:t>6</a:t>
            </a:fld>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1"/>
            <a:ext cx="6595071" cy="4657725"/>
          </a:xfrm>
        </p:spPr>
        <p:txBody>
          <a:bodyPr/>
          <a:lstStyle/>
          <a:p>
            <a:pPr eaLnBrk="1" fontAlgn="auto" hangingPunct="1">
              <a:spcBef>
                <a:spcPts val="0"/>
              </a:spcBef>
              <a:spcAft>
                <a:spcPts val="0"/>
              </a:spcAft>
              <a:defRPr/>
            </a:pPr>
            <a:r>
              <a:rPr lang="en-US" dirty="0" smtClean="0"/>
              <a:t>Reference: </a:t>
            </a:r>
            <a:r>
              <a:rPr lang="en-US" b="1" dirty="0" smtClean="0"/>
              <a:t>Department of Army DCIPS Policy - VOL 2012 – Defense Civilian Intelligence Personnel System Performance-Based Bonus Program (enclosure 3).</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Up to 50% of a bonus group is eligible for a PBB under DCIPS, according to USD(I) policy. To be eligible for a PBB, employees must have a rating of at least 2.6 and above.  Those with higher ratings are more apt to receive a bonus.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An employee may not receive more than one DQI in any 52-week period.  An employee may not receive a DQI if the employee has received an award based in whole or in part on the performance being recommended for recognition.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The DQI will not change the effective date of the employee’s normal periodic increase except when receipt of a DQI places an employee in the fourth or seventh step of the General Grade (GG), the waiting period for a regular periodic increase is extended by 52 weeks under the graduated waiting-period schedule prescribed by section 5335(a), title 5, United States Code (10 USC 5335(a)).</a:t>
            </a:r>
          </a:p>
          <a:p>
            <a:endParaRPr lang="en-US" sz="1200" kern="1200" baseline="0" dirty="0" smtClean="0">
              <a:solidFill>
                <a:schemeClr val="tx1"/>
              </a:solidFill>
              <a:latin typeface="Arial" pitchFamily="34" charset="0"/>
              <a:ea typeface="+mn-ea"/>
              <a:cs typeface="Arial" pitchFamily="34" charset="0"/>
            </a:endParaRPr>
          </a:p>
          <a:p>
            <a:r>
              <a:rPr lang="en-US" sz="1200" kern="1200" baseline="0" dirty="0" smtClean="0">
                <a:solidFill>
                  <a:schemeClr val="tx1"/>
                </a:solidFill>
                <a:latin typeface="Arial" pitchFamily="34" charset="0"/>
                <a:ea typeface="+mn-ea"/>
                <a:cs typeface="Arial" pitchFamily="34" charset="0"/>
              </a:rPr>
              <a:t>Commands may use the DCIPS SQI to reward employees who were deemed initially eligible for consideration for a base-pay increase monetary award for 3 consecutive years, the current and two preceding performance evaluation cycles. Refer to Army DCIPS Annual Bonus and Awards Guidance for eligibility criteria when determining sustained performance for current and 2 previous years. </a:t>
            </a:r>
          </a:p>
          <a:p>
            <a:pPr eaLnBrk="1" fontAlgn="auto" hangingPunct="1">
              <a:spcBef>
                <a:spcPts val="0"/>
              </a:spcBef>
              <a:spcAft>
                <a:spcPts val="0"/>
              </a:spcAft>
              <a:defRPr/>
            </a:pPr>
            <a:endParaRPr lang="en-US" dirty="0" smtClean="0"/>
          </a:p>
          <a:p>
            <a:pPr marL="228600" indent="-228600" eaLnBrk="1" fontAlgn="auto" hangingPunct="1">
              <a:spcBef>
                <a:spcPts val="0"/>
              </a:spcBef>
              <a:spcAft>
                <a:spcPts val="0"/>
              </a:spcAft>
              <a:buFontTx/>
              <a:buAutoNum type="arabicPeriod" startAt="3"/>
              <a:defRPr/>
            </a:pPr>
            <a:endParaRPr lang="en-US" dirty="0" smtClean="0"/>
          </a:p>
          <a:p>
            <a:pPr marL="228600" indent="-228600" eaLnBrk="1" fontAlgn="auto" hangingPunct="1">
              <a:spcBef>
                <a:spcPts val="0"/>
              </a:spcBef>
              <a:spcAft>
                <a:spcPts val="0"/>
              </a:spcAft>
              <a:defRPr/>
            </a:pPr>
            <a:endParaRPr lang="en-US" dirty="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554D89-FC62-401F-944C-756DAB113290}" type="slidenum">
              <a:rPr lang="en-US" smtClean="0">
                <a:solidFill>
                  <a:srgbClr val="000000"/>
                </a:solidFill>
              </a:rPr>
              <a:pPr fontAlgn="base">
                <a:spcBef>
                  <a:spcPct val="0"/>
                </a:spcBef>
                <a:spcAft>
                  <a:spcPct val="0"/>
                </a:spcAft>
                <a:defRPr/>
              </a:pPr>
              <a:t>7</a:t>
            </a:fld>
            <a:endParaRPr lang="en-US"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108325" y="4267200"/>
            <a:ext cx="6669943" cy="4800600"/>
          </a:xfrm>
        </p:spPr>
        <p:txBody>
          <a:bodyPr>
            <a:noAutofit/>
          </a:bodyPr>
          <a:lstStyle/>
          <a:p>
            <a:pPr eaLnBrk="1" fontAlgn="auto" hangingPunct="1">
              <a:spcBef>
                <a:spcPts val="0"/>
              </a:spcBef>
              <a:spcAft>
                <a:spcPts val="0"/>
              </a:spcAft>
              <a:defRPr/>
            </a:pPr>
            <a:r>
              <a:rPr lang="en-US" sz="1050" dirty="0" smtClean="0"/>
              <a:t>To ensure successful implementation, Commands complete these preparatory actions prior to beginning the Performance-Based Bonus Process:</a:t>
            </a:r>
          </a:p>
          <a:p>
            <a:pPr eaLnBrk="1" fontAlgn="auto" hangingPunct="1">
              <a:spcBef>
                <a:spcPts val="0"/>
              </a:spcBef>
              <a:spcAft>
                <a:spcPts val="0"/>
              </a:spcAft>
              <a:buFont typeface="Wingdings" pitchFamily="2" charset="2"/>
              <a:buChar char="§"/>
              <a:defRPr/>
            </a:pPr>
            <a:r>
              <a:rPr lang="en-US" sz="1050" baseline="0" dirty="0" smtClean="0"/>
              <a:t>    D</a:t>
            </a:r>
            <a:r>
              <a:rPr lang="en-US" sz="1050" dirty="0" smtClean="0"/>
              <a:t>ata administrators assist Bonus Group Managers with the CWB.  It is suggested that the data administrators have the following knowledge and skills: </a:t>
            </a:r>
          </a:p>
          <a:p>
            <a:pPr marL="228600" lvl="1" indent="-114300" eaLnBrk="1" fontAlgn="auto" hangingPunct="1">
              <a:spcBef>
                <a:spcPct val="20000"/>
              </a:spcBef>
              <a:spcAft>
                <a:spcPts val="0"/>
              </a:spcAft>
              <a:buFont typeface="Wingdings" pitchFamily="2" charset="2"/>
              <a:buChar char="§"/>
              <a:defRPr/>
            </a:pPr>
            <a:r>
              <a:rPr lang="en-US" sz="1050" dirty="0" smtClean="0"/>
              <a:t>Knowledge of DCPDS </a:t>
            </a:r>
          </a:p>
          <a:p>
            <a:pPr marL="228600" lvl="1" indent="-114300" eaLnBrk="1" fontAlgn="auto" hangingPunct="1">
              <a:spcBef>
                <a:spcPct val="20000"/>
              </a:spcBef>
              <a:spcAft>
                <a:spcPts val="0"/>
              </a:spcAft>
              <a:buFont typeface="Wingdings" pitchFamily="2" charset="2"/>
              <a:buChar char="§"/>
              <a:defRPr/>
            </a:pPr>
            <a:r>
              <a:rPr lang="en-US" sz="1050" dirty="0" smtClean="0"/>
              <a:t>PAA Tool</a:t>
            </a:r>
          </a:p>
          <a:p>
            <a:pPr marL="228600" lvl="1" indent="-114300" eaLnBrk="1" fontAlgn="auto" hangingPunct="1">
              <a:spcBef>
                <a:spcPct val="20000"/>
              </a:spcBef>
              <a:spcAft>
                <a:spcPts val="0"/>
              </a:spcAft>
              <a:buFont typeface="Wingdings" pitchFamily="2" charset="2"/>
              <a:buChar char="§"/>
              <a:defRPr/>
            </a:pPr>
            <a:r>
              <a:rPr lang="en-US" sz="1050" dirty="0" smtClean="0"/>
              <a:t>Microsoft Excel</a:t>
            </a:r>
          </a:p>
          <a:p>
            <a:pPr marL="228600" lvl="1" indent="-114300" eaLnBrk="1" fontAlgn="auto" hangingPunct="1">
              <a:spcBef>
                <a:spcPct val="20000"/>
              </a:spcBef>
              <a:spcAft>
                <a:spcPts val="0"/>
              </a:spcAft>
              <a:buFont typeface="Wingdings" pitchFamily="2" charset="2"/>
              <a:buChar char="§"/>
              <a:defRPr/>
            </a:pPr>
            <a:r>
              <a:rPr lang="en-US" sz="1050" dirty="0" smtClean="0"/>
              <a:t>Other Army personnel data processes</a:t>
            </a:r>
          </a:p>
          <a:p>
            <a:pPr marL="228600" lvl="1" indent="-114300" algn="l" rtl="0" eaLnBrk="1" fontAlgn="auto" hangingPunct="1">
              <a:spcBef>
                <a:spcPct val="20000"/>
              </a:spcBef>
              <a:spcAft>
                <a:spcPts val="0"/>
              </a:spcAft>
              <a:buFont typeface="Wingdings" pitchFamily="2" charset="2"/>
              <a:buChar char="§"/>
              <a:defRPr/>
            </a:pPr>
            <a:r>
              <a:rPr lang="en-US" sz="1050" kern="1200" dirty="0" smtClean="0">
                <a:solidFill>
                  <a:schemeClr val="tx1"/>
                </a:solidFill>
                <a:latin typeface="Arial" pitchFamily="34" charset="0"/>
                <a:ea typeface="+mn-ea"/>
                <a:cs typeface="Arial" pitchFamily="34" charset="0"/>
              </a:rPr>
              <a:t>Data administrators should also complete required CWB/DPAT training and USD(I) PBB web-based training</a:t>
            </a:r>
          </a:p>
          <a:p>
            <a:pPr marL="114300" indent="-114300" eaLnBrk="1" fontAlgn="auto" hangingPunct="1">
              <a:spcBef>
                <a:spcPts val="676"/>
              </a:spcBef>
              <a:spcAft>
                <a:spcPts val="300"/>
              </a:spcAft>
              <a:buFont typeface="Wingdings" pitchFamily="2" charset="2"/>
              <a:buChar char="§"/>
              <a:defRPr/>
            </a:pPr>
            <a:r>
              <a:rPr lang="en-US" sz="1050" dirty="0" smtClean="0"/>
              <a:t>Bonus Groups are employees who work in an Army organization and share funding for performance payouts . Note: Employees can only have one Bonus Group assignment</a:t>
            </a:r>
          </a:p>
          <a:p>
            <a:pPr marL="114300" indent="-114300" eaLnBrk="1" fontAlgn="auto" hangingPunct="1">
              <a:spcBef>
                <a:spcPts val="0"/>
              </a:spcBef>
              <a:spcAft>
                <a:spcPts val="0"/>
              </a:spcAft>
              <a:buFont typeface="Wingdings" pitchFamily="2" charset="2"/>
              <a:buChar char="§"/>
              <a:defRPr/>
            </a:pPr>
            <a:r>
              <a:rPr lang="en-US" sz="1050" dirty="0" smtClean="0"/>
              <a:t>Bonus Group Managers administer the PBB process and make PBB recommendations to the PRA; may also choose to establish Bonus Boards to review PBB recommendations; and are groups of managers who have chain of command responsibility for those in their Bonus Group.   </a:t>
            </a:r>
          </a:p>
          <a:p>
            <a:pPr marL="114300" indent="-114300" eaLnBrk="1" fontAlgn="auto" hangingPunct="1">
              <a:spcBef>
                <a:spcPts val="0"/>
              </a:spcBef>
              <a:spcAft>
                <a:spcPts val="0"/>
              </a:spcAft>
              <a:buFont typeface="Wingdings" pitchFamily="2" charset="2"/>
              <a:buChar char="§"/>
              <a:defRPr/>
            </a:pPr>
            <a:endParaRPr lang="en-US" sz="1050" dirty="0" smtClean="0"/>
          </a:p>
          <a:p>
            <a:pPr marL="114300" indent="-114300" eaLnBrk="1" fontAlgn="auto" hangingPunct="1">
              <a:spcBef>
                <a:spcPts val="0"/>
              </a:spcBef>
              <a:spcAft>
                <a:spcPts val="0"/>
              </a:spcAft>
              <a:buFont typeface="Wingdings" pitchFamily="2" charset="2"/>
              <a:buChar char="§"/>
              <a:defRPr/>
            </a:pPr>
            <a:r>
              <a:rPr lang="en-US" sz="1050" dirty="0" smtClean="0"/>
              <a:t>Command business rules specify considerations to adjust recommendations generated by the CWB, i.e.:</a:t>
            </a:r>
          </a:p>
          <a:p>
            <a:pPr marL="228600" lvl="1" indent="-114300" eaLnBrk="1" fontAlgn="auto" hangingPunct="1">
              <a:spcBef>
                <a:spcPts val="0"/>
              </a:spcBef>
              <a:spcAft>
                <a:spcPts val="0"/>
              </a:spcAft>
              <a:buFont typeface="Wingdings" pitchFamily="2" charset="2"/>
              <a:buChar char="§"/>
              <a:defRPr/>
            </a:pPr>
            <a:r>
              <a:rPr lang="en-US" sz="1050" dirty="0" smtClean="0"/>
              <a:t>Army G-2 guidance on priorities for the performance year</a:t>
            </a:r>
          </a:p>
          <a:p>
            <a:pPr marL="228600" lvl="1" indent="-114300" eaLnBrk="1" fontAlgn="auto" hangingPunct="1">
              <a:spcBef>
                <a:spcPts val="0"/>
              </a:spcBef>
              <a:spcAft>
                <a:spcPts val="0"/>
              </a:spcAft>
              <a:buFont typeface="Wingdings" pitchFamily="2" charset="2"/>
              <a:buChar char="§"/>
              <a:defRPr/>
            </a:pPr>
            <a:r>
              <a:rPr lang="en-US" sz="1050" dirty="0" smtClean="0"/>
              <a:t>Receipt of other performance-based considerations (e.g., On-The-Spot Awards, Special Act Awards)</a:t>
            </a:r>
          </a:p>
          <a:p>
            <a:pPr marL="114300" indent="-114300" eaLnBrk="1" fontAlgn="auto" hangingPunct="1">
              <a:spcBef>
                <a:spcPts val="0"/>
              </a:spcBef>
              <a:spcAft>
                <a:spcPts val="0"/>
              </a:spcAft>
              <a:buFont typeface="Wingdings" pitchFamily="2" charset="2"/>
              <a:buChar char="§"/>
              <a:defRPr/>
            </a:pPr>
            <a:endParaRPr lang="en-US" sz="1050" dirty="0" smtClean="0"/>
          </a:p>
          <a:p>
            <a:pPr marL="114300" indent="-114300" eaLnBrk="1" fontAlgn="auto" hangingPunct="1">
              <a:spcBef>
                <a:spcPts val="0"/>
              </a:spcBef>
              <a:spcAft>
                <a:spcPts val="0"/>
              </a:spcAft>
              <a:buFont typeface="Wingdings" pitchFamily="2" charset="2"/>
              <a:buChar char="§"/>
              <a:defRPr/>
            </a:pPr>
            <a:r>
              <a:rPr lang="en-US" sz="1050" dirty="0" smtClean="0"/>
              <a:t>Budgets are established annually by </a:t>
            </a:r>
            <a:r>
              <a:rPr lang="en-US" sz="1050" u="sng" dirty="0" smtClean="0"/>
              <a:t>multiplying the total base salaries of the employees in a Bonus Group by a percentage selected by the Commander from the Army approved range.</a:t>
            </a:r>
            <a:r>
              <a:rPr lang="en-US" sz="1050" dirty="0" smtClean="0"/>
              <a:t> Salaries of those ineligible for PBBs are included in the computation of the Bonus Group budgets.</a:t>
            </a:r>
          </a:p>
          <a:p>
            <a:pPr eaLnBrk="1" fontAlgn="auto" hangingPunct="1">
              <a:spcBef>
                <a:spcPts val="0"/>
              </a:spcBef>
              <a:spcAft>
                <a:spcPts val="0"/>
              </a:spcAft>
              <a:defRPr/>
            </a:pPr>
            <a:endParaRPr lang="en-US" sz="1050" dirty="0" smtClean="0"/>
          </a:p>
          <a:p>
            <a:pPr eaLnBrk="1" fontAlgn="auto" hangingPunct="1">
              <a:spcBef>
                <a:spcPts val="0"/>
              </a:spcBef>
              <a:spcAft>
                <a:spcPts val="0"/>
              </a:spcAft>
              <a:defRPr/>
            </a:pPr>
            <a:r>
              <a:rPr lang="en-US" sz="1050" b="1" dirty="0" smtClean="0"/>
              <a:t>All PBB Program Process References: </a:t>
            </a:r>
          </a:p>
          <a:p>
            <a:pPr eaLnBrk="1" fontAlgn="auto" hangingPunct="1">
              <a:spcBef>
                <a:spcPts val="0"/>
              </a:spcBef>
              <a:spcAft>
                <a:spcPts val="0"/>
              </a:spcAft>
              <a:defRPr/>
            </a:pPr>
            <a:r>
              <a:rPr lang="en-US" sz="1050" b="1" dirty="0" smtClean="0"/>
              <a:t>PBB Step-by-Step Guide in Appendix B </a:t>
            </a:r>
          </a:p>
          <a:p>
            <a:pPr eaLnBrk="1" fontAlgn="auto" hangingPunct="1">
              <a:spcBef>
                <a:spcPts val="0"/>
              </a:spcBef>
              <a:spcAft>
                <a:spcPts val="0"/>
              </a:spcAft>
              <a:defRPr/>
            </a:pPr>
            <a:r>
              <a:rPr lang="en-US" sz="1050" b="1" dirty="0" smtClean="0"/>
              <a:t>AP-V 2012</a:t>
            </a:r>
          </a:p>
          <a:p>
            <a:pPr eaLnBrk="1" fontAlgn="auto" hangingPunct="1">
              <a:spcBef>
                <a:spcPts val="0"/>
              </a:spcBef>
              <a:spcAft>
                <a:spcPts val="0"/>
              </a:spcAft>
              <a:defRPr/>
            </a:pPr>
            <a:r>
              <a:rPr lang="en-US" sz="1050" b="1" dirty="0" err="1" smtClean="0"/>
              <a:t>DoDI</a:t>
            </a:r>
            <a:r>
              <a:rPr lang="en-US" sz="1050" b="1" dirty="0" smtClean="0"/>
              <a:t> 1400.25, Volume 2012</a:t>
            </a:r>
          </a:p>
          <a:p>
            <a:pPr eaLnBrk="1" fontAlgn="auto" hangingPunct="1">
              <a:spcBef>
                <a:spcPts val="0"/>
              </a:spcBef>
              <a:spcAft>
                <a:spcPts val="0"/>
              </a:spcAft>
              <a:defRPr/>
            </a:pPr>
            <a:endParaRPr lang="en-US" sz="1050" dirty="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5BAA94-5CE0-4DEF-A5B6-56176E04FE64}" type="slidenum">
              <a:rPr lang="en-US" smtClean="0">
                <a:solidFill>
                  <a:srgbClr val="000000"/>
                </a:solidFill>
              </a:rPr>
              <a:pPr fontAlgn="base">
                <a:spcBef>
                  <a:spcPct val="0"/>
                </a:spcBef>
                <a:spcAft>
                  <a:spcPct val="0"/>
                </a:spcAft>
                <a:defRPr/>
              </a:pPr>
              <a:t>8</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u="sng" dirty="0" smtClean="0"/>
              <a:t>Bonus Group</a:t>
            </a:r>
            <a:r>
              <a:rPr lang="en-US" dirty="0" smtClean="0"/>
              <a:t>.  A logical aggregation of employees within  Army for the purpose of making annual PBB decisions.  The organizing construct for a Bonus Group may include consideration of organization or region of assignment, occupation, or other organizing criterion involving a common mission focus.</a:t>
            </a:r>
          </a:p>
          <a:p>
            <a:pPr eaLnBrk="1" hangingPunct="1">
              <a:spcBef>
                <a:spcPct val="0"/>
              </a:spcBef>
            </a:pPr>
            <a:endParaRPr lang="en-US" dirty="0" smtClean="0"/>
          </a:p>
          <a:p>
            <a:pPr eaLnBrk="1" hangingPunct="1">
              <a:spcBef>
                <a:spcPct val="0"/>
              </a:spcBef>
            </a:pPr>
            <a:endParaRPr lang="en-US" b="1"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3AD068-5AAD-4622-B851-1C53F34BD120}"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1.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950B1258-E3E1-41FD-993B-DF852B54F93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87D3C31-375B-4459-82B7-4B4DC1F66CB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899D97A-9826-45AF-8FD9-8F7CA74796F5}" type="slidenum">
              <a:rPr lang="en-US"/>
              <a:pPr>
                <a:defRPr/>
              </a:pPr>
              <a:t>‹#›</a:t>
            </a:fld>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81D2EA3-C63A-4E13-941B-7B797844824C}" type="slidenum">
              <a:rPr lang="en-US"/>
              <a:pPr>
                <a:defRPr/>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741130B-D149-432F-89E6-3AA95E01370F}" type="slidenum">
              <a:rPr lang="en-US"/>
              <a:pPr>
                <a:defRPr/>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30E9A6B7-2F11-4B98-86A1-4BDBA526F535}" type="slidenum">
              <a:rPr lang="en-US"/>
              <a:pPr>
                <a:defRPr/>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C71B3568-637B-43CC-B915-E712CE664BEB}" type="slidenum">
              <a:rPr lang="en-US"/>
              <a:pPr>
                <a:defRPr/>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221C0EB7-C88C-441C-8732-F4CBC66FBCD4}" type="slidenum">
              <a:rPr lang="en-US"/>
              <a:pPr>
                <a:defRPr/>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B00CEB73-443E-42B4-A11E-9E32D11D0FD8}" type="slidenum">
              <a:rPr lang="en-US"/>
              <a:pPr>
                <a:defRPr/>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E6577C1-429A-4C02-ACFE-F032A0F3046F}" type="slidenum">
              <a:rPr lang="en-US"/>
              <a:pPr>
                <a:defRPr/>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8F31679-8AB3-4CC0-81A8-59E40AC6A37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CBBA07B-A2E6-412A-87B7-813EB650EE4F}"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7A18458-1D39-40E6-9796-EA8DB0EA6690}" type="slidenum">
              <a:rPr lang="en-US"/>
              <a:pPr>
                <a:defRPr/>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49C45A2-CB67-4E3E-A9ED-885ADB76F34A}" type="slidenum">
              <a:rPr lang="en-US"/>
              <a:pPr>
                <a:defRPr/>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62B9B57-91C7-4F96-9A95-3DD14E0B4957}" type="slidenum">
              <a:rPr lang="en-US"/>
              <a:pPr>
                <a:defRPr/>
              </a:pPr>
              <a:t>‹#›</a:t>
            </a:fld>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D33F076-5814-4889-9A56-CD51FBFBC66C}" type="slidenum">
              <a:rPr lang="en-US"/>
              <a:pPr>
                <a:defRPr/>
              </a:pPr>
              <a:t>‹#›</a:t>
            </a:fld>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88368790-94AC-4EDD-98AD-19285D76B334}" type="slidenum">
              <a:rPr lang="en-US"/>
              <a:pPr>
                <a:defRPr/>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AE1DB-B5D0-4B1B-9474-52408DC80057}" type="slidenum">
              <a:rPr lang="en-US"/>
              <a:pPr>
                <a:defRPr/>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DB8BBF87-B2CB-4B38-9787-B69CD925E935}" type="slidenum">
              <a:rPr lang="en-US"/>
              <a:pPr>
                <a:defRPr/>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618D734-BAC5-4823-BA66-51605BD2DBDF}" type="slidenum">
              <a:rPr lang="en-US"/>
              <a:pPr>
                <a:defRPr/>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41AEDEF-D5FF-47BA-91DA-C63C61935B0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a:defRPr/>
            </a:pPr>
            <a:endParaRPr lang="en-US" dirty="0">
              <a:solidFill>
                <a:srgbClr val="000000"/>
              </a:solidFill>
              <a:latin typeface="+mn-lt"/>
              <a:cs typeface="+mn-cs"/>
            </a:endParaRPr>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219200"/>
            <a:ext cx="3663950" cy="2057400"/>
          </a:xfrm>
          <a:prstGeom prst="rect">
            <a:avLst/>
          </a:prstGeom>
          <a:noFill/>
          <a:ln w="9525">
            <a:noFill/>
            <a:miter lim="800000"/>
            <a:headEnd/>
            <a:tailEnd/>
          </a:ln>
        </p:spPr>
      </p:pic>
      <p:pic>
        <p:nvPicPr>
          <p:cNvPr id="6" name="Picture 12" descr="NICCP_Logo_blue.PNG"/>
          <p:cNvPicPr>
            <a:picLocks noChangeAspect="1"/>
          </p:cNvPicPr>
          <p:nvPr userDrawn="1"/>
        </p:nvPicPr>
        <p:blipFill>
          <a:blip r:embed="rId3" cstate="print"/>
          <a:srcRect/>
          <a:stretch>
            <a:fillRect/>
          </a:stretch>
        </p:blipFill>
        <p:spPr bwMode="auto">
          <a:xfrm>
            <a:off x="609600" y="5410200"/>
            <a:ext cx="1371600" cy="803275"/>
          </a:xfrm>
          <a:prstGeom prst="rect">
            <a:avLst/>
          </a:prstGeom>
          <a:noFill/>
          <a:ln w="9525">
            <a:noFill/>
            <a:miter lim="800000"/>
            <a:headEnd/>
            <a:tailEnd/>
          </a:ln>
        </p:spPr>
      </p:pic>
      <p:pic>
        <p:nvPicPr>
          <p:cNvPr id="7" name="Picture 4" descr="DCIPS_full_interim_v3tag"/>
          <p:cNvPicPr>
            <a:picLocks noChangeAspect="1" noChangeArrowheads="1"/>
          </p:cNvPicPr>
          <p:nvPr userDrawn="1"/>
        </p:nvPicPr>
        <p:blipFill>
          <a:blip r:embed="rId4" cstate="print"/>
          <a:srcRect b="18280"/>
          <a:stretch>
            <a:fillRect/>
          </a:stretch>
        </p:blipFill>
        <p:spPr bwMode="auto">
          <a:xfrm>
            <a:off x="6477000" y="5205413"/>
            <a:ext cx="2057400" cy="1042987"/>
          </a:xfrm>
          <a:prstGeom prst="rect">
            <a:avLst/>
          </a:prstGeom>
          <a:noFill/>
          <a:ln w="9525">
            <a:noFill/>
            <a:miter lim="800000"/>
            <a:headEnd/>
            <a:tailEnd/>
          </a:ln>
        </p:spPr>
      </p:pic>
      <p:sp>
        <p:nvSpPr>
          <p:cNvPr id="7170" name="Rectangle 2"/>
          <p:cNvSpPr>
            <a:spLocks noGrp="1" noChangeArrowheads="1"/>
          </p:cNvSpPr>
          <p:nvPr>
            <p:ph type="ctrTitle"/>
          </p:nvPr>
        </p:nvSpPr>
        <p:spPr>
          <a:xfrm>
            <a:off x="1143000" y="3333750"/>
            <a:ext cx="7010400" cy="108585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8" name="Rectangle 4"/>
          <p:cNvSpPr>
            <a:spLocks noGrp="1" noChangeArrowheads="1"/>
          </p:cNvSpPr>
          <p:nvPr>
            <p:ph type="dt" sz="half" idx="10"/>
          </p:nvPr>
        </p:nvSpPr>
        <p:spPr/>
        <p:txBody>
          <a:bodyPr/>
          <a:lstStyle>
            <a:lvl1pPr fontAlgn="auto">
              <a:spcBef>
                <a:spcPts val="0"/>
              </a:spcBef>
              <a:spcAft>
                <a:spcPts val="0"/>
              </a:spcAft>
              <a:defRPr>
                <a:solidFill>
                  <a:srgbClr val="000000"/>
                </a:solidFill>
              </a:defRPr>
            </a:lvl1pPr>
          </a:lstStyle>
          <a:p>
            <a:pPr>
              <a:defRPr/>
            </a:pPr>
            <a:r>
              <a:rPr lang="en-US" smtClean="0"/>
              <a:t>Updated July 29, 2013</a:t>
            </a:r>
            <a:endParaRPr lang="en-US"/>
          </a:p>
        </p:txBody>
      </p:sp>
      <p:sp>
        <p:nvSpPr>
          <p:cNvPr id="9" name="Rectangle 5"/>
          <p:cNvSpPr>
            <a:spLocks noGrp="1" noChangeArrowheads="1"/>
          </p:cNvSpPr>
          <p:nvPr>
            <p:ph type="ftr" sz="quarter" idx="11"/>
          </p:nvPr>
        </p:nvSpPr>
        <p:spPr/>
        <p:txBody>
          <a:bodyPr/>
          <a:lstStyle>
            <a:lvl1pPr algn="l" fontAlgn="auto">
              <a:spcBef>
                <a:spcPts val="0"/>
              </a:spcBef>
              <a:spcAft>
                <a:spcPts val="0"/>
              </a:spcAft>
              <a:defRPr>
                <a:solidFill>
                  <a:srgbClr val="000000"/>
                </a:solidFill>
              </a:defRPr>
            </a:lvl1pPr>
          </a:lstStyle>
          <a:p>
            <a:pPr>
              <a:defRPr/>
            </a:pPr>
            <a:r>
              <a:rPr lang="en-US" smtClean="0"/>
              <a:t>Updated July 2013</a:t>
            </a:r>
            <a:endParaRPr lang="en-US"/>
          </a:p>
        </p:txBody>
      </p:sp>
      <p:sp>
        <p:nvSpPr>
          <p:cNvPr id="10" name="Rectangle 6"/>
          <p:cNvSpPr>
            <a:spLocks noGrp="1" noChangeArrowheads="1"/>
          </p:cNvSpPr>
          <p:nvPr>
            <p:ph type="sldNum" sz="quarter" idx="12"/>
          </p:nvPr>
        </p:nvSpPr>
        <p:spPr/>
        <p:txBody>
          <a:bodyPr/>
          <a:lstStyle>
            <a:lvl1pPr fontAlgn="auto">
              <a:spcBef>
                <a:spcPts val="0"/>
              </a:spcBef>
              <a:spcAft>
                <a:spcPts val="0"/>
              </a:spcAft>
              <a:defRPr>
                <a:solidFill>
                  <a:srgbClr val="000000"/>
                </a:solidFill>
              </a:defRPr>
            </a:lvl1pPr>
          </a:lstStyle>
          <a:p>
            <a:pPr>
              <a:defRPr/>
            </a:pPr>
            <a:fld id="{53CE1ACF-2A89-4DE8-A46C-0A626A5AF184}" type="slidenum">
              <a:rPr lang="en-US"/>
              <a:pPr>
                <a:defRPr/>
              </a:pPr>
              <a:t>‹#›</a:t>
            </a:fld>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86A13F4-417D-44EF-A003-9F325591E8A8}" type="slidenum">
              <a:rPr lang="en-US"/>
              <a:pPr>
                <a:defRPr/>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0E432D0-FE41-4117-9D99-846F68390DDA}" type="slidenum">
              <a:rPr lang="en-US"/>
              <a:pPr>
                <a:defRPr/>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D5F94FFA-0FDE-4580-8735-775100569F53}" type="slidenum">
              <a:rPr lang="en-US"/>
              <a:pPr>
                <a:defRPr/>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C64C1AC6-93B9-4221-B3FC-E32172EF2BBF}" type="slidenum">
              <a:rPr lang="en-US"/>
              <a:pPr>
                <a:defRPr/>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E9285489-0E9A-41E0-B6E2-F4C567173B3A}" type="slidenum">
              <a:rPr lang="en-US"/>
              <a:pPr>
                <a:defRPr/>
              </a:pPr>
              <a:t>‹#›</a:t>
            </a:fld>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B3313727-0D33-4184-9B6E-0A81E309AF45}" type="slidenum">
              <a:rPr lang="en-US"/>
              <a:pPr>
                <a:defRPr/>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93015771-F2B9-41DB-97E2-67C86B58E91E}" type="slidenum">
              <a:rPr lang="en-US"/>
              <a:pPr>
                <a:defRPr/>
              </a:pPr>
              <a:t>‹#›</a:t>
            </a:fld>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4E5553E9-DC21-49E4-A151-40A0ACC6C995}" type="slidenum">
              <a:rPr lang="en-US"/>
              <a:pPr>
                <a:defRPr/>
              </a:pPr>
              <a:t>‹#›</a:t>
            </a:fld>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163D9E1-5B31-45BE-8C9B-AA94948A0E5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1288" y="304800"/>
            <a:ext cx="1535112" cy="914400"/>
          </a:xfrm>
          <a:prstGeom prst="rect">
            <a:avLst/>
          </a:prstGeom>
          <a:noFill/>
          <a:ln w="9525">
            <a:noFill/>
            <a:miter lim="800000"/>
            <a:headEnd/>
            <a:tailEnd/>
          </a:ln>
        </p:spPr>
      </p:pic>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a:xfrm>
            <a:off x="7010400" y="6537325"/>
            <a:ext cx="2133600" cy="320675"/>
          </a:xfrm>
        </p:spPr>
        <p:txBody>
          <a:bodyPr/>
          <a:lstStyle>
            <a:lvl1pPr fontAlgn="auto">
              <a:spcBef>
                <a:spcPts val="0"/>
              </a:spcBef>
              <a:spcAft>
                <a:spcPts val="0"/>
              </a:spcAft>
              <a:defRPr/>
            </a:lvl1pPr>
          </a:lstStyle>
          <a:p>
            <a:pPr>
              <a:defRPr/>
            </a:pPr>
            <a:fld id="{91F4C6A0-3FF2-4A55-8E1D-4A74DE7F9FAD}"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B3A97AB2-9395-45DA-B548-6C8E7A2696C7}" type="slidenum">
              <a:rPr lang="en-US"/>
              <a:pPr>
                <a:defRPr/>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F0A02-CB4C-447C-9406-197A8EF772A5}" type="slidenum">
              <a:rPr lang="en-US"/>
              <a:pPr>
                <a:defRPr/>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0300813-AC01-4CBF-8ACA-EE5A48EC39C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556D4B-9744-4C67-A362-958A897C6BD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20FF10-40B0-4B7E-A4CC-836500DA657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F21A5E4-C224-4C5D-A1B3-D98C44B954F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1DA46E-E8B2-4C44-829A-973D50C4CDD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FCDA3D-AB77-4884-BA19-0DA3A844510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E9924D5-B89E-4BA9-A142-9FBC63713B2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6" name="Rectangle 5"/>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pic>
        <p:nvPicPr>
          <p:cNvPr id="11" name="Picture 10" descr="DCIPS_blue_logo"/>
          <p:cNvPicPr/>
          <p:nvPr userDrawn="1"/>
        </p:nvPicPr>
        <p:blipFill>
          <a:blip r:embed="rId3" cstate="print">
            <a:clrChange>
              <a:clrFrom>
                <a:srgbClr val="FFFFFF"/>
              </a:clrFrom>
              <a:clrTo>
                <a:srgbClr val="FFFFFF">
                  <a:alpha val="0"/>
                </a:srgbClr>
              </a:clrTo>
            </a:clrChange>
          </a:blip>
          <a:srcRect/>
          <a:stretch>
            <a:fillRect/>
          </a:stretch>
        </p:blipFill>
        <p:spPr bwMode="auto">
          <a:xfrm>
            <a:off x="6315264" y="5348667"/>
            <a:ext cx="1920240" cy="969284"/>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F7212D-ECDE-48A4-BB02-46F3CF2DE2CE}"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DE2CEBA-651F-4C7D-97C6-F3C762467C7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0A6EE22-6333-413C-954D-2DDD6D1567E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a:defRPr/>
            </a:pPr>
            <a:endParaRPr lang="en-US" dirty="0">
              <a:solidFill>
                <a:srgbClr val="000000"/>
              </a:solidFill>
              <a:latin typeface="+mn-lt"/>
              <a:cs typeface="+mn-cs"/>
            </a:endParaRPr>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219200"/>
            <a:ext cx="3663950" cy="2057400"/>
          </a:xfrm>
          <a:prstGeom prst="rect">
            <a:avLst/>
          </a:prstGeom>
          <a:noFill/>
          <a:ln w="9525">
            <a:noFill/>
            <a:miter lim="800000"/>
            <a:headEnd/>
            <a:tailEnd/>
          </a:ln>
        </p:spPr>
      </p:pic>
      <p:pic>
        <p:nvPicPr>
          <p:cNvPr id="6" name="Picture 12" descr="NICCP_Logo_blue.PNG"/>
          <p:cNvPicPr>
            <a:picLocks noChangeAspect="1"/>
          </p:cNvPicPr>
          <p:nvPr userDrawn="1"/>
        </p:nvPicPr>
        <p:blipFill>
          <a:blip r:embed="rId3" cstate="print"/>
          <a:srcRect/>
          <a:stretch>
            <a:fillRect/>
          </a:stretch>
        </p:blipFill>
        <p:spPr bwMode="auto">
          <a:xfrm>
            <a:off x="609600" y="5410200"/>
            <a:ext cx="1371600" cy="803275"/>
          </a:xfrm>
          <a:prstGeom prst="rect">
            <a:avLst/>
          </a:prstGeom>
          <a:noFill/>
          <a:ln w="9525">
            <a:noFill/>
            <a:miter lim="800000"/>
            <a:headEnd/>
            <a:tailEnd/>
          </a:ln>
        </p:spPr>
      </p:pic>
      <p:pic>
        <p:nvPicPr>
          <p:cNvPr id="7" name="Picture 4" descr="DCIPS_full_interim_v3tag"/>
          <p:cNvPicPr>
            <a:picLocks noChangeAspect="1" noChangeArrowheads="1"/>
          </p:cNvPicPr>
          <p:nvPr userDrawn="1"/>
        </p:nvPicPr>
        <p:blipFill>
          <a:blip r:embed="rId4" cstate="print"/>
          <a:srcRect b="18280"/>
          <a:stretch>
            <a:fillRect/>
          </a:stretch>
        </p:blipFill>
        <p:spPr bwMode="auto">
          <a:xfrm>
            <a:off x="6477000" y="5205413"/>
            <a:ext cx="2057400" cy="1042987"/>
          </a:xfrm>
          <a:prstGeom prst="rect">
            <a:avLst/>
          </a:prstGeom>
          <a:noFill/>
          <a:ln w="9525">
            <a:noFill/>
            <a:miter lim="800000"/>
            <a:headEnd/>
            <a:tailEnd/>
          </a:ln>
        </p:spPr>
      </p:pic>
      <p:sp>
        <p:nvSpPr>
          <p:cNvPr id="7170" name="Rectangle 2"/>
          <p:cNvSpPr>
            <a:spLocks noGrp="1" noChangeArrowheads="1"/>
          </p:cNvSpPr>
          <p:nvPr>
            <p:ph type="ctrTitle"/>
          </p:nvPr>
        </p:nvSpPr>
        <p:spPr>
          <a:xfrm>
            <a:off x="1143000" y="3333750"/>
            <a:ext cx="7010400" cy="108585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8" name="Rectangle 4"/>
          <p:cNvSpPr>
            <a:spLocks noGrp="1" noChangeArrowheads="1"/>
          </p:cNvSpPr>
          <p:nvPr>
            <p:ph type="dt" sz="half" idx="10"/>
          </p:nvPr>
        </p:nvSpPr>
        <p:spPr/>
        <p:txBody>
          <a:bodyPr/>
          <a:lstStyle>
            <a:lvl1pPr fontAlgn="auto">
              <a:spcBef>
                <a:spcPts val="0"/>
              </a:spcBef>
              <a:spcAft>
                <a:spcPts val="0"/>
              </a:spcAft>
              <a:defRPr>
                <a:solidFill>
                  <a:srgbClr val="000000"/>
                </a:solidFill>
              </a:defRPr>
            </a:lvl1pPr>
          </a:lstStyle>
          <a:p>
            <a:pPr>
              <a:defRPr/>
            </a:pPr>
            <a:r>
              <a:rPr lang="en-US" smtClean="0"/>
              <a:t>Updated July 29, 2013</a:t>
            </a:r>
            <a:endParaRPr lang="en-US"/>
          </a:p>
        </p:txBody>
      </p:sp>
      <p:sp>
        <p:nvSpPr>
          <p:cNvPr id="9" name="Rectangle 5"/>
          <p:cNvSpPr>
            <a:spLocks noGrp="1" noChangeArrowheads="1"/>
          </p:cNvSpPr>
          <p:nvPr>
            <p:ph type="ftr" sz="quarter" idx="11"/>
          </p:nvPr>
        </p:nvSpPr>
        <p:spPr/>
        <p:txBody>
          <a:bodyPr/>
          <a:lstStyle>
            <a:lvl1pPr algn="l" fontAlgn="auto">
              <a:spcBef>
                <a:spcPts val="0"/>
              </a:spcBef>
              <a:spcAft>
                <a:spcPts val="0"/>
              </a:spcAft>
              <a:defRPr>
                <a:solidFill>
                  <a:srgbClr val="000000"/>
                </a:solidFill>
              </a:defRPr>
            </a:lvl1pPr>
          </a:lstStyle>
          <a:p>
            <a:pPr>
              <a:defRPr/>
            </a:pPr>
            <a:r>
              <a:rPr lang="en-US" smtClean="0"/>
              <a:t>Updated July 2013</a:t>
            </a:r>
            <a:endParaRPr lang="en-US"/>
          </a:p>
        </p:txBody>
      </p:sp>
      <p:sp>
        <p:nvSpPr>
          <p:cNvPr id="10" name="Rectangle 6"/>
          <p:cNvSpPr>
            <a:spLocks noGrp="1" noChangeArrowheads="1"/>
          </p:cNvSpPr>
          <p:nvPr>
            <p:ph type="sldNum" sz="quarter" idx="12"/>
          </p:nvPr>
        </p:nvSpPr>
        <p:spPr/>
        <p:txBody>
          <a:bodyPr/>
          <a:lstStyle>
            <a:lvl1pPr fontAlgn="auto">
              <a:spcBef>
                <a:spcPts val="0"/>
              </a:spcBef>
              <a:spcAft>
                <a:spcPts val="0"/>
              </a:spcAft>
              <a:defRPr>
                <a:solidFill>
                  <a:srgbClr val="000000"/>
                </a:solidFill>
              </a:defRPr>
            </a:lvl1pPr>
          </a:lstStyle>
          <a:p>
            <a:pPr>
              <a:defRPr/>
            </a:pPr>
            <a:fld id="{14B91DFE-9FB1-4962-BDEF-7999A4DCBA6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1288" y="304800"/>
            <a:ext cx="1535112" cy="914400"/>
          </a:xfrm>
          <a:prstGeom prst="rect">
            <a:avLst/>
          </a:prstGeom>
          <a:noFill/>
          <a:ln w="9525">
            <a:noFill/>
            <a:miter lim="800000"/>
            <a:headEnd/>
            <a:tailEnd/>
          </a:ln>
        </p:spPr>
      </p:pic>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a:xfrm>
            <a:off x="7010400" y="6537325"/>
            <a:ext cx="2133600" cy="320675"/>
          </a:xfrm>
        </p:spPr>
        <p:txBody>
          <a:bodyPr/>
          <a:lstStyle>
            <a:lvl1pPr fontAlgn="auto">
              <a:spcBef>
                <a:spcPts val="0"/>
              </a:spcBef>
              <a:spcAft>
                <a:spcPts val="0"/>
              </a:spcAft>
              <a:defRPr/>
            </a:lvl1pPr>
          </a:lstStyle>
          <a:p>
            <a:pPr>
              <a:defRPr/>
            </a:pPr>
            <a:fld id="{20A9A24B-0C90-4C8F-A634-AAD9D4E5EEC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3766CC3-F455-4B4C-BE3C-09922B5EDF0D}"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A28B2BA-0AED-4CB2-A81B-3D2FDC664E2D}"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7EC531-C3C2-4208-B29F-64517A48FBE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743303-0B71-42EB-A44B-AEC95B6DC7E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7D32D8-7620-4685-BD58-4AD66A8355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2F10D16-147A-4B93-B005-D846F923FFA3}"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FDB8CB-A26C-4313-9A62-9F208D03B9B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438972-AC02-41B6-A7AE-E5A5C2D28FF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B67CE5-9C30-4AE1-9B1E-74D1CBFC8553}"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r>
              <a:rPr lang="en-US" smtClean="0"/>
              <a:t>Updated July 29, 2013</a:t>
            </a:r>
            <a:endParaRPr lang="en-US"/>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a:lvl1pPr>
          </a:lstStyle>
          <a:p>
            <a:pPr>
              <a:defRPr/>
            </a:pPr>
            <a:r>
              <a:rPr lang="en-US" smtClean="0"/>
              <a:t>Updated July 2013</a:t>
            </a: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B4AA432-1E5E-426C-BB2D-A3E55E7F1340}"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9FF252F-793C-4CD2-B2DD-B14241EE6C97}"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D12E536-7F94-4C9C-8097-25515EFF357B}"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0808B51-646B-4F40-89C7-745E4E635E3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179D3157-66A7-4B19-9480-84A46F407DC1}"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853F14AA-AFCA-4212-931A-4F099721F9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85C18A82-8C9E-43CC-A8AB-14C3E331046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BE6756B3-30BA-436C-8B1D-198B9AA2EB88}"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E6E2465-27DD-4A16-BB96-2B6E6C040705}"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C12D1C0-D1E7-4036-B4AF-BA5DEE141FAF}"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827FF5B7-AC73-41AD-A497-DEA6531D0976}"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377AE212-5FCA-4CAE-AFB8-646138E589A1}"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CD0E12F-10EA-4166-961C-58F95C87F33F}"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3145061-4D64-42CE-8411-D76C7C8E61DA}"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1A63FE12-BE87-491C-A8A5-A807A6418E10}"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ED9592BD-E0EC-476B-822E-13CC0E1DABB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28795E8A-C66F-405D-AD45-D9A993FB2A1D}"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EC12047A-F1DA-4C84-A70C-934BADD997F5}"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CB5DA3BE-1882-4D5F-B34B-DA3B547FC19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E4631491-A576-44CA-917B-18BDE407DF99}"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9084ECF-FA54-46A1-ABD4-D578385ECF50}"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D8C1378-1963-4F0F-8E47-9679C20B519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F474278F-3AC7-4007-9DBB-8E7D5DFD1F77}"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B6795B0F-E3A6-46D4-909B-BEBEDCB3FBA6}"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524044F8-F1D9-49AC-A250-343C40516917}"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2BECBFF8-1620-4229-85FD-AE95AF52739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97664A7F-4B48-4F4E-947D-0143E6B3D4B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34880F8-C19D-4DB9-A9A9-A7B5F3116328}"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2643E111-48B7-4AEE-9A2C-8586BE43D21A}"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F6156F60-8C51-4A00-A3FD-C6F67DC23D58}"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771171B2-E962-4AF9-B919-0213AC3DD980}"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F7F163C-34A1-4DB0-A77E-31D0DA96FD0F}"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484E30F-191F-4863-B659-5A35E89EF3CA}"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7EEC667-67FE-4B3A-92F1-3676B5D07102}"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DDCB06DD-D010-4AC3-B542-3184EF75FB34}"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1AEE9442-415F-4F66-AE24-94BEF4E20E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9D15B1C3-529E-4875-B86D-DDA308BE0BE3}"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5C99FDE8-9627-4F20-B9C2-D6CF810879A5}"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59BE0F48-51BE-41DE-92A4-B73782BF897A}"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7DD80042-6FBF-4934-A56A-34506BE9F9F1}"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A29D7F18-A445-4FCA-B390-A7F41401542E}"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9E600FE4-94D5-4BB0-AF01-F6B4110B4DCC}"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0A288A31-11E9-4B71-B9CF-6E1C296046F4}"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72540B21-3051-4938-BF51-B326DDB56377}"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AA8DA4E3-7ABF-4D5B-BD3B-52D2112D9E82}"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6CBB3975-D004-4829-AD31-54287322C067}"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C773BFA1-23AB-49DA-9C0A-1283E8950F02}"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498DBF49-5CC9-4F1E-B3A6-A241930AC0D1}"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386CCE1F-6C4D-4575-A80F-8726C6A29BFF}"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84172489-A3C4-4E9C-AEFE-B7021640F6BC}"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881442CC-8D55-4D7C-82BA-D00BF11F9D30}"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30BE7967-C1E3-408B-B4C0-31E310306915}"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2A50D797-CF29-4E07-891F-A9BDD409A19D}"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3EA7C766-6CC6-4956-9DCD-44140AD51A80}"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F0120BAE-153F-436F-82A0-AB3C55D59813}"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8F7D37CB-3447-4018-9143-75539CF7C4A8}"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2"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ACA15E9-8C85-42B3-BCD3-4756D6DF895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FF090825-78FA-4889-BF77-49DFDAC15266}"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90800" y="1447800"/>
            <a:ext cx="3663950" cy="2057400"/>
          </a:xfrm>
          <a:prstGeom prst="rect">
            <a:avLst/>
          </a:prstGeom>
          <a:noFill/>
          <a:ln w="9525">
            <a:noFill/>
            <a:miter lim="800000"/>
            <a:headEnd/>
            <a:tailEnd/>
          </a:ln>
        </p:spPr>
      </p:pic>
      <p:sp>
        <p:nvSpPr>
          <p:cNvPr id="5" name="Rectangle 4"/>
          <p:cNvSpPr/>
          <p:nvPr userDrawn="1"/>
        </p:nvSpPr>
        <p:spPr>
          <a:xfrm>
            <a:off x="50800" y="114300"/>
            <a:ext cx="8991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6" name="Picture 2" descr="DCIPS_blue_logo"/>
          <p:cNvPicPr>
            <a:picLocks noChangeAspect="1" noChangeArrowheads="1"/>
          </p:cNvPicPr>
          <p:nvPr userDrawn="1"/>
        </p:nvPicPr>
        <p:blipFill>
          <a:blip r:embed="rId3" cstate="print"/>
          <a:srcRect/>
          <a:stretch>
            <a:fillRect/>
          </a:stretch>
        </p:blipFill>
        <p:spPr bwMode="auto">
          <a:xfrm>
            <a:off x="5943600" y="5257800"/>
            <a:ext cx="2911475" cy="1143000"/>
          </a:xfrm>
          <a:prstGeom prst="rect">
            <a:avLst/>
          </a:prstGeom>
          <a:noFill/>
          <a:ln w="9525">
            <a:noFill/>
            <a:miter lim="800000"/>
            <a:headEnd/>
            <a:tailEnd/>
          </a:ln>
        </p:spPr>
      </p:pic>
      <p:pic>
        <p:nvPicPr>
          <p:cNvPr id="7" name="Picture 12" descr="NICCP_Logo_blue.PNG"/>
          <p:cNvPicPr>
            <a:picLocks noChangeAspect="1"/>
          </p:cNvPicPr>
          <p:nvPr userDrawn="1"/>
        </p:nvPicPr>
        <p:blipFill>
          <a:blip r:embed="rId4" cstate="print"/>
          <a:srcRect/>
          <a:stretch>
            <a:fillRect/>
          </a:stretch>
        </p:blipFill>
        <p:spPr bwMode="auto">
          <a:xfrm>
            <a:off x="609600" y="5410200"/>
            <a:ext cx="1371600" cy="803275"/>
          </a:xfrm>
          <a:prstGeom prst="rect">
            <a:avLst/>
          </a:prstGeom>
          <a:noFill/>
          <a:ln w="9525">
            <a:noFill/>
            <a:miter lim="800000"/>
            <a:headEnd/>
            <a:tailEnd/>
          </a:ln>
        </p:spPr>
      </p:pic>
      <p:sp>
        <p:nvSpPr>
          <p:cNvPr id="8" name="Rectangle 7"/>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ffectLst/>
        </p:spPr>
        <p:txBody>
          <a:bodyPr wrap="none" anchor="ctr"/>
          <a:lstStyle/>
          <a:p>
            <a:pPr algn="ctr" fontAlgn="auto">
              <a:spcBef>
                <a:spcPts val="0"/>
              </a:spcBef>
              <a:spcAft>
                <a:spcPts val="0"/>
              </a:spcAft>
              <a:defRPr/>
            </a:pPr>
            <a:endParaRPr lang="en-US" dirty="0">
              <a:solidFill>
                <a:prstClr val="black"/>
              </a:solidFill>
              <a:latin typeface="Arial" charset="0"/>
              <a:cs typeface="+mn-cs"/>
            </a:endParaRPr>
          </a:p>
        </p:txBody>
      </p:sp>
      <p:sp>
        <p:nvSpPr>
          <p:cNvPr id="12" name="Rectangle 2"/>
          <p:cNvSpPr>
            <a:spLocks noGrp="1" noChangeArrowheads="1"/>
          </p:cNvSpPr>
          <p:nvPr>
            <p:ph type="ctrTitle"/>
          </p:nvPr>
        </p:nvSpPr>
        <p:spPr>
          <a:xfrm>
            <a:off x="1143000" y="3333750"/>
            <a:ext cx="7010400" cy="1085850"/>
          </a:xfrm>
        </p:spPr>
        <p:txBody>
          <a:bodyPr/>
          <a:lstStyle>
            <a:lvl1pPr>
              <a:defRPr/>
            </a:lvl1pPr>
          </a:lstStyle>
          <a:p>
            <a:r>
              <a:rPr lang="en-US" dirty="0"/>
              <a:t>Click to edit Master title style</a:t>
            </a:r>
          </a:p>
        </p:txBody>
      </p:sp>
      <p:sp>
        <p:nvSpPr>
          <p:cNvPr id="13"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56388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lvl1pPr>
            <a:lvl2pPr>
              <a:buFont typeface="Wingdings" pitchFamily="2" charset="2"/>
              <a:buChar char="§"/>
              <a:defRPr/>
            </a:lvl2pPr>
            <a:lvl3pPr>
              <a:buFont typeface="Wingdings" pitchFamily="2" charset="2"/>
              <a:buChar char="§"/>
              <a:defRPr/>
            </a:lvl3pPr>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B68194B1-9954-495A-8483-B78AF6C286CB}"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AA5BB4EB-BE8B-4B59-BB56-FE522E73EA39}"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9" name="Slide Number Placeholder 5"/>
          <p:cNvSpPr>
            <a:spLocks noGrp="1"/>
          </p:cNvSpPr>
          <p:nvPr>
            <p:ph type="sldNum" sz="quarter" idx="12"/>
          </p:nvPr>
        </p:nvSpPr>
        <p:spPr/>
        <p:txBody>
          <a:bodyPr/>
          <a:lstStyle>
            <a:lvl1pPr>
              <a:defRPr/>
            </a:lvl1pPr>
          </a:lstStyle>
          <a:p>
            <a:pPr>
              <a:defRPr/>
            </a:pPr>
            <a:fld id="{4FA1A868-3454-43BD-8A1F-AF35A828F75E}"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5" name="Slide Number Placeholder 5"/>
          <p:cNvSpPr>
            <a:spLocks noGrp="1"/>
          </p:cNvSpPr>
          <p:nvPr>
            <p:ph type="sldNum" sz="quarter" idx="12"/>
          </p:nvPr>
        </p:nvSpPr>
        <p:spPr/>
        <p:txBody>
          <a:bodyPr/>
          <a:lstStyle>
            <a:lvl1pPr>
              <a:defRPr/>
            </a:lvl1pPr>
          </a:lstStyle>
          <a:p>
            <a:pPr>
              <a:defRPr/>
            </a:pPr>
            <a:fld id="{65FB2CC3-1562-436E-835E-310D3C182B09}"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4" name="Slide Number Placeholder 5"/>
          <p:cNvSpPr>
            <a:spLocks noGrp="1"/>
          </p:cNvSpPr>
          <p:nvPr>
            <p:ph type="sldNum" sz="quarter" idx="12"/>
          </p:nvPr>
        </p:nvSpPr>
        <p:spPr/>
        <p:txBody>
          <a:bodyPr/>
          <a:lstStyle>
            <a:lvl1pPr>
              <a:defRPr/>
            </a:lvl1pPr>
          </a:lstStyle>
          <a:p>
            <a:pPr>
              <a:defRPr/>
            </a:pPr>
            <a:fld id="{5D3D2631-9124-45AB-A9A5-4DD92AC8D114}"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60DDA185-F4AF-4113-9882-93A168104A5D}"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7" name="Slide Number Placeholder 5"/>
          <p:cNvSpPr>
            <a:spLocks noGrp="1"/>
          </p:cNvSpPr>
          <p:nvPr>
            <p:ph type="sldNum" sz="quarter" idx="12"/>
          </p:nvPr>
        </p:nvSpPr>
        <p:spPr/>
        <p:txBody>
          <a:bodyPr/>
          <a:lstStyle>
            <a:lvl1pPr>
              <a:defRPr/>
            </a:lvl1pPr>
          </a:lstStyle>
          <a:p>
            <a:pPr>
              <a:defRPr/>
            </a:pPr>
            <a:fld id="{ADF80381-7E51-426D-AD10-F565A17C7E91}"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2C968FDA-E572-4F32-BAF0-E4F6B76BB9D3}"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Updated July 29, 2013</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Updated July 2013</a:t>
            </a:r>
            <a:endParaRPr lang="en-US"/>
          </a:p>
        </p:txBody>
      </p:sp>
      <p:sp>
        <p:nvSpPr>
          <p:cNvPr id="6" name="Slide Number Placeholder 5"/>
          <p:cNvSpPr>
            <a:spLocks noGrp="1"/>
          </p:cNvSpPr>
          <p:nvPr>
            <p:ph type="sldNum" sz="quarter" idx="12"/>
          </p:nvPr>
        </p:nvSpPr>
        <p:spPr/>
        <p:txBody>
          <a:bodyPr/>
          <a:lstStyle>
            <a:lvl1pPr>
              <a:defRPr/>
            </a:lvl1pPr>
          </a:lstStyle>
          <a:p>
            <a:pPr>
              <a:defRPr/>
            </a:pPr>
            <a:fld id="{055F13EB-795E-4F08-849A-7EAE47B5167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9.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9.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9.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D061BD57-B4C3-4454-9332-D77460AF1AC3}" type="slidenum">
              <a:rPr lang="en-US"/>
              <a:pPr>
                <a:defRPr/>
              </a:pPr>
              <a:t>‹#›</a:t>
            </a:fld>
            <a:endParaRPr lang="en-US" dirty="0"/>
          </a:p>
        </p:txBody>
      </p:sp>
      <p:pic>
        <p:nvPicPr>
          <p:cNvPr id="1031"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latin typeface="Arial" charset="0"/>
              <a:cs typeface="+mn-cs"/>
            </a:endParaRPr>
          </a:p>
        </p:txBody>
      </p:sp>
      <p:pic>
        <p:nvPicPr>
          <p:cNvPr id="10" name="Picture 9" descr="DCIPS_blue_logo"/>
          <p:cNvPicPr/>
          <p:nvPr userDrawn="1"/>
        </p:nvPicPr>
        <p:blipFill>
          <a:blip r:embed="rId14" cstate="print">
            <a:clrChange>
              <a:clrFrom>
                <a:srgbClr val="FFFFFF"/>
              </a:clrFrom>
              <a:clrTo>
                <a:srgbClr val="FFFFFF">
                  <a:alpha val="0"/>
                </a:srgbClr>
              </a:clrTo>
            </a:clrChange>
          </a:blip>
          <a:srcRect/>
          <a:stretch>
            <a:fillRect/>
          </a:stretch>
        </p:blipFill>
        <p:spPr bwMode="auto">
          <a:xfrm>
            <a:off x="7071168" y="349947"/>
            <a:ext cx="1920240" cy="96926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848" r:id="rId1"/>
    <p:sldLayoutId id="2147486948" r:id="rId2"/>
    <p:sldLayoutId id="2147486849" r:id="rId3"/>
    <p:sldLayoutId id="2147486850" r:id="rId4"/>
    <p:sldLayoutId id="2147486851" r:id="rId5"/>
    <p:sldLayoutId id="2147486852" r:id="rId6"/>
    <p:sldLayoutId id="2147486853" r:id="rId7"/>
    <p:sldLayoutId id="2147486854" r:id="rId8"/>
    <p:sldLayoutId id="2147486855" r:id="rId9"/>
    <p:sldLayoutId id="2147486856" r:id="rId10"/>
    <p:sldLayoutId id="214748685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04021917-FBD8-447F-8A8E-95AF73C54746}" type="slidenum">
              <a:rPr lang="en-US"/>
              <a:pPr>
                <a:defRPr/>
              </a:pPr>
              <a:t>‹#›</a:t>
            </a:fld>
            <a:endParaRPr lang="en-US" dirty="0"/>
          </a:p>
        </p:txBody>
      </p:sp>
      <p:pic>
        <p:nvPicPr>
          <p:cNvPr id="10247"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0248"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18" r:id="rId1"/>
    <p:sldLayoutId id="2147486977" r:id="rId2"/>
    <p:sldLayoutId id="2147486919" r:id="rId3"/>
    <p:sldLayoutId id="2147486920" r:id="rId4"/>
    <p:sldLayoutId id="2147486921" r:id="rId5"/>
    <p:sldLayoutId id="2147486922" r:id="rId6"/>
    <p:sldLayoutId id="2147486923" r:id="rId7"/>
    <p:sldLayoutId id="2147486924" r:id="rId8"/>
    <p:sldLayoutId id="2147486925" r:id="rId9"/>
    <p:sldLayoutId id="2147486926" r:id="rId10"/>
    <p:sldLayoutId id="214748692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957E9742-A553-4763-B77A-05388BC1BB4D}" type="slidenum">
              <a:rPr lang="en-US"/>
              <a:pPr>
                <a:defRPr/>
              </a:pPr>
              <a:t>‹#›</a:t>
            </a:fld>
            <a:endParaRPr lang="en-US" dirty="0"/>
          </a:p>
        </p:txBody>
      </p:sp>
      <p:pic>
        <p:nvPicPr>
          <p:cNvPr id="11271"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1272"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28" r:id="rId1"/>
    <p:sldLayoutId id="2147486978" r:id="rId2"/>
    <p:sldLayoutId id="2147486929" r:id="rId3"/>
    <p:sldLayoutId id="2147486930" r:id="rId4"/>
    <p:sldLayoutId id="2147486931" r:id="rId5"/>
    <p:sldLayoutId id="2147486932" r:id="rId6"/>
    <p:sldLayoutId id="2147486933" r:id="rId7"/>
    <p:sldLayoutId id="2147486934" r:id="rId8"/>
    <p:sldLayoutId id="2147486935" r:id="rId9"/>
    <p:sldLayoutId id="2147486936" r:id="rId10"/>
    <p:sldLayoutId id="214748693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A5DE7885-5208-4B47-B713-D05F32703460}" type="slidenum">
              <a:rPr lang="en-US"/>
              <a:pPr>
                <a:defRPr/>
              </a:pPr>
              <a:t>‹#›</a:t>
            </a:fld>
            <a:endParaRPr lang="en-US" dirty="0"/>
          </a:p>
        </p:txBody>
      </p:sp>
      <p:pic>
        <p:nvPicPr>
          <p:cNvPr id="12295"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12296"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38" r:id="rId1"/>
    <p:sldLayoutId id="2147486979" r:id="rId2"/>
    <p:sldLayoutId id="2147486939" r:id="rId3"/>
    <p:sldLayoutId id="2147486940" r:id="rId4"/>
    <p:sldLayoutId id="2147486941" r:id="rId5"/>
    <p:sldLayoutId id="2147486942" r:id="rId6"/>
    <p:sldLayoutId id="2147486943" r:id="rId7"/>
    <p:sldLayoutId id="2147486944" r:id="rId8"/>
    <p:sldLayoutId id="2147486945" r:id="rId9"/>
    <p:sldLayoutId id="2147486946" r:id="rId10"/>
    <p:sldLayoutId id="214748694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182563"/>
            <a:ext cx="54102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3366"/>
                </a:solidFill>
                <a:latin typeface="Arial" charset="0"/>
                <a:cs typeface="+mn-cs"/>
              </a:defRPr>
            </a:lvl1pPr>
          </a:lstStyle>
          <a:p>
            <a:pPr>
              <a:defRPr/>
            </a:pPr>
            <a:r>
              <a:rPr lang="en-US" smtClean="0"/>
              <a:t>Updated July 29, 2013</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charset="0"/>
                <a:cs typeface="+mn-cs"/>
              </a:defRPr>
            </a:lvl1pPr>
          </a:lstStyle>
          <a:p>
            <a:pPr>
              <a:defRPr/>
            </a:pPr>
            <a:r>
              <a:rPr lang="en-US" smtClean="0"/>
              <a:t>Updated July 2013</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cs typeface="+mn-cs"/>
              </a:defRPr>
            </a:lvl1pPr>
          </a:lstStyle>
          <a:p>
            <a:pPr>
              <a:defRPr/>
            </a:pPr>
            <a:fld id="{125C61CC-5995-4205-9B35-B1EBCA62F7FD}" type="slidenum">
              <a:rPr lang="en-US"/>
              <a:pPr>
                <a:defRPr/>
              </a:pPr>
              <a:t>‹#›</a:t>
            </a:fld>
            <a:endParaRPr lang="en-US" dirty="0"/>
          </a:p>
        </p:txBody>
      </p:sp>
      <p:sp>
        <p:nvSpPr>
          <p:cNvPr id="1032"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a:defRPr/>
            </a:pPr>
            <a:endParaRPr lang="en-US" dirty="0">
              <a:solidFill>
                <a:srgbClr val="000000"/>
              </a:solidFill>
              <a:latin typeface="+mn-lt"/>
              <a:cs typeface="+mn-cs"/>
            </a:endParaRPr>
          </a:p>
        </p:txBody>
      </p:sp>
      <p:pic>
        <p:nvPicPr>
          <p:cNvPr id="2056"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pic>
        <p:nvPicPr>
          <p:cNvPr id="10" name="Picture 9" descr="DCIPS_blue_logo"/>
          <p:cNvPicPr/>
          <p:nvPr userDrawn="1"/>
        </p:nvPicPr>
        <p:blipFill>
          <a:blip r:embed="rId14" cstate="print">
            <a:clrChange>
              <a:clrFrom>
                <a:srgbClr val="FFFFFF"/>
              </a:clrFrom>
              <a:clrTo>
                <a:srgbClr val="FFFFFF">
                  <a:alpha val="0"/>
                </a:srgbClr>
              </a:clrTo>
            </a:clrChange>
          </a:blip>
          <a:srcRect/>
          <a:stretch>
            <a:fillRect/>
          </a:stretch>
        </p:blipFill>
        <p:spPr bwMode="auto">
          <a:xfrm>
            <a:off x="7071168" y="349947"/>
            <a:ext cx="1828800" cy="92354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49" r:id="rId1"/>
    <p:sldLayoutId id="2147486950" r:id="rId2"/>
    <p:sldLayoutId id="2147486951" r:id="rId3"/>
    <p:sldLayoutId id="2147486952" r:id="rId4"/>
    <p:sldLayoutId id="2147486953" r:id="rId5"/>
    <p:sldLayoutId id="2147486954" r:id="rId6"/>
    <p:sldLayoutId id="2147486955" r:id="rId7"/>
    <p:sldLayoutId id="2147486956" r:id="rId8"/>
    <p:sldLayoutId id="2147486957" r:id="rId9"/>
    <p:sldLayoutId id="2147486958" r:id="rId10"/>
    <p:sldLayoutId id="2147486959" r:id="rId11"/>
  </p:sldLayoutIdLst>
  <p:hf sldNum="0" hdr="0" ftr="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76400" y="182563"/>
            <a:ext cx="54102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3366"/>
                </a:solidFill>
                <a:latin typeface="Arial" charset="0"/>
                <a:cs typeface="+mn-cs"/>
              </a:defRPr>
            </a:lvl1pPr>
          </a:lstStyle>
          <a:p>
            <a:pPr>
              <a:defRPr/>
            </a:pPr>
            <a:r>
              <a:rPr lang="en-US" smtClean="0"/>
              <a:t>Updated July 29, 2013</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charset="0"/>
                <a:cs typeface="+mn-cs"/>
              </a:defRPr>
            </a:lvl1pPr>
          </a:lstStyle>
          <a:p>
            <a:pPr>
              <a:defRPr/>
            </a:pPr>
            <a:r>
              <a:rPr lang="en-US" smtClean="0"/>
              <a:t>Updated July 2013</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cs typeface="+mn-cs"/>
              </a:defRPr>
            </a:lvl1pPr>
          </a:lstStyle>
          <a:p>
            <a:pPr>
              <a:defRPr/>
            </a:pPr>
            <a:fld id="{1D85B322-D064-41C9-B92F-509750685FEF}" type="slidenum">
              <a:rPr lang="en-US"/>
              <a:pPr>
                <a:defRPr/>
              </a:pPr>
              <a:t>‹#›</a:t>
            </a:fld>
            <a:endParaRPr lang="en-US" dirty="0"/>
          </a:p>
        </p:txBody>
      </p:sp>
      <p:sp>
        <p:nvSpPr>
          <p:cNvPr id="1032"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a:defRPr/>
            </a:pPr>
            <a:endParaRPr lang="en-US" dirty="0">
              <a:solidFill>
                <a:srgbClr val="000000"/>
              </a:solidFill>
              <a:latin typeface="+mn-lt"/>
              <a:cs typeface="+mn-cs"/>
            </a:endParaRPr>
          </a:p>
        </p:txBody>
      </p:sp>
      <p:pic>
        <p:nvPicPr>
          <p:cNvPr id="3080" name="Picture 9"/>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pic>
        <p:nvPicPr>
          <p:cNvPr id="10" name="Picture 9" descr="DCIPS_blue_logo"/>
          <p:cNvPicPr>
            <a:picLocks noChangeAspect="1" noChangeArrowheads="1"/>
          </p:cNvPicPr>
          <p:nvPr userDrawn="1"/>
        </p:nvPicPr>
        <p:blipFill>
          <a:blip r:embed="rId14" cstate="print"/>
          <a:srcRect/>
          <a:stretch>
            <a:fillRect/>
          </a:stretch>
        </p:blipFill>
        <p:spPr bwMode="auto">
          <a:xfrm>
            <a:off x="7162800" y="304800"/>
            <a:ext cx="1828800" cy="85432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960" r:id="rId1"/>
    <p:sldLayoutId id="2147486961" r:id="rId2"/>
    <p:sldLayoutId id="2147486962" r:id="rId3"/>
    <p:sldLayoutId id="2147486963" r:id="rId4"/>
    <p:sldLayoutId id="2147486964" r:id="rId5"/>
    <p:sldLayoutId id="2147486965" r:id="rId6"/>
    <p:sldLayoutId id="2147486966" r:id="rId7"/>
    <p:sldLayoutId id="2147486967" r:id="rId8"/>
    <p:sldLayoutId id="2147486968" r:id="rId9"/>
    <p:sldLayoutId id="2147486969" r:id="rId10"/>
    <p:sldLayoutId id="2147486970" r:id="rId11"/>
  </p:sldLayoutIdLst>
  <p:hf sldNum="0" hdr="0" ftr="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C20D77B9-F121-4D99-B58C-B59DC5B1A9CC}" type="slidenum">
              <a:rPr lang="en-US"/>
              <a:pPr>
                <a:defRPr/>
              </a:pPr>
              <a:t>‹#›</a:t>
            </a:fld>
            <a:endParaRPr lang="en-US" dirty="0"/>
          </a:p>
        </p:txBody>
      </p:sp>
      <p:pic>
        <p:nvPicPr>
          <p:cNvPr id="4103" name="Picture 9" descr="DCIPS_blue_logo"/>
          <p:cNvPicPr>
            <a:picLocks noChangeAspect="1" noChangeArrowheads="1"/>
          </p:cNvPicPr>
          <p:nvPr/>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4104" name="Picture 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58" r:id="rId1"/>
    <p:sldLayoutId id="2147486971" r:id="rId2"/>
    <p:sldLayoutId id="2147486859" r:id="rId3"/>
    <p:sldLayoutId id="2147486860" r:id="rId4"/>
    <p:sldLayoutId id="2147486861" r:id="rId5"/>
    <p:sldLayoutId id="2147486862" r:id="rId6"/>
    <p:sldLayoutId id="2147486863" r:id="rId7"/>
    <p:sldLayoutId id="2147486864" r:id="rId8"/>
    <p:sldLayoutId id="2147486865" r:id="rId9"/>
    <p:sldLayoutId id="2147486866" r:id="rId10"/>
    <p:sldLayoutId id="214748686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6ECB04B2-6469-4454-B2D4-B09C2F10A09F}" type="slidenum">
              <a:rPr lang="en-US"/>
              <a:pPr>
                <a:defRPr/>
              </a:pPr>
              <a:t>‹#›</a:t>
            </a:fld>
            <a:endParaRPr lang="en-US" dirty="0"/>
          </a:p>
        </p:txBody>
      </p:sp>
      <p:pic>
        <p:nvPicPr>
          <p:cNvPr id="5127"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5128"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68" r:id="rId1"/>
    <p:sldLayoutId id="2147486972" r:id="rId2"/>
    <p:sldLayoutId id="2147486869" r:id="rId3"/>
    <p:sldLayoutId id="2147486870" r:id="rId4"/>
    <p:sldLayoutId id="2147486871" r:id="rId5"/>
    <p:sldLayoutId id="2147486872" r:id="rId6"/>
    <p:sldLayoutId id="2147486873" r:id="rId7"/>
    <p:sldLayoutId id="2147486874" r:id="rId8"/>
    <p:sldLayoutId id="2147486875" r:id="rId9"/>
    <p:sldLayoutId id="2147486876" r:id="rId10"/>
    <p:sldLayoutId id="214748687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106F20E1-5E44-47EF-AA90-E509FDBE38C7}" type="slidenum">
              <a:rPr lang="en-US"/>
              <a:pPr>
                <a:defRPr/>
              </a:pPr>
              <a:t>‹#›</a:t>
            </a:fld>
            <a:endParaRPr lang="en-US" dirty="0"/>
          </a:p>
        </p:txBody>
      </p:sp>
      <p:pic>
        <p:nvPicPr>
          <p:cNvPr id="6151"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6152"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78" r:id="rId1"/>
    <p:sldLayoutId id="2147486973" r:id="rId2"/>
    <p:sldLayoutId id="2147486879" r:id="rId3"/>
    <p:sldLayoutId id="2147486880" r:id="rId4"/>
    <p:sldLayoutId id="2147486881" r:id="rId5"/>
    <p:sldLayoutId id="2147486882" r:id="rId6"/>
    <p:sldLayoutId id="2147486883" r:id="rId7"/>
    <p:sldLayoutId id="2147486884" r:id="rId8"/>
    <p:sldLayoutId id="2147486885" r:id="rId9"/>
    <p:sldLayoutId id="2147486886" r:id="rId10"/>
    <p:sldLayoutId id="214748688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C084615B-49F9-4F5D-A264-76779839BE73}" type="slidenum">
              <a:rPr lang="en-US"/>
              <a:pPr>
                <a:defRPr/>
              </a:pPr>
              <a:t>‹#›</a:t>
            </a:fld>
            <a:endParaRPr lang="en-US" dirty="0"/>
          </a:p>
        </p:txBody>
      </p:sp>
      <p:pic>
        <p:nvPicPr>
          <p:cNvPr id="7175"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7176"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88" r:id="rId1"/>
    <p:sldLayoutId id="2147486974" r:id="rId2"/>
    <p:sldLayoutId id="2147486889" r:id="rId3"/>
    <p:sldLayoutId id="2147486890" r:id="rId4"/>
    <p:sldLayoutId id="2147486891" r:id="rId5"/>
    <p:sldLayoutId id="2147486892" r:id="rId6"/>
    <p:sldLayoutId id="2147486893" r:id="rId7"/>
    <p:sldLayoutId id="2147486894" r:id="rId8"/>
    <p:sldLayoutId id="2147486895" r:id="rId9"/>
    <p:sldLayoutId id="2147486896" r:id="rId10"/>
    <p:sldLayoutId id="214748689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0B2174AB-AC73-40F3-A4C1-3C63E906AB48}" type="slidenum">
              <a:rPr lang="en-US"/>
              <a:pPr>
                <a:defRPr/>
              </a:pPr>
              <a:t>‹#›</a:t>
            </a:fld>
            <a:endParaRPr lang="en-US" dirty="0"/>
          </a:p>
        </p:txBody>
      </p:sp>
      <p:pic>
        <p:nvPicPr>
          <p:cNvPr id="8199"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8200"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898" r:id="rId1"/>
    <p:sldLayoutId id="2147486975" r:id="rId2"/>
    <p:sldLayoutId id="2147486899" r:id="rId3"/>
    <p:sldLayoutId id="2147486900" r:id="rId4"/>
    <p:sldLayoutId id="2147486901" r:id="rId5"/>
    <p:sldLayoutId id="2147486902" r:id="rId6"/>
    <p:sldLayoutId id="2147486903" r:id="rId7"/>
    <p:sldLayoutId id="2147486904" r:id="rId8"/>
    <p:sldLayoutId id="2147486905" r:id="rId9"/>
    <p:sldLayoutId id="2147486906" r:id="rId10"/>
    <p:sldLayoutId id="214748690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1600200" y="274638"/>
            <a:ext cx="563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29,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r>
              <a:rPr lang="en-US" smtClean="0"/>
              <a:t>Updated July 2013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pitchFamily="34" charset="0"/>
                <a:cs typeface="Arial" pitchFamily="34" charset="0"/>
              </a:defRPr>
            </a:lvl1pPr>
          </a:lstStyle>
          <a:p>
            <a:pPr>
              <a:defRPr/>
            </a:pPr>
            <a:fld id="{FA15CE2B-889F-4403-8C9D-76F13DBE94DF}" type="slidenum">
              <a:rPr lang="en-US"/>
              <a:pPr>
                <a:defRPr/>
              </a:pPr>
              <a:t>‹#›</a:t>
            </a:fld>
            <a:endParaRPr lang="en-US" dirty="0"/>
          </a:p>
        </p:txBody>
      </p:sp>
      <p:pic>
        <p:nvPicPr>
          <p:cNvPr id="9223" name="Picture 9" descr="DCIPS_blue_logo"/>
          <p:cNvPicPr>
            <a:picLocks noChangeAspect="1" noChangeArrowheads="1"/>
          </p:cNvPicPr>
          <p:nvPr userDrawn="1"/>
        </p:nvPicPr>
        <p:blipFill>
          <a:blip r:embed="rId13" cstate="print"/>
          <a:srcRect/>
          <a:stretch>
            <a:fillRect/>
          </a:stretch>
        </p:blipFill>
        <p:spPr bwMode="auto">
          <a:xfrm>
            <a:off x="7162800" y="304800"/>
            <a:ext cx="1981200" cy="925513"/>
          </a:xfrm>
          <a:prstGeom prst="rect">
            <a:avLst/>
          </a:prstGeom>
          <a:noFill/>
          <a:ln w="9525">
            <a:noFill/>
            <a:miter lim="800000"/>
            <a:headEnd/>
            <a:tailEnd/>
          </a:ln>
        </p:spPr>
      </p:pic>
      <p:pic>
        <p:nvPicPr>
          <p:cNvPr id="9224" name="Picture 9"/>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sp>
        <p:nvSpPr>
          <p:cNvPr id="9"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ffectLst/>
        </p:spPr>
        <p:txBody>
          <a:bodyPr/>
          <a:lstStyle/>
          <a:p>
            <a:pPr algn="ctr" fontAlgn="auto">
              <a:spcBef>
                <a:spcPts val="0"/>
              </a:spcBef>
              <a:spcAft>
                <a:spcPts val="0"/>
              </a:spcAft>
              <a:defRPr/>
            </a:pPr>
            <a:endParaRPr lang="en-US" dirty="0">
              <a:solidFill>
                <a:prstClr val="black"/>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6908" r:id="rId1"/>
    <p:sldLayoutId id="2147486976" r:id="rId2"/>
    <p:sldLayoutId id="2147486909" r:id="rId3"/>
    <p:sldLayoutId id="2147486910" r:id="rId4"/>
    <p:sldLayoutId id="2147486911" r:id="rId5"/>
    <p:sldLayoutId id="2147486912" r:id="rId6"/>
    <p:sldLayoutId id="2147486913" r:id="rId7"/>
    <p:sldLayoutId id="2147486914" r:id="rId8"/>
    <p:sldLayoutId id="2147486915" r:id="rId9"/>
    <p:sldLayoutId id="2147486916" r:id="rId10"/>
    <p:sldLayoutId id="2147486917" r:id="rId11"/>
  </p:sldLayoutIdLst>
  <p:hf sldNum="0" hdr="0" ftr="0"/>
  <p:txStyles>
    <p:titleStyle>
      <a:lvl1pPr algn="ctr"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3200">
          <a:solidFill>
            <a:schemeClr val="tx1"/>
          </a:solidFill>
          <a:latin typeface="Arial" pitchFamily="34" charset="0"/>
          <a:cs typeface="Arial" pitchFamily="34" charset="0"/>
        </a:defRPr>
      </a:lvl2pPr>
      <a:lvl3pPr algn="ctr" rtl="0" eaLnBrk="0" fontAlgn="base" hangingPunct="0">
        <a:spcBef>
          <a:spcPct val="0"/>
        </a:spcBef>
        <a:spcAft>
          <a:spcPct val="0"/>
        </a:spcAft>
        <a:defRPr sz="3200">
          <a:solidFill>
            <a:schemeClr val="tx1"/>
          </a:solidFill>
          <a:latin typeface="Arial" pitchFamily="34" charset="0"/>
          <a:cs typeface="Arial" pitchFamily="34" charset="0"/>
        </a:defRPr>
      </a:lvl3pPr>
      <a:lvl4pPr algn="ctr" rtl="0" eaLnBrk="0" fontAlgn="base" hangingPunct="0">
        <a:spcBef>
          <a:spcPct val="0"/>
        </a:spcBef>
        <a:spcAft>
          <a:spcPct val="0"/>
        </a:spcAft>
        <a:defRPr sz="3200">
          <a:solidFill>
            <a:schemeClr val="tx1"/>
          </a:solidFill>
          <a:latin typeface="Arial" pitchFamily="34" charset="0"/>
          <a:cs typeface="Arial" pitchFamily="34" charset="0"/>
        </a:defRPr>
      </a:lvl4pPr>
      <a:lvl5pPr algn="ctr" rtl="0" eaLnBrk="0" fontAlgn="base" hangingPunct="0">
        <a:spcBef>
          <a:spcPct val="0"/>
        </a:spcBef>
        <a:spcAft>
          <a:spcPct val="0"/>
        </a:spcAft>
        <a:defRPr sz="3200">
          <a:solidFill>
            <a:schemeClr val="tx1"/>
          </a:solidFill>
          <a:latin typeface="Arial" pitchFamily="34" charset="0"/>
          <a:cs typeface="Arial" pitchFamily="34" charset="0"/>
        </a:defRPr>
      </a:lvl5pPr>
      <a:lvl6pPr marL="457200" algn="ctr" rtl="0" fontAlgn="base">
        <a:spcBef>
          <a:spcPct val="0"/>
        </a:spcBef>
        <a:spcAft>
          <a:spcPct val="0"/>
        </a:spcAft>
        <a:defRPr sz="3200">
          <a:solidFill>
            <a:schemeClr val="tx1"/>
          </a:solidFill>
          <a:latin typeface="Arial" pitchFamily="34" charset="0"/>
          <a:cs typeface="Arial" pitchFamily="34" charset="0"/>
        </a:defRPr>
      </a:lvl6pPr>
      <a:lvl7pPr marL="914400" algn="ctr" rtl="0" fontAlgn="base">
        <a:spcBef>
          <a:spcPct val="0"/>
        </a:spcBef>
        <a:spcAft>
          <a:spcPct val="0"/>
        </a:spcAft>
        <a:defRPr sz="3200">
          <a:solidFill>
            <a:schemeClr val="tx1"/>
          </a:solidFill>
          <a:latin typeface="Arial" pitchFamily="34" charset="0"/>
          <a:cs typeface="Arial" pitchFamily="34" charset="0"/>
        </a:defRPr>
      </a:lvl7pPr>
      <a:lvl8pPr marL="1371600" algn="ctr" rtl="0" fontAlgn="base">
        <a:spcBef>
          <a:spcPct val="0"/>
        </a:spcBef>
        <a:spcAft>
          <a:spcPct val="0"/>
        </a:spcAft>
        <a:defRPr sz="3200">
          <a:solidFill>
            <a:schemeClr val="tx1"/>
          </a:solidFill>
          <a:latin typeface="Arial" pitchFamily="34" charset="0"/>
          <a:cs typeface="Arial" pitchFamily="34" charset="0"/>
        </a:defRPr>
      </a:lvl8pPr>
      <a:lvl9pPr marL="1828800" algn="ctr" rtl="0" fontAlgn="base">
        <a:spcBef>
          <a:spcPct val="0"/>
        </a:spcBef>
        <a:spcAft>
          <a:spcPct val="0"/>
        </a:spcAft>
        <a:defRPr sz="32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8" Type="http://schemas.openxmlformats.org/officeDocument/2006/relationships/hyperlink" Target="http://www.dami.army.pentagon.mil/site/dcip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usarmy.pentagon.hqda-dcs-g-2.mbx.dcips@mail.mil"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hyperlink" Target="http://www.dami.army.pentagon.mil/site/dcips/" TargetMode="External"/><Relationship Id="rId2" Type="http://schemas.openxmlformats.org/officeDocument/2006/relationships/notesSlide" Target="../notesSlides/notesSlide33.xml"/><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hyperlink" Target="http://www.dami.ic.gov/site/dcips" TargetMode="External"/><Relationship Id="rId4" Type="http://schemas.openxmlformats.org/officeDocument/2006/relationships/hyperlink" Target="http://www.dami.army.smil.mil/site/dcip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829056" y="3699510"/>
            <a:ext cx="7449312" cy="1085850"/>
          </a:xfrm>
        </p:spPr>
        <p:txBody>
          <a:bodyPr anchor="b" anchorCtr="1"/>
          <a:lstStyle/>
          <a:p>
            <a:pPr eaLnBrk="1" hangingPunct="1"/>
            <a:r>
              <a:rPr lang="en-US" b="1" dirty="0" smtClean="0"/>
              <a:t>Performance-Based Bonus Program</a:t>
            </a:r>
            <a:br>
              <a:rPr lang="en-US" b="1" dirty="0" smtClean="0"/>
            </a:br>
            <a:r>
              <a:rPr lang="en-US" b="1" dirty="0" smtClean="0"/>
              <a:t>Overview</a:t>
            </a:r>
            <a:endParaRPr lang="en-US" dirty="0" smtClean="0"/>
          </a:p>
        </p:txBody>
      </p:sp>
      <p:sp>
        <p:nvSpPr>
          <p:cNvPr id="5" name="Subtitle 4"/>
          <p:cNvSpPr>
            <a:spLocks noGrp="1"/>
          </p:cNvSpPr>
          <p:nvPr>
            <p:ph type="subTitle" idx="1"/>
          </p:nvPr>
        </p:nvSpPr>
        <p:spPr>
          <a:xfrm>
            <a:off x="1054608" y="5050536"/>
            <a:ext cx="6400800" cy="685800"/>
          </a:xfrm>
        </p:spPr>
        <p:txBody>
          <a:bodyPr rtlCol="0">
            <a:normAutofit fontScale="55000" lnSpcReduction="20000"/>
          </a:bodyPr>
          <a:lstStyle/>
          <a:p>
            <a:pPr marL="548640" algn="ctr" eaLnBrk="1" fontAlgn="auto" hangingPunct="1">
              <a:lnSpc>
                <a:spcPct val="120000"/>
              </a:lnSpc>
              <a:spcBef>
                <a:spcPts val="600"/>
              </a:spcBef>
              <a:spcAft>
                <a:spcPts val="600"/>
              </a:spcAft>
              <a:defRPr/>
            </a:pPr>
            <a:r>
              <a:rPr lang="en-US" dirty="0" smtClean="0"/>
              <a:t>Army DCIPS</a:t>
            </a:r>
            <a:br>
              <a:rPr lang="en-US" dirty="0" smtClean="0"/>
            </a:br>
            <a:endParaRPr lang="en-US" dirty="0"/>
          </a:p>
        </p:txBody>
      </p:sp>
      <p:sp>
        <p:nvSpPr>
          <p:cNvPr id="3" name="Rectangle 2"/>
          <p:cNvSpPr txBox="1">
            <a:spLocks noChangeArrowheads="1"/>
          </p:cNvSpPr>
          <p:nvPr/>
        </p:nvSpPr>
        <p:spPr>
          <a:xfrm>
            <a:off x="1143000" y="4781550"/>
            <a:ext cx="7010400" cy="1085850"/>
          </a:xfrm>
          <a:prstGeom prst="rect">
            <a:avLst/>
          </a:prstGeom>
        </p:spPr>
        <p:txBody>
          <a:bodyPr>
            <a:normAutofit/>
          </a:bodyPr>
          <a:lstStyle/>
          <a:p>
            <a:pPr algn="ctr" fontAlgn="auto">
              <a:spcAft>
                <a:spcPts val="0"/>
              </a:spcAft>
              <a:defRPr/>
            </a:pPr>
            <a:endParaRPr lang="en-US" sz="2400" b="1" dirty="0">
              <a:ea typeface="+mj-ea"/>
            </a:endParaRPr>
          </a:p>
        </p:txBody>
      </p:sp>
      <p:sp>
        <p:nvSpPr>
          <p:cNvPr id="7" name="Date Placeholder 6"/>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latin typeface="+mn-lt"/>
              </a:rPr>
              <a:t>Bonus Group Managers</a:t>
            </a:r>
            <a:endParaRPr lang="en-US" dirty="0">
              <a:solidFill>
                <a:schemeClr val="tx1"/>
              </a:solidFill>
              <a:latin typeface="+mn-lt"/>
            </a:endParaRPr>
          </a:p>
        </p:txBody>
      </p:sp>
      <p:sp>
        <p:nvSpPr>
          <p:cNvPr id="55299" name="Content Placeholder 2"/>
          <p:cNvSpPr>
            <a:spLocks noGrp="1"/>
          </p:cNvSpPr>
          <p:nvPr>
            <p:ph idx="1"/>
          </p:nvPr>
        </p:nvSpPr>
        <p:spPr/>
        <p:txBody>
          <a:bodyPr/>
          <a:lstStyle/>
          <a:p>
            <a:pPr marL="341313" indent="-228600" eaLnBrk="1" hangingPunct="1">
              <a:spcBef>
                <a:spcPts val="600"/>
              </a:spcBef>
              <a:spcAft>
                <a:spcPts val="600"/>
              </a:spcAft>
            </a:pPr>
            <a:r>
              <a:rPr lang="en-US" sz="2400" dirty="0" smtClean="0">
                <a:solidFill>
                  <a:schemeClr val="tx1"/>
                </a:solidFill>
                <a:cs typeface="Arial" pitchFamily="34" charset="0"/>
              </a:rPr>
              <a:t>An individual typically in the chain of command for employees assigned to a Bonus Group, responsible for conducting the annual PBB decision-making process  </a:t>
            </a:r>
          </a:p>
          <a:p>
            <a:pPr marL="341313" indent="-228600" eaLnBrk="1" hangingPunct="1">
              <a:spcBef>
                <a:spcPts val="600"/>
              </a:spcBef>
              <a:spcAft>
                <a:spcPts val="600"/>
              </a:spcAft>
            </a:pPr>
            <a:r>
              <a:rPr lang="en-US" sz="2400" dirty="0" smtClean="0">
                <a:solidFill>
                  <a:schemeClr val="tx1"/>
                </a:solidFill>
                <a:cs typeface="Arial" pitchFamily="34" charset="0"/>
              </a:rPr>
              <a:t>The Bonus Group Manager administers the PBB process and makes PBB recommendations to the Command PBB PRA</a:t>
            </a:r>
          </a:p>
          <a:p>
            <a:pPr marL="341313" indent="-228600" eaLnBrk="1" hangingPunct="1">
              <a:spcBef>
                <a:spcPts val="600"/>
              </a:spcBef>
              <a:spcAft>
                <a:spcPts val="600"/>
              </a:spcAft>
            </a:pPr>
            <a:r>
              <a:rPr lang="en-US" sz="2400" dirty="0" smtClean="0">
                <a:solidFill>
                  <a:schemeClr val="tx1"/>
                </a:solidFill>
                <a:cs typeface="Arial" pitchFamily="34" charset="0"/>
              </a:rPr>
              <a:t>Organizations may also choose to establish Bonus Boards to review PBB recommendations but are still required to have a Bonus Group Manager</a:t>
            </a:r>
          </a:p>
          <a:p>
            <a:pPr marL="341313" indent="-228600">
              <a:spcBef>
                <a:spcPts val="600"/>
              </a:spcBef>
              <a:spcAft>
                <a:spcPts val="600"/>
              </a:spcAft>
            </a:pPr>
            <a:endParaRPr lang="en-US" sz="2400" dirty="0" smtClean="0">
              <a:solidFill>
                <a:schemeClr val="tx1"/>
              </a:solidFill>
            </a:endParaRPr>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defRPr/>
            </a:pPr>
            <a:r>
              <a:rPr lang="en-US" dirty="0" smtClean="0">
                <a:solidFill>
                  <a:schemeClr val="tx1"/>
                </a:solidFill>
                <a:latin typeface="+mn-lt"/>
              </a:rPr>
              <a:t>Other PBB Key Players</a:t>
            </a:r>
            <a:endParaRPr lang="en-US" dirty="0">
              <a:solidFill>
                <a:schemeClr val="tx1"/>
              </a:solidFill>
              <a:latin typeface="+mn-lt"/>
            </a:endParaRPr>
          </a:p>
        </p:txBody>
      </p:sp>
      <p:graphicFrame>
        <p:nvGraphicFramePr>
          <p:cNvPr id="69650" name="Group 18"/>
          <p:cNvGraphicFramePr>
            <a:graphicFrameLocks noGrp="1"/>
          </p:cNvGraphicFramePr>
          <p:nvPr>
            <p:ph idx="1"/>
          </p:nvPr>
        </p:nvGraphicFramePr>
        <p:xfrm>
          <a:off x="304800" y="1684338"/>
          <a:ext cx="8610600" cy="4411663"/>
        </p:xfrm>
        <a:graphic>
          <a:graphicData uri="http://schemas.openxmlformats.org/drawingml/2006/table">
            <a:tbl>
              <a:tblPr/>
              <a:tblGrid>
                <a:gridCol w="1855788"/>
                <a:gridCol w="6754812"/>
              </a:tblGrid>
              <a:tr h="350838">
                <a:tc>
                  <a:txBody>
                    <a:body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Role</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9194D"/>
                    </a:solidFill>
                  </a:tcPr>
                </a:tc>
                <a:tc>
                  <a:txBody>
                    <a:bodyPr/>
                    <a:lstStyle/>
                    <a:p>
                      <a:pPr marL="0" marR="0" lvl="0" indent="0" algn="l" defTabSz="914400" rtl="0" eaLnBrk="1" fontAlgn="base" latinLnBrk="0" hangingPunct="1">
                        <a:lnSpc>
                          <a:spcPct val="100000"/>
                        </a:lnSpc>
                        <a:spcBef>
                          <a:spcPts val="600"/>
                        </a:spcBef>
                        <a:spcAft>
                          <a:spcPts val="120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Responsibility</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19194D"/>
                    </a:solidFill>
                  </a:tcPr>
                </a:tc>
              </a:tr>
              <a:tr h="182086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Bonus Board Members</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c>
                  <a:txBody>
                    <a:bodyPr/>
                    <a:lstStyle/>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Group of managers who share chain-of-command responsibility for employees assigned to a Bonus Group </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Participates in the annual PBB decision-making process for bonuses and DQIs/SQIs under the leadership of a Bonus Group Manager</a:t>
                      </a:r>
                    </a:p>
                  </a:txBody>
                  <a:tcP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F3F9FA"/>
                    </a:solidFill>
                  </a:tcPr>
                </a:tc>
              </a:tr>
              <a:tr h="1820863">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Commander/ Performance Review Authority (PRA)</a:t>
                      </a:r>
                    </a:p>
                  </a:txBody>
                  <a:tcPr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Designates Bonus Group Managers and/or Bonus Board members in writing </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Approves PBB recommendations</a:t>
                      </a:r>
                    </a:p>
                    <a:p>
                      <a:pPr marL="228600" marR="0" lvl="1" indent="-228600" algn="l" defTabSz="914400" rtl="0" eaLnBrk="1" fontAlgn="base" latinLnBrk="0" hangingPunct="1">
                        <a:lnSpc>
                          <a:spcPct val="100000"/>
                        </a:lnSpc>
                        <a:spcBef>
                          <a:spcPts val="600"/>
                        </a:spcBef>
                        <a:spcAft>
                          <a:spcPts val="600"/>
                        </a:spcAft>
                        <a:buClrTx/>
                        <a:buSzTx/>
                        <a:buFont typeface="Wingdings" pitchFamily="2" charset="2"/>
                        <a:buChar char="§"/>
                        <a:tabLst/>
                      </a:pPr>
                      <a:r>
                        <a:rPr kumimoji="0" lang="en-US" sz="2000" b="0" i="0" u="none" strike="noStrike" cap="none" normalizeH="0" baseline="0" dirty="0" smtClean="0">
                          <a:ln>
                            <a:noFill/>
                          </a:ln>
                          <a:solidFill>
                            <a:srgbClr val="000000"/>
                          </a:solidFill>
                          <a:effectLst/>
                          <a:latin typeface="Arial" pitchFamily="34" charset="0"/>
                          <a:ea typeface="MS PGothic" pitchFamily="34" charset="-128"/>
                          <a:cs typeface="Arial" pitchFamily="34" charset="0"/>
                        </a:rPr>
                        <a:t>Delegates the authority to approve PBBs in writing no lower than MSC Commanders (Colonel - 06 and above, or civilian equivalent)</a:t>
                      </a:r>
                    </a:p>
                  </a:txBody>
                  <a:tcPr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Date Placeholder 6"/>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ChangeArrowheads="1"/>
          </p:cNvSpPr>
          <p:nvPr/>
        </p:nvSpPr>
        <p:spPr bwMode="auto">
          <a:xfrm>
            <a:off x="1157288" y="5010150"/>
            <a:ext cx="963612" cy="358775"/>
          </a:xfrm>
          <a:prstGeom prst="rect">
            <a:avLst/>
          </a:prstGeom>
          <a:noFill/>
          <a:ln w="6350">
            <a:noFill/>
            <a:miter lim="800000"/>
            <a:headEnd/>
            <a:tailEnd/>
          </a:ln>
        </p:spPr>
        <p:txBody>
          <a:bodyPr wrap="none" lIns="0" tIns="0" rIns="0" bIns="0" anchor="ctr"/>
          <a:lstStyle/>
          <a:p>
            <a:pPr algn="ctr"/>
            <a:endParaRPr lang="en-GB" dirty="0"/>
          </a:p>
        </p:txBody>
      </p:sp>
      <p:sp>
        <p:nvSpPr>
          <p:cNvPr id="57347" name="Rectangle 12"/>
          <p:cNvSpPr>
            <a:spLocks noChangeArrowheads="1"/>
          </p:cNvSpPr>
          <p:nvPr/>
        </p:nvSpPr>
        <p:spPr bwMode="auto">
          <a:xfrm>
            <a:off x="6923088" y="4737100"/>
            <a:ext cx="928687" cy="371475"/>
          </a:xfrm>
          <a:prstGeom prst="rect">
            <a:avLst/>
          </a:prstGeom>
          <a:noFill/>
          <a:ln w="6350">
            <a:noFill/>
            <a:miter lim="800000"/>
            <a:headEnd/>
            <a:tailEnd/>
          </a:ln>
        </p:spPr>
        <p:txBody>
          <a:bodyPr wrap="none" lIns="0" tIns="0" rIns="0" bIns="0" anchor="ctr"/>
          <a:lstStyle/>
          <a:p>
            <a:pPr algn="ctr"/>
            <a:endParaRPr lang="en-GB" dirty="0"/>
          </a:p>
        </p:txBody>
      </p:sp>
      <p:grpSp>
        <p:nvGrpSpPr>
          <p:cNvPr id="57348" name="Group 49"/>
          <p:cNvGrpSpPr>
            <a:grpSpLocks/>
          </p:cNvGrpSpPr>
          <p:nvPr/>
        </p:nvGrpSpPr>
        <p:grpSpPr bwMode="auto">
          <a:xfrm>
            <a:off x="304800" y="4772025"/>
            <a:ext cx="8458200" cy="1846263"/>
            <a:chOff x="-381000" y="4772025"/>
            <a:chExt cx="9144000" cy="1918560"/>
          </a:xfrm>
        </p:grpSpPr>
        <p:sp>
          <p:nvSpPr>
            <p:cNvPr id="57367" name="Rectangle 3"/>
            <p:cNvSpPr>
              <a:spLocks noChangeArrowheads="1"/>
            </p:cNvSpPr>
            <p:nvPr/>
          </p:nvSpPr>
          <p:spPr bwMode="auto">
            <a:xfrm>
              <a:off x="-381000" y="4772025"/>
              <a:ext cx="9144000" cy="457200"/>
            </a:xfrm>
            <a:prstGeom prst="rect">
              <a:avLst/>
            </a:prstGeom>
            <a:noFill/>
            <a:ln w="9525">
              <a:noFill/>
              <a:miter lim="800000"/>
              <a:headEnd/>
              <a:tailEnd/>
            </a:ln>
          </p:spPr>
          <p:txBody>
            <a:bodyPr wrap="none" anchor="ctr">
              <a:spAutoFit/>
            </a:bodyPr>
            <a:lstStyle/>
            <a:p>
              <a:pPr eaLnBrk="0" hangingPunct="0"/>
              <a:endParaRPr lang="en-US" dirty="0"/>
            </a:p>
          </p:txBody>
        </p:sp>
        <p:sp>
          <p:nvSpPr>
            <p:cNvPr id="57368" name="Rectangle 13"/>
            <p:cNvSpPr>
              <a:spLocks noChangeArrowheads="1"/>
            </p:cNvSpPr>
            <p:nvPr/>
          </p:nvSpPr>
          <p:spPr bwMode="auto">
            <a:xfrm>
              <a:off x="360405" y="6385785"/>
              <a:ext cx="7862886" cy="304800"/>
            </a:xfrm>
            <a:prstGeom prst="rect">
              <a:avLst/>
            </a:prstGeom>
            <a:solidFill>
              <a:srgbClr val="8099CC"/>
            </a:solidFill>
            <a:ln w="6350" algn="ctr">
              <a:noFill/>
              <a:miter lim="800000"/>
              <a:headEnd/>
              <a:tailEnd/>
            </a:ln>
          </p:spPr>
          <p:txBody>
            <a:bodyPr tIns="91440" bIns="91440" anchor="ctr"/>
            <a:lstStyle/>
            <a:p>
              <a:pPr algn="ctr"/>
              <a:r>
                <a:rPr lang="en-GB" altLang="ja-JP" sz="1400" b="1" dirty="0">
                  <a:ea typeface="MS PGothic" pitchFamily="34" charset="-128"/>
                </a:rPr>
                <a:t>Performance-Based Bonus</a:t>
              </a:r>
            </a:p>
          </p:txBody>
        </p:sp>
      </p:grpSp>
      <p:sp>
        <p:nvSpPr>
          <p:cNvPr id="26" name="Title 25"/>
          <p:cNvSpPr>
            <a:spLocks noGrp="1"/>
          </p:cNvSpPr>
          <p:nvPr>
            <p:ph type="title"/>
          </p:nvPr>
        </p:nvSpPr>
        <p:spPr/>
        <p:txBody>
          <a:bodyPr/>
          <a:lstStyle/>
          <a:p>
            <a:pPr algn="ctr">
              <a:defRPr/>
            </a:pPr>
            <a:r>
              <a:rPr lang="en-US" dirty="0" smtClean="0">
                <a:solidFill>
                  <a:schemeClr val="tx1"/>
                </a:solidFill>
                <a:latin typeface="+mn-lt"/>
              </a:rPr>
              <a:t>Performance-Based Bonus Program Inputs</a:t>
            </a:r>
            <a:endParaRPr lang="en-US" dirty="0">
              <a:solidFill>
                <a:schemeClr val="tx1"/>
              </a:solidFill>
              <a:latin typeface="+mn-lt"/>
            </a:endParaRPr>
          </a:p>
        </p:txBody>
      </p:sp>
      <p:grpSp>
        <p:nvGrpSpPr>
          <p:cNvPr id="57350" name="Group 48"/>
          <p:cNvGrpSpPr>
            <a:grpSpLocks/>
          </p:cNvGrpSpPr>
          <p:nvPr/>
        </p:nvGrpSpPr>
        <p:grpSpPr bwMode="auto">
          <a:xfrm>
            <a:off x="304800" y="1516063"/>
            <a:ext cx="8494713" cy="4884737"/>
            <a:chOff x="365760" y="1516730"/>
            <a:chExt cx="8434324" cy="4884070"/>
          </a:xfrm>
        </p:grpSpPr>
        <p:sp>
          <p:nvSpPr>
            <p:cNvPr id="57351" name="AutoShape 4"/>
            <p:cNvSpPr>
              <a:spLocks noChangeArrowheads="1"/>
            </p:cNvSpPr>
            <p:nvPr/>
          </p:nvSpPr>
          <p:spPr bwMode="auto">
            <a:xfrm flipV="1">
              <a:off x="3222625" y="6159500"/>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52" name="Arc 2"/>
            <p:cNvSpPr>
              <a:spLocks/>
            </p:cNvSpPr>
            <p:nvPr/>
          </p:nvSpPr>
          <p:spPr bwMode="auto">
            <a:xfrm>
              <a:off x="1696974" y="2535238"/>
              <a:ext cx="5734050" cy="2224087"/>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rgbClr val="8099CC"/>
              </a:solidFill>
              <a:round/>
              <a:headEnd/>
              <a:tailEnd/>
            </a:ln>
          </p:spPr>
          <p:txBody>
            <a:bodyPr wrap="none" lIns="0" tIns="0" rIns="0" bIns="0" anchor="ctr"/>
            <a:lstStyle/>
            <a:p>
              <a:endParaRPr lang="en-US" dirty="0"/>
            </a:p>
          </p:txBody>
        </p:sp>
        <p:sp>
          <p:nvSpPr>
            <p:cNvPr id="57353" name="AutoShape 4"/>
            <p:cNvSpPr>
              <a:spLocks noChangeArrowheads="1"/>
            </p:cNvSpPr>
            <p:nvPr/>
          </p:nvSpPr>
          <p:spPr bwMode="auto">
            <a:xfrm flipV="1">
              <a:off x="3222689" y="3971925"/>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54" name="Oval 5"/>
            <p:cNvSpPr>
              <a:spLocks noChangeArrowheads="1"/>
            </p:cNvSpPr>
            <p:nvPr/>
          </p:nvSpPr>
          <p:spPr bwMode="gray">
            <a:xfrm>
              <a:off x="718566" y="3627438"/>
              <a:ext cx="2000250" cy="1000125"/>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Employee</a:t>
              </a:r>
            </a:p>
            <a:p>
              <a:pPr algn="ctr">
                <a:lnSpc>
                  <a:spcPct val="106000"/>
                </a:lnSpc>
                <a:buClr>
                  <a:schemeClr val="tx1"/>
                </a:buClr>
                <a:buFont typeface="Wingdings 2" pitchFamily="18" charset="2"/>
                <a:buNone/>
              </a:pPr>
              <a:r>
                <a:rPr lang="en-GB" sz="1400" dirty="0">
                  <a:ea typeface="MS PGothic" pitchFamily="34" charset="-128"/>
                </a:rPr>
                <a:t>Performance</a:t>
              </a:r>
            </a:p>
            <a:p>
              <a:pPr algn="ctr">
                <a:lnSpc>
                  <a:spcPct val="106000"/>
                </a:lnSpc>
                <a:buClr>
                  <a:schemeClr val="tx1"/>
                </a:buClr>
                <a:buFont typeface="Wingdings 2" pitchFamily="18" charset="2"/>
                <a:buNone/>
              </a:pPr>
              <a:r>
                <a:rPr lang="en-GB" sz="1400" dirty="0">
                  <a:ea typeface="MS PGothic" pitchFamily="34" charset="-128"/>
                </a:rPr>
                <a:t>Evaluation of Record</a:t>
              </a:r>
            </a:p>
          </p:txBody>
        </p:sp>
        <p:sp>
          <p:nvSpPr>
            <p:cNvPr id="57355" name="Oval 6"/>
            <p:cNvSpPr>
              <a:spLocks noChangeArrowheads="1"/>
            </p:cNvSpPr>
            <p:nvPr/>
          </p:nvSpPr>
          <p:spPr bwMode="gray">
            <a:xfrm>
              <a:off x="1579563" y="2679700"/>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altLang="ja-JP" sz="1400" dirty="0" smtClean="0">
                  <a:ea typeface="MS PGothic" pitchFamily="34" charset="-128"/>
                </a:rPr>
                <a:t>Midpoint of Work Level</a:t>
              </a:r>
              <a:endParaRPr lang="en-GB" altLang="ja-JP" sz="1400" dirty="0">
                <a:ea typeface="MS PGothic" pitchFamily="34" charset="-128"/>
              </a:endParaRPr>
            </a:p>
          </p:txBody>
        </p:sp>
        <p:sp>
          <p:nvSpPr>
            <p:cNvPr id="57356" name="Oval 7"/>
            <p:cNvSpPr>
              <a:spLocks noChangeArrowheads="1"/>
            </p:cNvSpPr>
            <p:nvPr/>
          </p:nvSpPr>
          <p:spPr bwMode="gray">
            <a:xfrm>
              <a:off x="3625850" y="197167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Budget for Performance-Based Bonuses</a:t>
              </a:r>
            </a:p>
          </p:txBody>
        </p:sp>
        <p:sp>
          <p:nvSpPr>
            <p:cNvPr id="57357" name="Oval 9"/>
            <p:cNvSpPr>
              <a:spLocks noChangeArrowheads="1"/>
            </p:cNvSpPr>
            <p:nvPr/>
          </p:nvSpPr>
          <p:spPr bwMode="gray">
            <a:xfrm flipH="1">
              <a:off x="6450457" y="3751263"/>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Other Performance Factors</a:t>
              </a:r>
            </a:p>
          </p:txBody>
        </p:sp>
        <p:sp>
          <p:nvSpPr>
            <p:cNvPr id="57358" name="Line 15"/>
            <p:cNvSpPr>
              <a:spLocks noChangeShapeType="1"/>
            </p:cNvSpPr>
            <p:nvPr/>
          </p:nvSpPr>
          <p:spPr bwMode="gray">
            <a:xfrm>
              <a:off x="474663" y="1516730"/>
              <a:ext cx="8066087" cy="0"/>
            </a:xfrm>
            <a:prstGeom prst="line">
              <a:avLst/>
            </a:prstGeom>
            <a:noFill/>
            <a:ln w="12700" cap="rnd">
              <a:solidFill>
                <a:schemeClr val="accent1"/>
              </a:solidFill>
              <a:round/>
              <a:headEnd/>
              <a:tailEnd/>
            </a:ln>
          </p:spPr>
          <p:txBody>
            <a:bodyPr wrap="none" anchor="ctr" anchorCtr="1"/>
            <a:lstStyle/>
            <a:p>
              <a:endParaRPr lang="en-US" dirty="0"/>
            </a:p>
          </p:txBody>
        </p:sp>
        <p:sp>
          <p:nvSpPr>
            <p:cNvPr id="57359" name="Oval 8"/>
            <p:cNvSpPr>
              <a:spLocks noChangeArrowheads="1"/>
            </p:cNvSpPr>
            <p:nvPr/>
          </p:nvSpPr>
          <p:spPr bwMode="gray">
            <a:xfrm flipH="1">
              <a:off x="3625850" y="538162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Organizational PRA</a:t>
              </a:r>
            </a:p>
          </p:txBody>
        </p:sp>
        <p:sp>
          <p:nvSpPr>
            <p:cNvPr id="57360" name="AutoShape 4"/>
            <p:cNvSpPr>
              <a:spLocks noChangeArrowheads="1"/>
            </p:cNvSpPr>
            <p:nvPr/>
          </p:nvSpPr>
          <p:spPr bwMode="auto">
            <a:xfrm flipV="1">
              <a:off x="3830701" y="2971800"/>
              <a:ext cx="1500188" cy="142875"/>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1" name="AutoShape 4"/>
            <p:cNvSpPr>
              <a:spLocks noChangeArrowheads="1"/>
            </p:cNvSpPr>
            <p:nvPr/>
          </p:nvSpPr>
          <p:spPr bwMode="auto">
            <a:xfrm>
              <a:off x="6120384" y="4900613"/>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2" name="AutoShape 4"/>
            <p:cNvSpPr>
              <a:spLocks noChangeArrowheads="1"/>
            </p:cNvSpPr>
            <p:nvPr/>
          </p:nvSpPr>
          <p:spPr bwMode="auto">
            <a:xfrm>
              <a:off x="365760" y="4873625"/>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3" name="AutoShape 4"/>
            <p:cNvSpPr>
              <a:spLocks noChangeArrowheads="1"/>
            </p:cNvSpPr>
            <p:nvPr/>
          </p:nvSpPr>
          <p:spPr bwMode="auto">
            <a:xfrm flipV="1">
              <a:off x="3222625" y="5087938"/>
              <a:ext cx="2679700" cy="241300"/>
            </a:xfrm>
            <a:prstGeom prst="triangle">
              <a:avLst>
                <a:gd name="adj" fmla="val 50000"/>
              </a:avLst>
            </a:prstGeom>
            <a:solidFill>
              <a:srgbClr val="8099CC"/>
            </a:solidFill>
            <a:ln w="6350" algn="ctr">
              <a:noFill/>
              <a:miter lim="800000"/>
              <a:headEnd/>
              <a:tailEnd/>
            </a:ln>
          </p:spPr>
          <p:txBody>
            <a:bodyPr rot="10800000" tIns="91440" bIns="91440" anchor="ctr"/>
            <a:lstStyle/>
            <a:p>
              <a:pPr algn="ctr"/>
              <a:endParaRPr lang="en-GB" sz="1400" dirty="0"/>
            </a:p>
          </p:txBody>
        </p:sp>
        <p:sp>
          <p:nvSpPr>
            <p:cNvPr id="57364" name="Oval 8"/>
            <p:cNvSpPr>
              <a:spLocks noChangeArrowheads="1"/>
            </p:cNvSpPr>
            <p:nvPr/>
          </p:nvSpPr>
          <p:spPr bwMode="gray">
            <a:xfrm flipH="1">
              <a:off x="3625850" y="4302125"/>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Bonus Manager / Board Review</a:t>
              </a:r>
            </a:p>
          </p:txBody>
        </p:sp>
        <p:sp>
          <p:nvSpPr>
            <p:cNvPr id="57365" name="Oval 8"/>
            <p:cNvSpPr>
              <a:spLocks noChangeArrowheads="1"/>
            </p:cNvSpPr>
            <p:nvPr/>
          </p:nvSpPr>
          <p:spPr bwMode="gray">
            <a:xfrm flipH="1">
              <a:off x="3625850" y="3167063"/>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Performance-Based Bonus Algorithm</a:t>
              </a:r>
            </a:p>
          </p:txBody>
        </p:sp>
        <p:sp>
          <p:nvSpPr>
            <p:cNvPr id="57366" name="Oval 10"/>
            <p:cNvSpPr>
              <a:spLocks noChangeArrowheads="1"/>
            </p:cNvSpPr>
            <p:nvPr/>
          </p:nvSpPr>
          <p:spPr bwMode="gray">
            <a:xfrm flipH="1">
              <a:off x="5554663" y="2679700"/>
              <a:ext cx="1882775" cy="876300"/>
            </a:xfrm>
            <a:prstGeom prst="ellipse">
              <a:avLst/>
            </a:prstGeom>
            <a:solidFill>
              <a:schemeClr val="bg1"/>
            </a:solidFill>
            <a:ln w="9525" algn="ctr">
              <a:solidFill>
                <a:schemeClr val="accent1"/>
              </a:solidFill>
              <a:round/>
              <a:headEnd/>
              <a:tailEnd/>
            </a:ln>
          </p:spPr>
          <p:txBody>
            <a:bodyPr lIns="18000" tIns="18000" rIns="18000" bIns="18000" anchor="ctr" anchorCtr="1"/>
            <a:lstStyle/>
            <a:p>
              <a:pPr algn="ctr">
                <a:lnSpc>
                  <a:spcPct val="106000"/>
                </a:lnSpc>
                <a:buClr>
                  <a:schemeClr val="tx1"/>
                </a:buClr>
                <a:buFont typeface="Wingdings 2" pitchFamily="18" charset="2"/>
                <a:buNone/>
              </a:pPr>
              <a:r>
                <a:rPr lang="en-GB" sz="1400" dirty="0">
                  <a:ea typeface="MS PGothic" pitchFamily="34" charset="-128"/>
                </a:rPr>
                <a:t>Business Rules</a:t>
              </a:r>
            </a:p>
          </p:txBody>
        </p:sp>
      </p:grpSp>
      <p:sp>
        <p:nvSpPr>
          <p:cNvPr id="27" name="Date Placeholder 26"/>
          <p:cNvSpPr>
            <a:spLocks noGrp="1"/>
          </p:cNvSpPr>
          <p:nvPr>
            <p:ph type="dt" sz="half" idx="10"/>
          </p:nvPr>
        </p:nvSpPr>
        <p:spPr>
          <a:xfrm>
            <a:off x="0" y="6619875"/>
            <a:ext cx="2133600" cy="476250"/>
          </a:xfrm>
        </p:spPr>
        <p:txBody>
          <a:bodyPr/>
          <a:lstStyle/>
          <a:p>
            <a:pPr>
              <a:defRPr/>
            </a:pPr>
            <a:r>
              <a:rPr lang="en-US" dirty="0" smtClean="0"/>
              <a:t>Updated July 29, 2013</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1"/>
                </a:solidFill>
                <a:latin typeface="+mn-lt"/>
              </a:rPr>
              <a:t>Determining the Bonus Group Budget</a:t>
            </a:r>
            <a:endParaRPr lang="en-US" dirty="0">
              <a:solidFill>
                <a:schemeClr val="tx1"/>
              </a:solidFill>
              <a:latin typeface="+mn-lt"/>
            </a:endParaRPr>
          </a:p>
        </p:txBody>
      </p:sp>
      <p:graphicFrame>
        <p:nvGraphicFramePr>
          <p:cNvPr id="5" name="Content Placeholder 4"/>
          <p:cNvGraphicFramePr>
            <a:graphicFrameLocks noGrp="1"/>
          </p:cNvGraphicFramePr>
          <p:nvPr>
            <p:ph idx="1"/>
          </p:nvPr>
        </p:nvGraphicFramePr>
        <p:xfrm>
          <a:off x="838200" y="1600200"/>
          <a:ext cx="7620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838200" y="4343400"/>
            <a:ext cx="7620000" cy="2365248"/>
          </a:xfrm>
          <a:prstGeom prst="rect">
            <a:avLst/>
          </a:prstGeom>
          <a:noFill/>
          <a:ln>
            <a:noFill/>
          </a:ln>
          <a:scene3d>
            <a:camera prst="orthographicFront">
              <a:rot lat="0" lon="0" rev="0"/>
            </a:camera>
            <a:lightRig rig="threePt" dir="t">
              <a:rot lat="0" lon="0" rev="0"/>
            </a:lightRig>
          </a:scene3d>
        </p:spPr>
        <p:style>
          <a:lnRef idx="0">
            <a:schemeClr val="accent2"/>
          </a:lnRef>
          <a:fillRef idx="3">
            <a:schemeClr val="accent2"/>
          </a:fillRef>
          <a:effectRef idx="3">
            <a:schemeClr val="accent2"/>
          </a:effectRef>
          <a:fontRef idx="minor">
            <a:schemeClr val="lt1"/>
          </a:fontRef>
        </p:style>
        <p:txBody>
          <a:bodyPr/>
          <a:lstStyle/>
          <a:p>
            <a:pPr marL="0" lvl="1" fontAlgn="auto">
              <a:spcBef>
                <a:spcPts val="600"/>
              </a:spcBef>
              <a:spcAft>
                <a:spcPts val="600"/>
              </a:spcAft>
              <a:defRPr/>
            </a:pPr>
            <a:r>
              <a:rPr lang="en-US" sz="2000" dirty="0">
                <a:solidFill>
                  <a:sysClr val="windowText" lastClr="000000"/>
                </a:solidFill>
                <a:cs typeface="Arial" pitchFamily="34" charset="0"/>
              </a:rPr>
              <a:t>Example:      </a:t>
            </a:r>
          </a:p>
          <a:p>
            <a:pPr marL="0" lvl="1" algn="ctr" fontAlgn="auto">
              <a:spcBef>
                <a:spcPts val="600"/>
              </a:spcBef>
              <a:spcAft>
                <a:spcPts val="600"/>
              </a:spcAft>
              <a:defRPr/>
            </a:pPr>
            <a:r>
              <a:rPr lang="en-US" sz="1600" dirty="0">
                <a:solidFill>
                  <a:sysClr val="windowText" lastClr="000000"/>
                </a:solidFill>
                <a:cs typeface="Arial" pitchFamily="34" charset="0"/>
              </a:rPr>
              <a:t>50 employee base salaries in one Bonus Group total $3.5 million</a:t>
            </a:r>
          </a:p>
          <a:p>
            <a:pPr marL="0" lvl="1" algn="ctr" fontAlgn="auto">
              <a:spcBef>
                <a:spcPts val="600"/>
              </a:spcBef>
              <a:spcAft>
                <a:spcPts val="600"/>
              </a:spcAft>
              <a:defRPr/>
            </a:pPr>
            <a:r>
              <a:rPr lang="en-US" sz="1600" dirty="0">
                <a:solidFill>
                  <a:sysClr val="windowText" lastClr="000000"/>
                </a:solidFill>
                <a:cs typeface="Arial" pitchFamily="34" charset="0"/>
              </a:rPr>
              <a:t>Command selects bonus budget percentage of 1.8</a:t>
            </a:r>
          </a:p>
          <a:p>
            <a:pPr marL="0" lvl="1" algn="ctr" fontAlgn="auto">
              <a:spcBef>
                <a:spcPts val="600"/>
              </a:spcBef>
              <a:spcAft>
                <a:spcPts val="600"/>
              </a:spcAft>
              <a:defRPr/>
            </a:pPr>
            <a:r>
              <a:rPr lang="en-US" sz="1600" dirty="0">
                <a:solidFill>
                  <a:sysClr val="windowText" lastClr="000000"/>
                </a:solidFill>
                <a:cs typeface="Arial" pitchFamily="34" charset="0"/>
              </a:rPr>
              <a:t>1.8% x $3.5million= $63,000</a:t>
            </a:r>
          </a:p>
          <a:p>
            <a:pPr marL="0" lvl="1" algn="ctr" fontAlgn="auto">
              <a:spcBef>
                <a:spcPts val="600"/>
              </a:spcBef>
              <a:spcAft>
                <a:spcPts val="600"/>
              </a:spcAft>
              <a:defRPr/>
            </a:pPr>
            <a:r>
              <a:rPr lang="en-US" sz="1600" b="1" dirty="0">
                <a:solidFill>
                  <a:srgbClr val="00B050"/>
                </a:solidFill>
                <a:cs typeface="Arial" pitchFamily="34" charset="0"/>
              </a:rPr>
              <a:t>Bonus Budget = $63,000 </a:t>
            </a:r>
            <a:r>
              <a:rPr lang="en-US" sz="1600" b="1" i="1" u="sng" dirty="0">
                <a:solidFill>
                  <a:srgbClr val="00B050"/>
                </a:solidFill>
                <a:cs typeface="Arial" pitchFamily="34" charset="0"/>
              </a:rPr>
              <a:t>for that bonus group</a:t>
            </a:r>
          </a:p>
          <a:p>
            <a:pPr marL="514350" indent="-514350" eaLnBrk="0" hangingPunct="0">
              <a:spcBef>
                <a:spcPts val="600"/>
              </a:spcBef>
              <a:spcAft>
                <a:spcPts val="600"/>
              </a:spcAft>
              <a:defRPr/>
            </a:pPr>
            <a:endParaRPr lang="en-US" sz="1600" kern="0" dirty="0">
              <a:solidFill>
                <a:srgbClr val="081D54"/>
              </a:solidFill>
              <a:cs typeface="Arial" pitchFamily="34" charset="0"/>
            </a:endParaRPr>
          </a:p>
          <a:p>
            <a:pPr fontAlgn="auto">
              <a:spcBef>
                <a:spcPts val="600"/>
              </a:spcBef>
              <a:spcAft>
                <a:spcPts val="600"/>
              </a:spcAft>
              <a:defRPr/>
            </a:pPr>
            <a:endParaRPr lang="en-US" sz="1600" dirty="0">
              <a:solidFill>
                <a:prstClr val="black"/>
              </a:solidFill>
              <a:cs typeface="Arial" pitchFamily="34" charset="0"/>
            </a:endParaRPr>
          </a:p>
        </p:txBody>
      </p:sp>
      <p:sp>
        <p:nvSpPr>
          <p:cNvPr id="8" name="Date Placeholder 7"/>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Straight Arrow Connector 86"/>
          <p:cNvCxnSpPr/>
          <p:nvPr/>
        </p:nvCxnSpPr>
        <p:spPr>
          <a:xfrm rot="10800000" flipH="1">
            <a:off x="3551238" y="4800600"/>
            <a:ext cx="33496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6" name="Straight Arrow Connector 85"/>
          <p:cNvCxnSpPr/>
          <p:nvPr/>
        </p:nvCxnSpPr>
        <p:spPr>
          <a:xfrm rot="10800000" flipH="1">
            <a:off x="1646238" y="4800600"/>
            <a:ext cx="33496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0" name="Left Brace 39"/>
          <p:cNvSpPr/>
          <p:nvPr/>
        </p:nvSpPr>
        <p:spPr>
          <a:xfrm>
            <a:off x="5486400" y="4267200"/>
            <a:ext cx="228600" cy="1066800"/>
          </a:xfrm>
          <a:prstGeom prst="leftBrace">
            <a:avLst/>
          </a:prstGeom>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10244" name="Oval 35"/>
          <p:cNvSpPr>
            <a:spLocks noChangeArrowheads="1"/>
          </p:cNvSpPr>
          <p:nvPr/>
        </p:nvSpPr>
        <p:spPr bwMode="auto">
          <a:xfrm>
            <a:off x="7467600" y="4343400"/>
            <a:ext cx="1447800" cy="914400"/>
          </a:xfrm>
          <a:prstGeom prst="ellipse">
            <a:avLst/>
          </a:prstGeom>
          <a:solidFill>
            <a:schemeClr val="accent4">
              <a:lumMod val="40000"/>
              <a:lumOff val="60000"/>
            </a:schemeClr>
          </a:solidFill>
          <a:ln w="28575" algn="ctr">
            <a:solidFill>
              <a:schemeClr val="tx1"/>
            </a:solidFill>
            <a:miter lim="800000"/>
            <a:headEnd/>
            <a:tailEnd/>
          </a:ln>
        </p:spPr>
        <p:txBody>
          <a:bodyPr anchor="ctr"/>
          <a:lstStyle/>
          <a:p>
            <a:r>
              <a:rPr lang="en-US" sz="1200" b="1" dirty="0">
                <a:solidFill>
                  <a:srgbClr val="1F497D"/>
                </a:solidFill>
              </a:rPr>
              <a:t>Employees </a:t>
            </a:r>
            <a:endParaRPr lang="en-US" sz="1200" dirty="0"/>
          </a:p>
          <a:p>
            <a:pPr algn="ctr"/>
            <a:r>
              <a:rPr lang="en-US" sz="1200" b="1" dirty="0">
                <a:solidFill>
                  <a:srgbClr val="1F497D"/>
                </a:solidFill>
              </a:rPr>
              <a:t> PBB effective date </a:t>
            </a:r>
          </a:p>
        </p:txBody>
      </p:sp>
      <p:sp>
        <p:nvSpPr>
          <p:cNvPr id="59398" name="AutoShape 13"/>
          <p:cNvSpPr>
            <a:spLocks noChangeArrowheads="1"/>
          </p:cNvSpPr>
          <p:nvPr/>
        </p:nvSpPr>
        <p:spPr bwMode="auto">
          <a:xfrm>
            <a:off x="76200" y="4241800"/>
            <a:ext cx="1633538" cy="1096963"/>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200" b="1" dirty="0">
                <a:solidFill>
                  <a:srgbClr val="1F497D"/>
                </a:solidFill>
              </a:rPr>
              <a:t>Bonus Group Manager/Bonus Board reviews </a:t>
            </a:r>
          </a:p>
          <a:p>
            <a:pPr algn="ctr"/>
            <a:r>
              <a:rPr lang="en-US" sz="1200" b="1" dirty="0">
                <a:solidFill>
                  <a:srgbClr val="1F497D"/>
                </a:solidFill>
              </a:rPr>
              <a:t>the PBB recommendations</a:t>
            </a:r>
          </a:p>
        </p:txBody>
      </p:sp>
      <p:sp>
        <p:nvSpPr>
          <p:cNvPr id="36" name="Title 1"/>
          <p:cNvSpPr txBox="1">
            <a:spLocks/>
          </p:cNvSpPr>
          <p:nvPr/>
        </p:nvSpPr>
        <p:spPr>
          <a:xfrm>
            <a:off x="1447800" y="228600"/>
            <a:ext cx="6324600" cy="990600"/>
          </a:xfrm>
          <a:prstGeom prst="rect">
            <a:avLst/>
          </a:prstGeom>
          <a:noFill/>
        </p:spPr>
        <p:txBody>
          <a:bodyPr/>
          <a:lstStyle/>
          <a:p>
            <a:pPr algn="ctr" eaLnBrk="0" fontAlgn="auto" hangingPunct="0">
              <a:spcBef>
                <a:spcPts val="0"/>
              </a:spcBef>
              <a:spcAft>
                <a:spcPts val="0"/>
              </a:spcAft>
              <a:defRPr/>
            </a:pPr>
            <a:r>
              <a:rPr lang="en-US" sz="3200" kern="0" dirty="0">
                <a:solidFill>
                  <a:prstClr val="black"/>
                </a:solidFill>
              </a:rPr>
              <a:t>Performance-Based Bonus Process</a:t>
            </a:r>
          </a:p>
        </p:txBody>
      </p:sp>
      <p:sp>
        <p:nvSpPr>
          <p:cNvPr id="59400" name="AutoShape 13"/>
          <p:cNvSpPr>
            <a:spLocks noChangeArrowheads="1"/>
          </p:cNvSpPr>
          <p:nvPr/>
        </p:nvSpPr>
        <p:spPr bwMode="auto">
          <a:xfrm>
            <a:off x="5715000" y="3657600"/>
            <a:ext cx="1335088" cy="1143000"/>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200" b="1" dirty="0">
                <a:solidFill>
                  <a:srgbClr val="1F497D"/>
                </a:solidFill>
              </a:rPr>
              <a:t>Commanders provide certification letter to Army-wide PRA</a:t>
            </a:r>
          </a:p>
        </p:txBody>
      </p:sp>
      <p:sp>
        <p:nvSpPr>
          <p:cNvPr id="59401" name="AutoShape 13"/>
          <p:cNvSpPr>
            <a:spLocks noChangeArrowheads="1"/>
          </p:cNvSpPr>
          <p:nvPr/>
        </p:nvSpPr>
        <p:spPr bwMode="auto">
          <a:xfrm>
            <a:off x="5715000" y="4953000"/>
            <a:ext cx="1335088" cy="1219200"/>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200" b="1" dirty="0">
                <a:solidFill>
                  <a:srgbClr val="1F497D"/>
                </a:solidFill>
              </a:rPr>
              <a:t>Bonus Group Manager certifies CWB for Bonus Payout</a:t>
            </a:r>
          </a:p>
        </p:txBody>
      </p:sp>
      <p:sp>
        <p:nvSpPr>
          <p:cNvPr id="59402" name="TextBox 32"/>
          <p:cNvSpPr txBox="1">
            <a:spLocks noChangeArrowheads="1"/>
          </p:cNvSpPr>
          <p:nvPr/>
        </p:nvSpPr>
        <p:spPr bwMode="auto">
          <a:xfrm>
            <a:off x="2438400" y="2743200"/>
            <a:ext cx="1600200" cy="292100"/>
          </a:xfrm>
          <a:prstGeom prst="rect">
            <a:avLst/>
          </a:prstGeom>
          <a:noFill/>
          <a:ln w="9525">
            <a:noFill/>
            <a:miter lim="800000"/>
            <a:headEnd/>
            <a:tailEnd/>
          </a:ln>
        </p:spPr>
        <p:txBody>
          <a:bodyPr>
            <a:spAutoFit/>
          </a:bodyPr>
          <a:lstStyle/>
          <a:p>
            <a:pPr algn="ctr"/>
            <a:r>
              <a:rPr lang="en-US" sz="1300" dirty="0">
                <a:solidFill>
                  <a:srgbClr val="000000"/>
                </a:solidFill>
              </a:rPr>
              <a:t>15 November</a:t>
            </a:r>
          </a:p>
        </p:txBody>
      </p:sp>
      <p:sp>
        <p:nvSpPr>
          <p:cNvPr id="59403" name="TextBox 34"/>
          <p:cNvSpPr txBox="1">
            <a:spLocks noChangeArrowheads="1"/>
          </p:cNvSpPr>
          <p:nvPr/>
        </p:nvSpPr>
        <p:spPr bwMode="auto">
          <a:xfrm>
            <a:off x="7531608" y="5364480"/>
            <a:ext cx="1371600" cy="646331"/>
          </a:xfrm>
          <a:prstGeom prst="rect">
            <a:avLst/>
          </a:prstGeom>
          <a:noFill/>
          <a:ln w="9525">
            <a:noFill/>
            <a:miter lim="800000"/>
            <a:headEnd/>
            <a:tailEnd/>
          </a:ln>
        </p:spPr>
        <p:txBody>
          <a:bodyPr wrap="square">
            <a:spAutoFit/>
          </a:bodyPr>
          <a:lstStyle/>
          <a:p>
            <a:pPr algn="ctr"/>
            <a:r>
              <a:rPr lang="en-US" sz="1200" dirty="0"/>
              <a:t>1st Day of 1st Pay Period of New Year </a:t>
            </a:r>
          </a:p>
        </p:txBody>
      </p:sp>
      <p:sp>
        <p:nvSpPr>
          <p:cNvPr id="59404" name="AutoShape 13"/>
          <p:cNvSpPr>
            <a:spLocks noChangeArrowheads="1"/>
          </p:cNvSpPr>
          <p:nvPr/>
        </p:nvSpPr>
        <p:spPr bwMode="auto">
          <a:xfrm>
            <a:off x="1981200" y="4241800"/>
            <a:ext cx="1646238" cy="1096963"/>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200" b="1" dirty="0">
                <a:solidFill>
                  <a:srgbClr val="1F497D"/>
                </a:solidFill>
              </a:rPr>
              <a:t>Bonus Group Manager submits PBB recommendations to PRA</a:t>
            </a:r>
          </a:p>
        </p:txBody>
      </p:sp>
      <p:sp>
        <p:nvSpPr>
          <p:cNvPr id="59405" name="AutoShape 13"/>
          <p:cNvSpPr>
            <a:spLocks noChangeArrowheads="1"/>
          </p:cNvSpPr>
          <p:nvPr/>
        </p:nvSpPr>
        <p:spPr bwMode="auto">
          <a:xfrm>
            <a:off x="3862388" y="4241800"/>
            <a:ext cx="1635125" cy="1096963"/>
          </a:xfrm>
          <a:prstGeom prst="roundRect">
            <a:avLst>
              <a:gd name="adj" fmla="val 10764"/>
            </a:avLst>
          </a:prstGeom>
          <a:solidFill>
            <a:srgbClr val="92D050">
              <a:alpha val="54117"/>
            </a:srgbClr>
          </a:solidFill>
          <a:ln w="28575">
            <a:solidFill>
              <a:schemeClr val="tx1"/>
            </a:solidFill>
            <a:round/>
            <a:headEnd/>
            <a:tailEnd/>
          </a:ln>
        </p:spPr>
        <p:txBody>
          <a:bodyPr anchor="ctr"/>
          <a:lstStyle/>
          <a:p>
            <a:pPr algn="ctr"/>
            <a:r>
              <a:rPr lang="en-US" sz="1200" b="1" dirty="0">
                <a:solidFill>
                  <a:srgbClr val="1F497D"/>
                </a:solidFill>
              </a:rPr>
              <a:t>PRA reviews and approves PBB recommendations</a:t>
            </a:r>
          </a:p>
        </p:txBody>
      </p:sp>
      <p:cxnSp>
        <p:nvCxnSpPr>
          <p:cNvPr id="31" name="Straight Arrow Connector 30"/>
          <p:cNvCxnSpPr/>
          <p:nvPr/>
        </p:nvCxnSpPr>
        <p:spPr>
          <a:xfrm>
            <a:off x="3886200" y="2209800"/>
            <a:ext cx="8382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8" name="Elbow Connector 47"/>
          <p:cNvCxnSpPr/>
          <p:nvPr/>
        </p:nvCxnSpPr>
        <p:spPr>
          <a:xfrm rot="10800000" flipV="1">
            <a:off x="990600" y="2971800"/>
            <a:ext cx="4800600" cy="533400"/>
          </a:xfrm>
          <a:prstGeom prst="bentConnector3">
            <a:avLst>
              <a:gd name="adj1" fmla="val -320"/>
            </a:avLst>
          </a:prstGeom>
        </p:spPr>
        <p:style>
          <a:lnRef idx="3">
            <a:schemeClr val="accent5"/>
          </a:lnRef>
          <a:fillRef idx="0">
            <a:schemeClr val="accent5"/>
          </a:fillRef>
          <a:effectRef idx="2">
            <a:schemeClr val="accent5"/>
          </a:effectRef>
          <a:fontRef idx="minor">
            <a:schemeClr val="tx1"/>
          </a:fontRef>
        </p:style>
      </p:cxnSp>
      <p:cxnSp>
        <p:nvCxnSpPr>
          <p:cNvPr id="57" name="Straight Arrow Connector 56"/>
          <p:cNvCxnSpPr/>
          <p:nvPr/>
        </p:nvCxnSpPr>
        <p:spPr>
          <a:xfrm rot="5400000">
            <a:off x="649288" y="3848100"/>
            <a:ext cx="68421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4" name="Flowchart: Data 33"/>
          <p:cNvSpPr/>
          <p:nvPr/>
        </p:nvSpPr>
        <p:spPr>
          <a:xfrm>
            <a:off x="4343400" y="1752600"/>
            <a:ext cx="3200400" cy="1219200"/>
          </a:xfrm>
          <a:prstGeom prst="flowChartInputOutpu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rgbClr val="1F497D"/>
                </a:solidFill>
                <a:latin typeface="Arial" pitchFamily="34" charset="0"/>
                <a:cs typeface="Arial" pitchFamily="34" charset="0"/>
              </a:rPr>
              <a:t>Ratings from PAA input to the CWB tool that generates PBB recommendations</a:t>
            </a:r>
          </a:p>
        </p:txBody>
      </p:sp>
      <p:sp>
        <p:nvSpPr>
          <p:cNvPr id="10243" name="Oval 38"/>
          <p:cNvSpPr>
            <a:spLocks noChangeArrowheads="1"/>
          </p:cNvSpPr>
          <p:nvPr/>
        </p:nvSpPr>
        <p:spPr bwMode="auto">
          <a:xfrm>
            <a:off x="2438400" y="1676400"/>
            <a:ext cx="1524000" cy="1066800"/>
          </a:xfrm>
          <a:prstGeom prst="ellipse">
            <a:avLst/>
          </a:prstGeom>
          <a:solidFill>
            <a:schemeClr val="accent4">
              <a:lumMod val="40000"/>
              <a:lumOff val="60000"/>
            </a:schemeClr>
          </a:solidFill>
          <a:ln w="28575" algn="ctr">
            <a:solidFill>
              <a:schemeClr val="tx1"/>
            </a:solidFill>
            <a:round/>
            <a:headEnd/>
            <a:tailEnd/>
          </a:ln>
        </p:spPr>
        <p:txBody>
          <a:bodyPr anchor="ctr"/>
          <a:lstStyle/>
          <a:p>
            <a:pPr algn="ctr" fontAlgn="auto">
              <a:spcBef>
                <a:spcPts val="0"/>
              </a:spcBef>
              <a:spcAft>
                <a:spcPts val="0"/>
              </a:spcAft>
              <a:defRPr/>
            </a:pPr>
            <a:r>
              <a:rPr lang="en-US" sz="1200" b="1" dirty="0">
                <a:solidFill>
                  <a:srgbClr val="4F81BD">
                    <a:lumMod val="75000"/>
                  </a:srgbClr>
                </a:solidFill>
              </a:rPr>
              <a:t>Employee receives </a:t>
            </a:r>
          </a:p>
          <a:p>
            <a:pPr algn="ctr" fontAlgn="auto">
              <a:spcBef>
                <a:spcPts val="0"/>
              </a:spcBef>
              <a:spcAft>
                <a:spcPts val="0"/>
              </a:spcAft>
              <a:defRPr/>
            </a:pPr>
            <a:r>
              <a:rPr lang="en-US" sz="1200" b="1" dirty="0">
                <a:solidFill>
                  <a:srgbClr val="4F81BD">
                    <a:lumMod val="75000"/>
                  </a:srgbClr>
                </a:solidFill>
              </a:rPr>
              <a:t>final rating of record</a:t>
            </a:r>
          </a:p>
        </p:txBody>
      </p:sp>
      <p:sp>
        <p:nvSpPr>
          <p:cNvPr id="81" name="Right Bracket 80"/>
          <p:cNvSpPr/>
          <p:nvPr/>
        </p:nvSpPr>
        <p:spPr>
          <a:xfrm>
            <a:off x="7086600" y="4267200"/>
            <a:ext cx="46038" cy="1066800"/>
          </a:xfrm>
          <a:prstGeom prst="rightBracket">
            <a:avLst/>
          </a:prstGeom>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cxnSp>
        <p:nvCxnSpPr>
          <p:cNvPr id="83" name="Straight Arrow Connector 82"/>
          <p:cNvCxnSpPr>
            <a:stCxn id="81" idx="2"/>
            <a:endCxn id="10244" idx="2"/>
          </p:cNvCxnSpPr>
          <p:nvPr/>
        </p:nvCxnSpPr>
        <p:spPr>
          <a:xfrm rot="10800000" flipH="1">
            <a:off x="7132638" y="4800600"/>
            <a:ext cx="334962"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3" name="Date Placeholder 22"/>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374775"/>
            <a:ext cx="8610600" cy="5256213"/>
          </a:xfrm>
          <a:prstGeom prst="rect">
            <a:avLst/>
          </a:prstGeom>
          <a:noFill/>
        </p:spPr>
        <p:txBody>
          <a:bodyPr>
            <a:spAutoFit/>
          </a:bodyPr>
          <a:lstStyle/>
          <a:p>
            <a:pPr>
              <a:spcBef>
                <a:spcPct val="20000"/>
              </a:spcBef>
              <a:buFont typeface="Wingdings" pitchFamily="2" charset="2"/>
              <a:buChar char="§"/>
              <a:defRPr/>
            </a:pPr>
            <a:r>
              <a:rPr lang="en-US" sz="2400" dirty="0">
                <a:solidFill>
                  <a:srgbClr val="000000"/>
                </a:solidFill>
              </a:rPr>
              <a:t>  </a:t>
            </a:r>
            <a:r>
              <a:rPr lang="en-US" sz="2200" dirty="0">
                <a:solidFill>
                  <a:srgbClr val="000000"/>
                </a:solidFill>
              </a:rPr>
              <a:t>Bonus Group Managers receive a CWB populated with employee final ratings:</a:t>
            </a:r>
            <a:r>
              <a:rPr lang="en-US" sz="2400" dirty="0">
                <a:solidFill>
                  <a:srgbClr val="000000"/>
                </a:solidFill>
              </a:rPr>
              <a:t> </a:t>
            </a:r>
          </a:p>
          <a:p>
            <a:pPr>
              <a:spcBef>
                <a:spcPts val="1200"/>
              </a:spcBef>
              <a:buFont typeface="Wingdings" pitchFamily="2" charset="2"/>
              <a:buChar char="§"/>
              <a:defRPr/>
            </a:pPr>
            <a:r>
              <a:rPr lang="en-US" sz="2400" dirty="0">
                <a:solidFill>
                  <a:srgbClr val="000000"/>
                </a:solidFill>
              </a:rPr>
              <a:t>  </a:t>
            </a:r>
            <a:r>
              <a:rPr lang="en-US" sz="2200" dirty="0">
                <a:solidFill>
                  <a:srgbClr val="000000"/>
                </a:solidFill>
              </a:rPr>
              <a:t>The CWB calculates a </a:t>
            </a:r>
            <a:r>
              <a:rPr lang="en-US" sz="2200" i="1" u="sng" dirty="0">
                <a:solidFill>
                  <a:srgbClr val="000000"/>
                </a:solidFill>
              </a:rPr>
              <a:t>preliminary</a:t>
            </a:r>
            <a:r>
              <a:rPr lang="en-US" sz="2200" dirty="0">
                <a:solidFill>
                  <a:srgbClr val="000000"/>
                </a:solidFill>
              </a:rPr>
              <a:t> PBB recommendation for each eligible employee. The information for this recommendation is based on:</a:t>
            </a:r>
          </a:p>
          <a:p>
            <a:pPr marL="742950" lvl="1" indent="-285750">
              <a:spcBef>
                <a:spcPts val="1200"/>
              </a:spcBef>
              <a:buFont typeface="Wingdings" pitchFamily="2" charset="2"/>
              <a:buChar char="§"/>
              <a:defRPr/>
            </a:pPr>
            <a:r>
              <a:rPr lang="en-US" dirty="0">
                <a:solidFill>
                  <a:srgbClr val="000000"/>
                </a:solidFill>
              </a:rPr>
              <a:t>Employee performance ratings </a:t>
            </a:r>
          </a:p>
          <a:p>
            <a:pPr marL="742950" lvl="1" indent="-285750">
              <a:spcBef>
                <a:spcPct val="20000"/>
              </a:spcBef>
              <a:buFont typeface="Wingdings" pitchFamily="2" charset="2"/>
              <a:buChar char="§"/>
              <a:defRPr/>
            </a:pPr>
            <a:r>
              <a:rPr lang="en-US" dirty="0">
                <a:solidFill>
                  <a:srgbClr val="000000"/>
                </a:solidFill>
              </a:rPr>
              <a:t>Midpoint of each </a:t>
            </a:r>
            <a:r>
              <a:rPr lang="en-US" dirty="0" smtClean="0">
                <a:solidFill>
                  <a:srgbClr val="000000"/>
                </a:solidFill>
              </a:rPr>
              <a:t>work level </a:t>
            </a:r>
            <a:endParaRPr lang="en-US" dirty="0">
              <a:solidFill>
                <a:srgbClr val="000000"/>
              </a:solidFill>
            </a:endParaRPr>
          </a:p>
          <a:p>
            <a:pPr marL="742950" lvl="1" indent="-285750">
              <a:spcBef>
                <a:spcPct val="20000"/>
              </a:spcBef>
              <a:buFont typeface="Wingdings" pitchFamily="2" charset="2"/>
              <a:buChar char="§"/>
              <a:defRPr/>
            </a:pPr>
            <a:r>
              <a:rPr lang="en-US" dirty="0">
                <a:solidFill>
                  <a:srgbClr val="000000"/>
                </a:solidFill>
              </a:rPr>
              <a:t>Number of employees in Bonus Group</a:t>
            </a:r>
          </a:p>
          <a:p>
            <a:pPr marL="742950" lvl="1" indent="-285750">
              <a:spcBef>
                <a:spcPct val="20000"/>
              </a:spcBef>
              <a:spcAft>
                <a:spcPts val="1200"/>
              </a:spcAft>
              <a:buFont typeface="Wingdings" pitchFamily="2" charset="2"/>
              <a:buChar char="§"/>
              <a:defRPr/>
            </a:pPr>
            <a:r>
              <a:rPr lang="en-US" dirty="0">
                <a:solidFill>
                  <a:srgbClr val="000000"/>
                </a:solidFill>
              </a:rPr>
              <a:t>Available budget within each Command</a:t>
            </a:r>
          </a:p>
          <a:p>
            <a:pPr>
              <a:spcBef>
                <a:spcPct val="20000"/>
              </a:spcBef>
              <a:spcAft>
                <a:spcPts val="1200"/>
              </a:spcAft>
              <a:buFont typeface="Wingdings" pitchFamily="2" charset="2"/>
              <a:buChar char="§"/>
              <a:defRPr/>
            </a:pPr>
            <a:r>
              <a:rPr lang="en-US" sz="2200" dirty="0">
                <a:solidFill>
                  <a:srgbClr val="000000"/>
                </a:solidFill>
              </a:rPr>
              <a:t>  In most cases, Bonus Group Managers will accept the bonus recommendation as is</a:t>
            </a:r>
          </a:p>
          <a:p>
            <a:pPr marL="463550">
              <a:spcBef>
                <a:spcPct val="20000"/>
              </a:spcBef>
              <a:buFont typeface="Wingdings" pitchFamily="2" charset="2"/>
              <a:buChar char="§"/>
              <a:defRPr/>
            </a:pPr>
            <a:r>
              <a:rPr lang="en-US" sz="2200" dirty="0">
                <a:solidFill>
                  <a:srgbClr val="000000"/>
                </a:solidFill>
              </a:rPr>
              <a:t>  </a:t>
            </a:r>
            <a:r>
              <a:rPr lang="en-US" dirty="0">
                <a:solidFill>
                  <a:srgbClr val="000000"/>
                </a:solidFill>
              </a:rPr>
              <a:t>However, adjustments to the PBB recommendations may be made according to PBB Business Rules and Command specific business rules</a:t>
            </a:r>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Bonus Group Manager reviews </a:t>
            </a:r>
            <a:br>
              <a:rPr lang="en-US" dirty="0" smtClean="0"/>
            </a:br>
            <a:r>
              <a:rPr lang="en-US" dirty="0" smtClean="0"/>
              <a:t>the PBB recommendations</a:t>
            </a:r>
          </a:p>
        </p:txBody>
      </p:sp>
      <p:pic>
        <p:nvPicPr>
          <p:cNvPr id="60421" name="Picture 2"/>
          <p:cNvPicPr>
            <a:picLocks noChangeAspect="1" noChangeArrowheads="1"/>
          </p:cNvPicPr>
          <p:nvPr/>
        </p:nvPicPr>
        <p:blipFill>
          <a:blip r:embed="rId3" cstate="print"/>
          <a:srcRect l="37708" t="21001" r="20625" b="47000"/>
          <a:stretch>
            <a:fillRect/>
          </a:stretch>
        </p:blipFill>
        <p:spPr bwMode="auto">
          <a:xfrm>
            <a:off x="5314950" y="3192463"/>
            <a:ext cx="3448050" cy="1620837"/>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330200" y="3949700"/>
            <a:ext cx="8534400" cy="2590800"/>
          </a:xfrm>
          <a:prstGeom prst="verticalScroll">
            <a:avLst>
              <a:gd name="adj" fmla="val 1577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lvl="1" indent="-279400">
              <a:spcBef>
                <a:spcPts val="300"/>
              </a:spcBef>
              <a:spcAft>
                <a:spcPts val="600"/>
              </a:spcAft>
              <a:buFont typeface="Wingdings" pitchFamily="2" charset="2"/>
              <a:buChar char="§"/>
              <a:defRPr/>
            </a:pPr>
            <a:r>
              <a:rPr lang="en-US" sz="2000" dirty="0">
                <a:solidFill>
                  <a:srgbClr val="000000"/>
                </a:solidFill>
                <a:latin typeface="Arial" pitchFamily="34" charset="0"/>
                <a:cs typeface="Arial" pitchFamily="34" charset="0"/>
              </a:rPr>
              <a:t>Guidance on how to conduct bonus group meetings</a:t>
            </a:r>
          </a:p>
          <a:p>
            <a:pPr marL="742950" lvl="1" indent="-279400">
              <a:spcBef>
                <a:spcPts val="300"/>
              </a:spcBef>
              <a:spcAft>
                <a:spcPts val="600"/>
              </a:spcAft>
              <a:buFont typeface="Wingdings" pitchFamily="2" charset="2"/>
              <a:buChar char="§"/>
              <a:defRPr/>
            </a:pPr>
            <a:r>
              <a:rPr lang="en-US" sz="2000" dirty="0">
                <a:solidFill>
                  <a:srgbClr val="000000"/>
                </a:solidFill>
                <a:latin typeface="Arial" pitchFamily="34" charset="0"/>
                <a:cs typeface="Arial" pitchFamily="34" charset="0"/>
              </a:rPr>
              <a:t>Receipt of other performance-based considerations </a:t>
            </a:r>
            <a:br>
              <a:rPr lang="en-US" sz="2000" dirty="0">
                <a:solidFill>
                  <a:srgbClr val="000000"/>
                </a:solidFill>
                <a:latin typeface="Arial" pitchFamily="34" charset="0"/>
                <a:cs typeface="Arial" pitchFamily="34" charset="0"/>
              </a:rPr>
            </a:br>
            <a:r>
              <a:rPr lang="en-US" sz="2000" dirty="0">
                <a:solidFill>
                  <a:srgbClr val="000000"/>
                </a:solidFill>
                <a:latin typeface="Arial" pitchFamily="34" charset="0"/>
                <a:cs typeface="Arial" pitchFamily="34" charset="0"/>
              </a:rPr>
              <a:t>(e.g., </a:t>
            </a:r>
            <a:r>
              <a:rPr lang="en-US" sz="2000" dirty="0" smtClean="0">
                <a:solidFill>
                  <a:srgbClr val="000000"/>
                </a:solidFill>
                <a:latin typeface="Arial" pitchFamily="34" charset="0"/>
                <a:cs typeface="Arial" pitchFamily="34" charset="0"/>
              </a:rPr>
              <a:t>On-The-Spot </a:t>
            </a:r>
            <a:r>
              <a:rPr lang="en-US" sz="2000" dirty="0">
                <a:solidFill>
                  <a:srgbClr val="000000"/>
                </a:solidFill>
                <a:latin typeface="Arial" pitchFamily="34" charset="0"/>
                <a:cs typeface="Arial" pitchFamily="34" charset="0"/>
              </a:rPr>
              <a:t>Awards, Special Act Awards)</a:t>
            </a:r>
          </a:p>
          <a:p>
            <a:pPr marL="742950" lvl="1" indent="-279400">
              <a:spcBef>
                <a:spcPts val="300"/>
              </a:spcBef>
              <a:spcAft>
                <a:spcPts val="600"/>
              </a:spcAft>
              <a:buFont typeface="Wingdings" pitchFamily="2" charset="2"/>
              <a:buChar char="§"/>
              <a:defRPr/>
            </a:pPr>
            <a:r>
              <a:rPr lang="en-US" sz="2000" dirty="0">
                <a:solidFill>
                  <a:srgbClr val="000000"/>
                </a:solidFill>
                <a:latin typeface="Arial" pitchFamily="34" charset="0"/>
                <a:cs typeface="Arial" pitchFamily="34" charset="0"/>
              </a:rPr>
              <a:t>Recent hire or promotion</a:t>
            </a:r>
          </a:p>
        </p:txBody>
      </p:sp>
      <p:sp>
        <p:nvSpPr>
          <p:cNvPr id="61443" name="Title 1"/>
          <p:cNvSpPr>
            <a:spLocks noGrp="1"/>
          </p:cNvSpPr>
          <p:nvPr>
            <p:ph type="title"/>
          </p:nvPr>
        </p:nvSpPr>
        <p:spPr/>
        <p:txBody>
          <a:bodyPr/>
          <a:lstStyle/>
          <a:p>
            <a:pPr eaLnBrk="1" hangingPunct="1"/>
            <a:r>
              <a:rPr lang="en-US" dirty="0" smtClean="0"/>
              <a:t>PBB Business Rules </a:t>
            </a:r>
          </a:p>
        </p:txBody>
      </p:sp>
      <p:sp>
        <p:nvSpPr>
          <p:cNvPr id="3" name="Content Placeholder 2"/>
          <p:cNvSpPr>
            <a:spLocks noGrp="1"/>
          </p:cNvSpPr>
          <p:nvPr>
            <p:ph idx="1"/>
          </p:nvPr>
        </p:nvSpPr>
        <p:spPr>
          <a:xfrm>
            <a:off x="457200" y="1460500"/>
            <a:ext cx="8229600" cy="2489200"/>
          </a:xfrm>
        </p:spPr>
        <p:txBody>
          <a:bodyPr>
            <a:normAutofit fontScale="92500" lnSpcReduction="20000"/>
          </a:bodyPr>
          <a:lstStyle/>
          <a:p>
            <a:pPr eaLnBrk="1" hangingPunct="1">
              <a:lnSpc>
                <a:spcPct val="90000"/>
              </a:lnSpc>
              <a:spcBef>
                <a:spcPts val="600"/>
              </a:spcBef>
              <a:spcAft>
                <a:spcPts val="600"/>
              </a:spcAft>
              <a:defRPr/>
            </a:pPr>
            <a:r>
              <a:rPr lang="en-US" sz="2400" dirty="0" smtClean="0"/>
              <a:t>Business rules: </a:t>
            </a:r>
          </a:p>
          <a:p>
            <a:pPr marL="633413" lvl="1" indent="-292100" eaLnBrk="1" hangingPunct="1">
              <a:lnSpc>
                <a:spcPct val="110000"/>
              </a:lnSpc>
              <a:spcBef>
                <a:spcPts val="600"/>
              </a:spcBef>
              <a:spcAft>
                <a:spcPts val="600"/>
              </a:spcAft>
              <a:defRPr/>
            </a:pPr>
            <a:r>
              <a:rPr lang="en-US" sz="2000" dirty="0" smtClean="0"/>
              <a:t>Provide standard guidance for the review of PBBs by Bonus Group Managers across the Army</a:t>
            </a:r>
          </a:p>
          <a:p>
            <a:pPr marL="633413" lvl="1" indent="-292100" eaLnBrk="1" hangingPunct="1">
              <a:lnSpc>
                <a:spcPct val="110000"/>
              </a:lnSpc>
              <a:spcBef>
                <a:spcPts val="600"/>
              </a:spcBef>
              <a:spcAft>
                <a:spcPts val="600"/>
              </a:spcAft>
              <a:defRPr/>
            </a:pPr>
            <a:r>
              <a:rPr lang="en-US" sz="2000" dirty="0" smtClean="0"/>
              <a:t>Identify considerations that may require adjustments to the preliminary bonus recommendations</a:t>
            </a:r>
          </a:p>
          <a:p>
            <a:pPr marL="633413" lvl="1" indent="-292100" eaLnBrk="1" hangingPunct="1">
              <a:lnSpc>
                <a:spcPct val="110000"/>
              </a:lnSpc>
              <a:spcBef>
                <a:spcPts val="600"/>
              </a:spcBef>
              <a:spcAft>
                <a:spcPts val="600"/>
              </a:spcAft>
              <a:defRPr/>
            </a:pPr>
            <a:r>
              <a:rPr lang="en-US" sz="2000" dirty="0" smtClean="0"/>
              <a:t>Allow Commands to develop specific rules for conducting the PBB review</a:t>
            </a:r>
          </a:p>
          <a:p>
            <a:pPr eaLnBrk="1" hangingPunct="1">
              <a:lnSpc>
                <a:spcPct val="90000"/>
              </a:lnSpc>
              <a:spcBef>
                <a:spcPts val="600"/>
              </a:spcBef>
              <a:spcAft>
                <a:spcPts val="600"/>
              </a:spcAft>
              <a:buFont typeface="Wingdings" pitchFamily="2" charset="2"/>
              <a:buNone/>
              <a:defRPr/>
            </a:pPr>
            <a:endParaRPr lang="en-US" dirty="0" smtClean="0"/>
          </a:p>
        </p:txBody>
      </p:sp>
      <p:sp>
        <p:nvSpPr>
          <p:cNvPr id="61446" name="TextBox 5"/>
          <p:cNvSpPr txBox="1">
            <a:spLocks noChangeArrowheads="1"/>
          </p:cNvSpPr>
          <p:nvPr/>
        </p:nvSpPr>
        <p:spPr bwMode="auto">
          <a:xfrm>
            <a:off x="2743200" y="3962400"/>
            <a:ext cx="3646488" cy="369888"/>
          </a:xfrm>
          <a:prstGeom prst="rect">
            <a:avLst/>
          </a:prstGeom>
          <a:noFill/>
          <a:ln w="9525">
            <a:noFill/>
            <a:miter lim="800000"/>
            <a:headEnd/>
            <a:tailEnd/>
          </a:ln>
        </p:spPr>
        <p:txBody>
          <a:bodyPr wrap="none">
            <a:spAutoFit/>
          </a:bodyPr>
          <a:lstStyle/>
          <a:p>
            <a:r>
              <a:rPr lang="en-US" b="1" dirty="0">
                <a:solidFill>
                  <a:srgbClr val="000000"/>
                </a:solidFill>
              </a:rPr>
              <a:t>Business Rules Considerations</a:t>
            </a:r>
          </a:p>
        </p:txBody>
      </p:sp>
      <p:sp>
        <p:nvSpPr>
          <p:cNvPr id="8" name="Date Placeholder 7"/>
          <p:cNvSpPr>
            <a:spLocks noGrp="1"/>
          </p:cNvSpPr>
          <p:nvPr>
            <p:ph type="dt" sz="half" idx="10"/>
          </p:nvPr>
        </p:nvSpPr>
        <p:spPr>
          <a:xfrm>
            <a:off x="457200" y="6492875"/>
            <a:ext cx="2133600" cy="365125"/>
          </a:xfrm>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t>DQI Decisions</a:t>
            </a:r>
          </a:p>
        </p:txBody>
      </p:sp>
      <p:sp>
        <p:nvSpPr>
          <p:cNvPr id="75780" name="Rectangle 3"/>
          <p:cNvSpPr>
            <a:spLocks noChangeArrowheads="1"/>
          </p:cNvSpPr>
          <p:nvPr/>
        </p:nvSpPr>
        <p:spPr bwMode="auto">
          <a:xfrm>
            <a:off x="444500" y="1600200"/>
            <a:ext cx="7696200" cy="4293483"/>
          </a:xfrm>
          <a:prstGeom prst="rect">
            <a:avLst/>
          </a:prstGeom>
          <a:noFill/>
          <a:ln w="9525">
            <a:noFill/>
            <a:miter lim="800000"/>
            <a:headEnd/>
            <a:tailEnd/>
          </a:ln>
        </p:spPr>
        <p:txBody>
          <a:bodyPr>
            <a:spAutoFit/>
          </a:bodyPr>
          <a:lstStyle/>
          <a:p>
            <a:r>
              <a:rPr lang="en-US" sz="2400" dirty="0">
                <a:solidFill>
                  <a:prstClr val="black"/>
                </a:solidFill>
              </a:rPr>
              <a:t>Bonus Group Managers also review employees for </a:t>
            </a:r>
            <a:r>
              <a:rPr lang="en-US" sz="2400" dirty="0" smtClean="0">
                <a:solidFill>
                  <a:prstClr val="black"/>
                </a:solidFill>
              </a:rPr>
              <a:t>DQI </a:t>
            </a:r>
            <a:r>
              <a:rPr lang="en-US" sz="2400" dirty="0">
                <a:solidFill>
                  <a:prstClr val="black"/>
                </a:solidFill>
              </a:rPr>
              <a:t>eligibility </a:t>
            </a:r>
            <a:r>
              <a:rPr lang="en-US" sz="2400" dirty="0" smtClean="0">
                <a:solidFill>
                  <a:prstClr val="black"/>
                </a:solidFill>
              </a:rPr>
              <a:t>(</a:t>
            </a:r>
            <a:r>
              <a:rPr lang="en-US" dirty="0" smtClean="0"/>
              <a:t>top </a:t>
            </a:r>
            <a:r>
              <a:rPr lang="en-US" dirty="0"/>
              <a:t>performer by being in a percentage of top scores within their bonus groups, which shall not exceed 10 percent </a:t>
            </a:r>
            <a:r>
              <a:rPr lang="en-US" sz="2400" dirty="0" smtClean="0">
                <a:solidFill>
                  <a:prstClr val="black"/>
                </a:solidFill>
              </a:rPr>
              <a:t>)</a:t>
            </a:r>
            <a:endParaRPr lang="en-US" sz="2400" dirty="0">
              <a:solidFill>
                <a:prstClr val="black"/>
              </a:solidFill>
            </a:endParaRPr>
          </a:p>
          <a:p>
            <a:pPr marL="685800" lvl="2" indent="-228600">
              <a:spcBef>
                <a:spcPts val="600"/>
              </a:spcBef>
              <a:spcAft>
                <a:spcPts val="600"/>
              </a:spcAft>
              <a:buFont typeface="Wingdings" pitchFamily="2" charset="2"/>
              <a:buChar char="§"/>
              <a:defRPr/>
            </a:pPr>
            <a:r>
              <a:rPr lang="en-US" sz="2000" dirty="0">
                <a:solidFill>
                  <a:prstClr val="black"/>
                </a:solidFill>
              </a:rPr>
              <a:t>If an employee receives </a:t>
            </a:r>
            <a:r>
              <a:rPr lang="en-US" sz="2000" dirty="0" smtClean="0">
                <a:solidFill>
                  <a:prstClr val="black"/>
                </a:solidFill>
              </a:rPr>
              <a:t>DQI, </a:t>
            </a:r>
            <a:r>
              <a:rPr lang="en-US" sz="2000" dirty="0">
                <a:solidFill>
                  <a:prstClr val="black"/>
                </a:solidFill>
              </a:rPr>
              <a:t>he or she will </a:t>
            </a:r>
            <a:r>
              <a:rPr lang="en-US" sz="2000" u="sng" dirty="0">
                <a:solidFill>
                  <a:prstClr val="black"/>
                </a:solidFill>
              </a:rPr>
              <a:t>not </a:t>
            </a:r>
            <a:r>
              <a:rPr lang="en-US" sz="2000" dirty="0">
                <a:solidFill>
                  <a:prstClr val="black"/>
                </a:solidFill>
              </a:rPr>
              <a:t>receive a bonus</a:t>
            </a:r>
          </a:p>
          <a:p>
            <a:pPr marL="685800" lvl="2" indent="-3175">
              <a:spcBef>
                <a:spcPts val="600"/>
              </a:spcBef>
              <a:spcAft>
                <a:spcPts val="600"/>
              </a:spcAft>
              <a:defRPr/>
            </a:pPr>
            <a:r>
              <a:rPr lang="en-US" sz="2000" dirty="0">
                <a:solidFill>
                  <a:prstClr val="black"/>
                </a:solidFill>
              </a:rPr>
              <a:t>Not all eligible employees receive </a:t>
            </a:r>
            <a:r>
              <a:rPr lang="en-US" sz="2000" dirty="0" smtClean="0">
                <a:solidFill>
                  <a:prstClr val="black"/>
                </a:solidFill>
              </a:rPr>
              <a:t>DQIs</a:t>
            </a:r>
            <a:r>
              <a:rPr lang="en-US" sz="2000" dirty="0">
                <a:solidFill>
                  <a:prstClr val="black"/>
                </a:solidFill>
              </a:rPr>
              <a:t>: Budgetary Limits or Retained Pay status will affect the assignment of </a:t>
            </a:r>
            <a:r>
              <a:rPr lang="en-US" sz="2000" dirty="0" smtClean="0">
                <a:solidFill>
                  <a:prstClr val="black"/>
                </a:solidFill>
              </a:rPr>
              <a:t>DQIs</a:t>
            </a:r>
            <a:endParaRPr lang="en-US" sz="2000" dirty="0">
              <a:solidFill>
                <a:prstClr val="black"/>
              </a:solidFill>
            </a:endParaRPr>
          </a:p>
          <a:p>
            <a:pPr marL="228600" lvl="1" indent="-228600">
              <a:spcBef>
                <a:spcPts val="600"/>
              </a:spcBef>
              <a:spcAft>
                <a:spcPts val="600"/>
              </a:spcAft>
              <a:buFont typeface="Wingdings" pitchFamily="2" charset="2"/>
              <a:buChar char="§"/>
              <a:defRPr/>
            </a:pPr>
            <a:r>
              <a:rPr lang="en-US" sz="2400" dirty="0">
                <a:solidFill>
                  <a:prstClr val="black"/>
                </a:solidFill>
              </a:rPr>
              <a:t>If a Bonus Group Manager/Bonus Board chooses to award a </a:t>
            </a:r>
            <a:r>
              <a:rPr lang="en-US" sz="2400" dirty="0" smtClean="0">
                <a:solidFill>
                  <a:prstClr val="black"/>
                </a:solidFill>
              </a:rPr>
              <a:t>DQI, </a:t>
            </a:r>
            <a:r>
              <a:rPr lang="en-US" sz="2400" dirty="0">
                <a:solidFill>
                  <a:prstClr val="black"/>
                </a:solidFill>
              </a:rPr>
              <a:t>the Data Administrator will make adjustments to the </a:t>
            </a:r>
            <a:r>
              <a:rPr lang="en-US" sz="2400" dirty="0" smtClean="0">
                <a:solidFill>
                  <a:prstClr val="black"/>
                </a:solidFill>
              </a:rPr>
              <a:t>CWB.  The processing is done within the CWB and manual </a:t>
            </a:r>
            <a:r>
              <a:rPr lang="en-US" sz="2400" dirty="0">
                <a:solidFill>
                  <a:prstClr val="black"/>
                </a:solidFill>
              </a:rPr>
              <a:t>RPAs </a:t>
            </a:r>
            <a:r>
              <a:rPr lang="en-US" sz="2400" dirty="0" smtClean="0">
                <a:solidFill>
                  <a:prstClr val="black"/>
                </a:solidFill>
              </a:rPr>
              <a:t>are not required.</a:t>
            </a:r>
            <a:endParaRPr lang="en-US" sz="2400" dirty="0">
              <a:solidFill>
                <a:srgbClr val="000000"/>
              </a:solidFill>
            </a:endParaRPr>
          </a:p>
        </p:txBody>
      </p:sp>
      <p:sp>
        <p:nvSpPr>
          <p:cNvPr id="5" name="&quot;No&quot; Symbol 4"/>
          <p:cNvSpPr/>
          <p:nvPr/>
        </p:nvSpPr>
        <p:spPr>
          <a:xfrm>
            <a:off x="808038" y="3733800"/>
            <a:ext cx="304800" cy="304800"/>
          </a:xfrm>
          <a:prstGeom prst="noSmoking">
            <a:avLst>
              <a:gd name="adj" fmla="val 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7" name="Date Placeholder 6"/>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dirty="0" smtClean="0"/>
              <a:t>DCIPS SQI Decisions</a:t>
            </a:r>
          </a:p>
        </p:txBody>
      </p:sp>
      <p:sp>
        <p:nvSpPr>
          <p:cNvPr id="75780" name="Rectangle 3"/>
          <p:cNvSpPr>
            <a:spLocks noChangeArrowheads="1"/>
          </p:cNvSpPr>
          <p:nvPr/>
        </p:nvSpPr>
        <p:spPr bwMode="auto">
          <a:xfrm>
            <a:off x="444500" y="1600200"/>
            <a:ext cx="7696200" cy="5032147"/>
          </a:xfrm>
          <a:prstGeom prst="rect">
            <a:avLst/>
          </a:prstGeom>
          <a:noFill/>
          <a:ln w="9525">
            <a:noFill/>
            <a:miter lim="800000"/>
            <a:headEnd/>
            <a:tailEnd/>
          </a:ln>
        </p:spPr>
        <p:txBody>
          <a:bodyPr>
            <a:spAutoFit/>
          </a:bodyPr>
          <a:lstStyle/>
          <a:p>
            <a:r>
              <a:rPr lang="en-US" sz="2400" dirty="0">
                <a:solidFill>
                  <a:prstClr val="black"/>
                </a:solidFill>
              </a:rPr>
              <a:t>Bonus Group Managers also review employees for </a:t>
            </a:r>
            <a:r>
              <a:rPr lang="en-US" sz="2400" dirty="0" smtClean="0">
                <a:solidFill>
                  <a:prstClr val="black"/>
                </a:solidFill>
              </a:rPr>
              <a:t>a DCIPS SQI </a:t>
            </a:r>
            <a:r>
              <a:rPr lang="en-US" sz="2400" dirty="0">
                <a:solidFill>
                  <a:prstClr val="black"/>
                </a:solidFill>
              </a:rPr>
              <a:t>eligibility</a:t>
            </a:r>
            <a:r>
              <a:rPr lang="en-US" dirty="0">
                <a:solidFill>
                  <a:prstClr val="black"/>
                </a:solidFill>
              </a:rPr>
              <a:t> </a:t>
            </a:r>
            <a:r>
              <a:rPr lang="en-US" dirty="0" smtClean="0">
                <a:solidFill>
                  <a:prstClr val="black"/>
                </a:solidFill>
              </a:rPr>
              <a:t>(</a:t>
            </a:r>
            <a:r>
              <a:rPr lang="en-US" dirty="0" smtClean="0"/>
              <a:t>eligible </a:t>
            </a:r>
            <a:r>
              <a:rPr lang="en-US" dirty="0"/>
              <a:t>for consideration for a base-pay increase monetary award for 3 consecutive years, the current and two preceding performance evaluation cycles. </a:t>
            </a:r>
            <a:r>
              <a:rPr lang="en-US" dirty="0" smtClean="0"/>
              <a:t> Refer </a:t>
            </a:r>
            <a:r>
              <a:rPr lang="en-US" dirty="0"/>
              <a:t>to Army DCIPS Annual Bonus and Awards Guidance for eligibility criteria when determining sustained performance for current and 2 previous years</a:t>
            </a:r>
            <a:r>
              <a:rPr lang="en-US" sz="1000" dirty="0" smtClean="0"/>
              <a:t>.</a:t>
            </a:r>
            <a:endParaRPr lang="en-US" sz="1000" dirty="0"/>
          </a:p>
          <a:p>
            <a:pPr marL="685800" lvl="2" indent="-228600">
              <a:spcBef>
                <a:spcPts val="600"/>
              </a:spcBef>
              <a:spcAft>
                <a:spcPts val="600"/>
              </a:spcAft>
              <a:buFont typeface="Wingdings" pitchFamily="2" charset="2"/>
              <a:buChar char="§"/>
              <a:defRPr/>
            </a:pPr>
            <a:r>
              <a:rPr lang="en-US" sz="2000" dirty="0" smtClean="0">
                <a:solidFill>
                  <a:prstClr val="black"/>
                </a:solidFill>
              </a:rPr>
              <a:t>If </a:t>
            </a:r>
            <a:r>
              <a:rPr lang="en-US" sz="2000" dirty="0">
                <a:solidFill>
                  <a:prstClr val="black"/>
                </a:solidFill>
              </a:rPr>
              <a:t>an employee receives </a:t>
            </a:r>
            <a:r>
              <a:rPr lang="en-US" sz="2000" dirty="0" smtClean="0">
                <a:solidFill>
                  <a:prstClr val="black"/>
                </a:solidFill>
              </a:rPr>
              <a:t>SQI, </a:t>
            </a:r>
            <a:r>
              <a:rPr lang="en-US" sz="2000" dirty="0">
                <a:solidFill>
                  <a:prstClr val="black"/>
                </a:solidFill>
              </a:rPr>
              <a:t>he or she will </a:t>
            </a:r>
            <a:r>
              <a:rPr lang="en-US" sz="2000" u="sng" dirty="0">
                <a:solidFill>
                  <a:prstClr val="black"/>
                </a:solidFill>
              </a:rPr>
              <a:t>not </a:t>
            </a:r>
            <a:r>
              <a:rPr lang="en-US" sz="2000" dirty="0">
                <a:solidFill>
                  <a:prstClr val="black"/>
                </a:solidFill>
              </a:rPr>
              <a:t>receive a bonus</a:t>
            </a:r>
          </a:p>
          <a:p>
            <a:pPr marL="685800" lvl="2" indent="-3175">
              <a:spcBef>
                <a:spcPts val="600"/>
              </a:spcBef>
              <a:spcAft>
                <a:spcPts val="600"/>
              </a:spcAft>
              <a:defRPr/>
            </a:pPr>
            <a:r>
              <a:rPr lang="en-US" sz="2000" dirty="0">
                <a:solidFill>
                  <a:prstClr val="black"/>
                </a:solidFill>
              </a:rPr>
              <a:t>Not all eligible employees receive </a:t>
            </a:r>
            <a:r>
              <a:rPr lang="en-US" sz="2000" dirty="0" smtClean="0">
                <a:solidFill>
                  <a:prstClr val="black"/>
                </a:solidFill>
              </a:rPr>
              <a:t>SQIs</a:t>
            </a:r>
            <a:r>
              <a:rPr lang="en-US" sz="2000" dirty="0">
                <a:solidFill>
                  <a:prstClr val="black"/>
                </a:solidFill>
              </a:rPr>
              <a:t>: Budgetary Limits or Retained Pay status will affect the assignment of </a:t>
            </a:r>
            <a:r>
              <a:rPr lang="en-US" sz="2000" dirty="0" smtClean="0">
                <a:solidFill>
                  <a:prstClr val="black"/>
                </a:solidFill>
              </a:rPr>
              <a:t>DQIs</a:t>
            </a:r>
            <a:endParaRPr lang="en-US" sz="2000" dirty="0">
              <a:solidFill>
                <a:prstClr val="black"/>
              </a:solidFill>
            </a:endParaRPr>
          </a:p>
          <a:p>
            <a:pPr marL="228600" lvl="1" indent="-228600">
              <a:spcBef>
                <a:spcPts val="600"/>
              </a:spcBef>
              <a:spcAft>
                <a:spcPts val="600"/>
              </a:spcAft>
              <a:buFont typeface="Wingdings" pitchFamily="2" charset="2"/>
              <a:buChar char="§"/>
              <a:defRPr/>
            </a:pPr>
            <a:r>
              <a:rPr lang="en-US" sz="2400" dirty="0">
                <a:solidFill>
                  <a:prstClr val="black"/>
                </a:solidFill>
              </a:rPr>
              <a:t>If a Bonus Group Manager/Bonus Board chooses to award a </a:t>
            </a:r>
            <a:r>
              <a:rPr lang="en-US" sz="2400" dirty="0" smtClean="0">
                <a:solidFill>
                  <a:prstClr val="black"/>
                </a:solidFill>
              </a:rPr>
              <a:t>SQI, </a:t>
            </a:r>
            <a:r>
              <a:rPr lang="en-US" sz="2400" dirty="0">
                <a:solidFill>
                  <a:prstClr val="black"/>
                </a:solidFill>
              </a:rPr>
              <a:t>the Data Administrator will make adjustments to the </a:t>
            </a:r>
            <a:r>
              <a:rPr lang="en-US" sz="2400" dirty="0" smtClean="0">
                <a:solidFill>
                  <a:prstClr val="black"/>
                </a:solidFill>
              </a:rPr>
              <a:t>CWB.  The processing is done within the CWB and manual </a:t>
            </a:r>
            <a:r>
              <a:rPr lang="en-US" sz="2400" dirty="0">
                <a:solidFill>
                  <a:prstClr val="black"/>
                </a:solidFill>
              </a:rPr>
              <a:t>RPAs </a:t>
            </a:r>
            <a:r>
              <a:rPr lang="en-US" sz="2400" dirty="0" smtClean="0">
                <a:solidFill>
                  <a:prstClr val="black"/>
                </a:solidFill>
              </a:rPr>
              <a:t>are not required.</a:t>
            </a:r>
            <a:endParaRPr lang="en-US" sz="2400" dirty="0">
              <a:solidFill>
                <a:srgbClr val="000000"/>
              </a:solidFill>
            </a:endParaRPr>
          </a:p>
        </p:txBody>
      </p:sp>
      <p:sp>
        <p:nvSpPr>
          <p:cNvPr id="5" name="&quot;No&quot; Symbol 4"/>
          <p:cNvSpPr/>
          <p:nvPr/>
        </p:nvSpPr>
        <p:spPr>
          <a:xfrm>
            <a:off x="783654" y="4343400"/>
            <a:ext cx="304800" cy="304800"/>
          </a:xfrm>
          <a:prstGeom prst="noSmoking">
            <a:avLst>
              <a:gd name="adj" fmla="val 0"/>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black"/>
              </a:solidFill>
            </a:endParaRPr>
          </a:p>
        </p:txBody>
      </p:sp>
      <p:sp>
        <p:nvSpPr>
          <p:cNvPr id="7" name="Date Placeholder 6"/>
          <p:cNvSpPr>
            <a:spLocks noGrp="1"/>
          </p:cNvSpPr>
          <p:nvPr>
            <p:ph type="dt" sz="half" idx="10"/>
          </p:nvPr>
        </p:nvSpPr>
        <p:spPr>
          <a:xfrm>
            <a:off x="445008" y="6492875"/>
            <a:ext cx="2133600" cy="365125"/>
          </a:xfrm>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676400" y="228600"/>
            <a:ext cx="6096000" cy="1143000"/>
          </a:xfrm>
        </p:spPr>
        <p:txBody>
          <a:bodyPr/>
          <a:lstStyle/>
          <a:p>
            <a:pPr algn="l" eaLnBrk="1" hangingPunct="1"/>
            <a:r>
              <a:rPr lang="en-US" dirty="0" smtClean="0"/>
              <a:t>Bonus Group Manager submits PBB recommendations</a:t>
            </a:r>
          </a:p>
        </p:txBody>
      </p:sp>
      <p:sp>
        <p:nvSpPr>
          <p:cNvPr id="63492" name="TextBox 3"/>
          <p:cNvSpPr txBox="1">
            <a:spLocks noChangeArrowheads="1"/>
          </p:cNvSpPr>
          <p:nvPr/>
        </p:nvSpPr>
        <p:spPr bwMode="auto">
          <a:xfrm>
            <a:off x="381000" y="1504950"/>
            <a:ext cx="8305800" cy="3308598"/>
          </a:xfrm>
          <a:prstGeom prst="rect">
            <a:avLst/>
          </a:prstGeom>
          <a:noFill/>
          <a:ln w="9525">
            <a:noFill/>
            <a:miter lim="800000"/>
            <a:headEnd/>
            <a:tailEnd/>
          </a:ln>
        </p:spPr>
        <p:txBody>
          <a:bodyPr>
            <a:spAutoFit/>
          </a:bodyPr>
          <a:lstStyle/>
          <a:p>
            <a:pPr marL="228600" indent="-228600">
              <a:spcBef>
                <a:spcPts val="600"/>
              </a:spcBef>
              <a:spcAft>
                <a:spcPts val="600"/>
              </a:spcAft>
              <a:buFont typeface="Wingdings" pitchFamily="2" charset="2"/>
              <a:buChar char="§"/>
            </a:pPr>
            <a:r>
              <a:rPr lang="en-US" sz="2400" dirty="0">
                <a:solidFill>
                  <a:srgbClr val="000000"/>
                </a:solidFill>
              </a:rPr>
              <a:t>Bonus Group Managers will submit the CWB for approval:</a:t>
            </a:r>
          </a:p>
          <a:p>
            <a:pPr marL="685800" lvl="1" indent="-228600">
              <a:spcBef>
                <a:spcPts val="600"/>
              </a:spcBef>
              <a:spcAft>
                <a:spcPts val="600"/>
              </a:spcAft>
              <a:buFont typeface="Wingdings" pitchFamily="2" charset="2"/>
              <a:buChar char="§"/>
            </a:pPr>
            <a:r>
              <a:rPr lang="en-US" sz="2000" dirty="0">
                <a:solidFill>
                  <a:srgbClr val="000000"/>
                </a:solidFill>
              </a:rPr>
              <a:t>Once all PBB recommendations have been made, the Bonus Group Manager submits to </a:t>
            </a:r>
            <a:r>
              <a:rPr lang="en-US" sz="2000" dirty="0" smtClean="0">
                <a:solidFill>
                  <a:srgbClr val="000000"/>
                </a:solidFill>
              </a:rPr>
              <a:t>their </a:t>
            </a:r>
            <a:r>
              <a:rPr lang="en-US" sz="2000" dirty="0">
                <a:solidFill>
                  <a:srgbClr val="000000"/>
                </a:solidFill>
              </a:rPr>
              <a:t>Command PRA </a:t>
            </a:r>
          </a:p>
          <a:p>
            <a:pPr marL="685800" lvl="1" indent="-228600">
              <a:spcBef>
                <a:spcPts val="600"/>
              </a:spcBef>
              <a:spcAft>
                <a:spcPts val="600"/>
              </a:spcAft>
              <a:buFont typeface="Wingdings" pitchFamily="2" charset="2"/>
              <a:buChar char="§"/>
            </a:pPr>
            <a:r>
              <a:rPr lang="en-US" sz="2000" dirty="0">
                <a:solidFill>
                  <a:srgbClr val="000000"/>
                </a:solidFill>
              </a:rPr>
              <a:t>In cases where the Bonus Group Manager also serves as the Approving Official (Command PRA) he or she will approve the CWB</a:t>
            </a:r>
          </a:p>
          <a:p>
            <a:r>
              <a:rPr lang="en-US" sz="2000" dirty="0">
                <a:solidFill>
                  <a:srgbClr val="000000"/>
                </a:solidFill>
              </a:rPr>
              <a:t>Approval of Bonus decisions should occur in late </a:t>
            </a:r>
            <a:r>
              <a:rPr lang="en-US" sz="2000" dirty="0" smtClean="0">
                <a:solidFill>
                  <a:srgbClr val="000000"/>
                </a:solidFill>
              </a:rPr>
              <a:t>November </a:t>
            </a:r>
            <a:r>
              <a:rPr lang="en-US" sz="2000" dirty="0">
                <a:solidFill>
                  <a:srgbClr val="000000"/>
                </a:solidFill>
              </a:rPr>
              <a:t>to allow for DCPDS processing </a:t>
            </a:r>
            <a:r>
              <a:rPr lang="en-US" sz="2000" dirty="0" smtClean="0">
                <a:solidFill>
                  <a:srgbClr val="000000"/>
                </a:solidFill>
              </a:rPr>
              <a:t>and effective  the 1</a:t>
            </a:r>
            <a:r>
              <a:rPr lang="en-US" sz="2000" baseline="30000" dirty="0" smtClean="0">
                <a:solidFill>
                  <a:srgbClr val="000000"/>
                </a:solidFill>
              </a:rPr>
              <a:t>st</a:t>
            </a:r>
            <a:r>
              <a:rPr lang="en-US" sz="2000" dirty="0" smtClean="0">
                <a:solidFill>
                  <a:srgbClr val="000000"/>
                </a:solidFill>
              </a:rPr>
              <a:t> day of the 1</a:t>
            </a:r>
            <a:r>
              <a:rPr lang="en-US" sz="2000" baseline="30000" dirty="0" smtClean="0">
                <a:solidFill>
                  <a:srgbClr val="000000"/>
                </a:solidFill>
              </a:rPr>
              <a:t>st</a:t>
            </a:r>
            <a:r>
              <a:rPr lang="en-US" sz="2000" dirty="0" smtClean="0">
                <a:solidFill>
                  <a:srgbClr val="000000"/>
                </a:solidFill>
              </a:rPr>
              <a:t> pay period of the New Year</a:t>
            </a:r>
            <a:endParaRPr lang="en-US" sz="2000" dirty="0">
              <a:solidFill>
                <a:srgbClr val="000000"/>
              </a:solidFill>
            </a:endParaRPr>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pPr eaLnBrk="1" hangingPunct="1"/>
            <a:r>
              <a:rPr lang="en-US" dirty="0" smtClean="0"/>
              <a:t>Purpose</a:t>
            </a:r>
          </a:p>
        </p:txBody>
      </p:sp>
      <p:sp>
        <p:nvSpPr>
          <p:cNvPr id="47107" name="Content Placeholder 6"/>
          <p:cNvSpPr>
            <a:spLocks noGrp="1"/>
          </p:cNvSpPr>
          <p:nvPr>
            <p:ph idx="1"/>
          </p:nvPr>
        </p:nvSpPr>
        <p:spPr>
          <a:xfrm>
            <a:off x="384048" y="2819400"/>
            <a:ext cx="8229600" cy="4525963"/>
          </a:xfrm>
        </p:spPr>
        <p:txBody>
          <a:bodyPr/>
          <a:lstStyle/>
          <a:p>
            <a:pPr algn="ctr" eaLnBrk="1" hangingPunct="1">
              <a:buFont typeface="Wingdings" pitchFamily="2" charset="2"/>
              <a:buNone/>
            </a:pPr>
            <a:r>
              <a:rPr lang="en-US" sz="2400" dirty="0" smtClean="0"/>
              <a:t>The purpose of this brief is to provide Bonus Group Managers with a detailed understanding of the Process and the Tools associated with the Army DCIPS Performance-Based Bonus (PBB) Program</a:t>
            </a:r>
          </a:p>
          <a:p>
            <a:pPr algn="ctr" eaLnBrk="1" hangingPunct="1">
              <a:buFont typeface="Wingdings" pitchFamily="2" charset="2"/>
              <a:buNone/>
            </a:pPr>
            <a:endParaRPr lang="en-US" sz="2400" dirty="0" smtClean="0"/>
          </a:p>
          <a:p>
            <a:pPr algn="ctr" eaLnBrk="1" hangingPunct="1">
              <a:buFont typeface="Wingdings" pitchFamily="2" charset="2"/>
              <a:buNone/>
            </a:pPr>
            <a:endParaRPr lang="en-US" sz="2400" dirty="0" smtClean="0"/>
          </a:p>
          <a:p>
            <a:pPr algn="ctr" eaLnBrk="1" hangingPunct="1">
              <a:buFont typeface="Wingdings" pitchFamily="2" charset="2"/>
              <a:buNone/>
            </a:pPr>
            <a:r>
              <a:rPr lang="en-US" sz="2400" dirty="0" smtClean="0"/>
              <a:t> </a:t>
            </a:r>
          </a:p>
        </p:txBody>
      </p:sp>
      <p:sp>
        <p:nvSpPr>
          <p:cNvPr id="7" name="Date Placeholder 6"/>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5"/>
          <p:cNvSpPr txBox="1">
            <a:spLocks noChangeArrowheads="1"/>
          </p:cNvSpPr>
          <p:nvPr/>
        </p:nvSpPr>
        <p:spPr bwMode="auto">
          <a:xfrm>
            <a:off x="381000" y="1781175"/>
            <a:ext cx="8534400" cy="2092881"/>
          </a:xfrm>
          <a:prstGeom prst="rect">
            <a:avLst/>
          </a:prstGeom>
          <a:noFill/>
          <a:ln w="9525">
            <a:noFill/>
            <a:miter lim="800000"/>
            <a:headEnd/>
            <a:tailEnd/>
          </a:ln>
        </p:spPr>
        <p:txBody>
          <a:bodyPr>
            <a:spAutoFit/>
          </a:bodyPr>
          <a:lstStyle/>
          <a:p>
            <a:pPr marL="228600" indent="-228600">
              <a:spcBef>
                <a:spcPts val="600"/>
              </a:spcBef>
              <a:spcAft>
                <a:spcPts val="600"/>
              </a:spcAft>
              <a:buFont typeface="Wingdings" pitchFamily="2" charset="2"/>
              <a:buChar char="§"/>
            </a:pPr>
            <a:r>
              <a:rPr lang="en-US" sz="2400" dirty="0">
                <a:solidFill>
                  <a:srgbClr val="000000"/>
                </a:solidFill>
              </a:rPr>
              <a:t>The Command/Organizational PRA reviews and approves bonus group recommendations </a:t>
            </a:r>
          </a:p>
          <a:p>
            <a:pPr marL="228600" lvl="1" indent="-228600">
              <a:spcBef>
                <a:spcPts val="600"/>
              </a:spcBef>
              <a:spcAft>
                <a:spcPts val="600"/>
              </a:spcAft>
              <a:buFont typeface="Wingdings" pitchFamily="2" charset="2"/>
              <a:buChar char="§"/>
            </a:pPr>
            <a:r>
              <a:rPr lang="en-US" sz="2400" dirty="0"/>
              <a:t>If inconsistencies are found, the PRA returns the PBB recommendations to the Bonus Group Manager </a:t>
            </a:r>
            <a:r>
              <a:rPr lang="en-US" sz="2400" dirty="0" smtClean="0"/>
              <a:t> for adjustments</a:t>
            </a:r>
            <a:endParaRPr lang="en-US" sz="2400" dirty="0"/>
          </a:p>
        </p:txBody>
      </p:sp>
      <p:pic>
        <p:nvPicPr>
          <p:cNvPr id="64515" name="Picture 2" descr="http://www.fallingpixel.com/products/19668/mains/000-3d-model-gravelfr11.jpg"/>
          <p:cNvPicPr>
            <a:picLocks noChangeAspect="1" noChangeArrowheads="1"/>
          </p:cNvPicPr>
          <p:nvPr/>
        </p:nvPicPr>
        <p:blipFill>
          <a:blip r:embed="rId3" cstate="print"/>
          <a:srcRect/>
          <a:stretch>
            <a:fillRect/>
          </a:stretch>
        </p:blipFill>
        <p:spPr bwMode="auto">
          <a:xfrm>
            <a:off x="6324600" y="3581400"/>
            <a:ext cx="1752600" cy="1752600"/>
          </a:xfrm>
          <a:prstGeom prst="rect">
            <a:avLst/>
          </a:prstGeom>
          <a:noFill/>
          <a:ln w="9525">
            <a:noFill/>
            <a:miter lim="800000"/>
            <a:headEnd/>
            <a:tailEnd/>
          </a:ln>
        </p:spPr>
      </p:pic>
      <p:sp>
        <p:nvSpPr>
          <p:cNvPr id="64516" name="Rectangle 2"/>
          <p:cNvSpPr>
            <a:spLocks noGrp="1" noChangeArrowheads="1"/>
          </p:cNvSpPr>
          <p:nvPr>
            <p:ph type="title"/>
          </p:nvPr>
        </p:nvSpPr>
        <p:spPr>
          <a:xfrm>
            <a:off x="1600200" y="274638"/>
            <a:ext cx="5715000" cy="1143000"/>
          </a:xfrm>
        </p:spPr>
        <p:txBody>
          <a:bodyPr/>
          <a:lstStyle/>
          <a:p>
            <a:pPr eaLnBrk="1" hangingPunct="1"/>
            <a:r>
              <a:rPr lang="en-US" dirty="0" smtClean="0"/>
              <a:t>PRA reviews and approves PBB recommendations</a:t>
            </a:r>
          </a:p>
        </p:txBody>
      </p:sp>
      <p:sp>
        <p:nvSpPr>
          <p:cNvPr id="7" name="Date Placeholder 6"/>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524000"/>
            <a:ext cx="8229600" cy="5181600"/>
          </a:xfrm>
        </p:spPr>
        <p:txBody>
          <a:bodyPr rtlCol="0">
            <a:normAutofit fontScale="92500"/>
          </a:bodyPr>
          <a:lstStyle/>
          <a:p>
            <a:pPr marL="228600" indent="-228600" eaLnBrk="1" fontAlgn="auto" hangingPunct="1">
              <a:spcBef>
                <a:spcPts val="600"/>
              </a:spcBef>
              <a:spcAft>
                <a:spcPts val="600"/>
              </a:spcAft>
              <a:defRPr/>
            </a:pPr>
            <a:r>
              <a:rPr lang="en-US" sz="2400" dirty="0" smtClean="0"/>
              <a:t>Command PRAs provide a certification letter to the Army PRA</a:t>
            </a:r>
          </a:p>
          <a:p>
            <a:pPr marL="228600" indent="-228600" eaLnBrk="1" fontAlgn="auto" hangingPunct="1">
              <a:spcBef>
                <a:spcPts val="600"/>
              </a:spcBef>
              <a:spcAft>
                <a:spcPts val="600"/>
              </a:spcAft>
              <a:defRPr/>
            </a:pPr>
            <a:r>
              <a:rPr lang="en-US" sz="2400" dirty="0" smtClean="0"/>
              <a:t>Bonus Group Managers are notified that results are PRA approved</a:t>
            </a:r>
          </a:p>
          <a:p>
            <a:pPr marL="228600" indent="-228600" eaLnBrk="1" fontAlgn="auto" hangingPunct="1">
              <a:spcBef>
                <a:spcPts val="600"/>
              </a:spcBef>
              <a:spcAft>
                <a:spcPts val="600"/>
              </a:spcAft>
              <a:defRPr/>
            </a:pPr>
            <a:r>
              <a:rPr lang="en-US" sz="2400" dirty="0" smtClean="0"/>
              <a:t>Bonus Group Managers certify PBB results in the CWB </a:t>
            </a:r>
          </a:p>
          <a:p>
            <a:pPr marL="228600" indent="-228600" eaLnBrk="1" fontAlgn="auto" hangingPunct="1">
              <a:spcBef>
                <a:spcPts val="600"/>
              </a:spcBef>
              <a:spcAft>
                <a:spcPts val="600"/>
              </a:spcAft>
              <a:defRPr/>
            </a:pPr>
            <a:endParaRPr lang="en-US" sz="2400" dirty="0" smtClean="0"/>
          </a:p>
          <a:p>
            <a:pPr marL="228600" indent="-228600" eaLnBrk="1" fontAlgn="auto" hangingPunct="1">
              <a:spcBef>
                <a:spcPts val="600"/>
              </a:spcBef>
              <a:spcAft>
                <a:spcPts val="600"/>
              </a:spcAft>
              <a:defRPr/>
            </a:pPr>
            <a:endParaRPr lang="en-US" sz="2400" b="1" dirty="0" smtClean="0"/>
          </a:p>
          <a:p>
            <a:pPr marL="228600" indent="-228600" eaLnBrk="1" fontAlgn="auto" hangingPunct="1">
              <a:spcBef>
                <a:spcPts val="600"/>
              </a:spcBef>
              <a:spcAft>
                <a:spcPts val="600"/>
              </a:spcAft>
              <a:defRPr/>
            </a:pPr>
            <a:endParaRPr lang="en-US" sz="2400" dirty="0" smtClean="0"/>
          </a:p>
          <a:p>
            <a:pPr marL="228600" indent="-228600" eaLnBrk="1" fontAlgn="auto" hangingPunct="1">
              <a:spcBef>
                <a:spcPts val="600"/>
              </a:spcBef>
              <a:spcAft>
                <a:spcPts val="600"/>
              </a:spcAft>
              <a:defRPr/>
            </a:pPr>
            <a:r>
              <a:rPr lang="en-US" sz="2400" dirty="0" smtClean="0"/>
              <a:t>Data administrators submit approved PBB decisions</a:t>
            </a:r>
          </a:p>
          <a:p>
            <a:pPr marL="228600" lvl="1" indent="-228600" eaLnBrk="1" fontAlgn="auto" hangingPunct="1">
              <a:spcBef>
                <a:spcPts val="600"/>
              </a:spcBef>
              <a:spcAft>
                <a:spcPts val="600"/>
              </a:spcAft>
              <a:defRPr/>
            </a:pPr>
            <a:r>
              <a:rPr lang="en-US" sz="2400" dirty="0" smtClean="0">
                <a:solidFill>
                  <a:prstClr val="black"/>
                </a:solidFill>
              </a:rPr>
              <a:t>Supervisors may now communicate results of PBB decision</a:t>
            </a:r>
          </a:p>
          <a:p>
            <a:pPr marL="228600" indent="-228600" eaLnBrk="1" fontAlgn="auto" hangingPunct="1">
              <a:spcBef>
                <a:spcPts val="600"/>
              </a:spcBef>
              <a:spcAft>
                <a:spcPts val="600"/>
              </a:spcAft>
              <a:defRPr/>
            </a:pPr>
            <a:r>
              <a:rPr lang="en-US" sz="2400" dirty="0" smtClean="0">
                <a:solidFill>
                  <a:prstClr val="black"/>
                </a:solidFill>
              </a:rPr>
              <a:t>PBB payouts are effective the first day or the first pay period of the New Year</a:t>
            </a:r>
          </a:p>
        </p:txBody>
      </p:sp>
      <p:pic>
        <p:nvPicPr>
          <p:cNvPr id="65539" name="Picture 2" descr="http://www.harveymillwork.com/html/certificate.gif"/>
          <p:cNvPicPr>
            <a:picLocks noChangeAspect="1" noChangeArrowheads="1"/>
          </p:cNvPicPr>
          <p:nvPr/>
        </p:nvPicPr>
        <p:blipFill>
          <a:blip r:embed="rId3" cstate="print"/>
          <a:srcRect l="4167" b="71191"/>
          <a:stretch>
            <a:fillRect/>
          </a:stretch>
        </p:blipFill>
        <p:spPr bwMode="auto">
          <a:xfrm>
            <a:off x="2514600" y="3505200"/>
            <a:ext cx="3505200" cy="914400"/>
          </a:xfrm>
          <a:prstGeom prst="rect">
            <a:avLst/>
          </a:prstGeom>
          <a:noFill/>
          <a:ln w="9525">
            <a:noFill/>
            <a:miter lim="800000"/>
            <a:headEnd/>
            <a:tailEnd/>
          </a:ln>
        </p:spPr>
      </p:pic>
      <p:sp>
        <p:nvSpPr>
          <p:cNvPr id="65540" name="Title 3"/>
          <p:cNvSpPr>
            <a:spLocks noGrp="1"/>
          </p:cNvSpPr>
          <p:nvPr>
            <p:ph type="title"/>
          </p:nvPr>
        </p:nvSpPr>
        <p:spPr>
          <a:xfrm>
            <a:off x="1752600" y="152400"/>
            <a:ext cx="5638800" cy="1143000"/>
          </a:xfrm>
        </p:spPr>
        <p:txBody>
          <a:bodyPr/>
          <a:lstStyle/>
          <a:p>
            <a:pPr eaLnBrk="1" hangingPunct="1"/>
            <a:r>
              <a:rPr lang="en-US" dirty="0" smtClean="0"/>
              <a:t>Certification of CWB for </a:t>
            </a:r>
            <a:br>
              <a:rPr lang="en-US" dirty="0" smtClean="0"/>
            </a:br>
            <a:r>
              <a:rPr lang="en-US" dirty="0" smtClean="0"/>
              <a:t>Bonus Payout</a:t>
            </a:r>
          </a:p>
        </p:txBody>
      </p:sp>
      <p:sp>
        <p:nvSpPr>
          <p:cNvPr id="7" name="Date Placeholder 6"/>
          <p:cNvSpPr>
            <a:spLocks noGrp="1"/>
          </p:cNvSpPr>
          <p:nvPr>
            <p:ph type="dt" sz="half" idx="10"/>
          </p:nvPr>
        </p:nvSpPr>
        <p:spPr>
          <a:xfrm>
            <a:off x="432816" y="6492875"/>
            <a:ext cx="2133600" cy="365125"/>
          </a:xfrm>
        </p:spPr>
        <p:txBody>
          <a:bodyPr/>
          <a:lstStyle/>
          <a:p>
            <a:pPr>
              <a:defRPr/>
            </a:pPr>
            <a:r>
              <a:rPr lang="en-US" dirty="0" smtClean="0"/>
              <a:t>Updated July 29, 2013</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7"/>
          <p:cNvSpPr>
            <a:spLocks noGrp="1"/>
          </p:cNvSpPr>
          <p:nvPr>
            <p:ph type="title"/>
          </p:nvPr>
        </p:nvSpPr>
        <p:spPr/>
        <p:txBody>
          <a:bodyPr/>
          <a:lstStyle/>
          <a:p>
            <a:pPr eaLnBrk="1" hangingPunct="1"/>
            <a:r>
              <a:rPr lang="en-US" dirty="0" smtClean="0"/>
              <a:t>PBB Program Overview</a:t>
            </a:r>
          </a:p>
        </p:txBody>
      </p:sp>
      <p:graphicFrame>
        <p:nvGraphicFramePr>
          <p:cNvPr id="5" name="Content Placeholder 4"/>
          <p:cNvGraphicFramePr>
            <a:graphicFrameLocks noGrp="1"/>
          </p:cNvGraphicFramePr>
          <p:nvPr>
            <p:ph idx="1"/>
          </p:nvPr>
        </p:nvGraphicFramePr>
        <p:xfrm>
          <a:off x="457200" y="1524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6565" name="Rectangle 5"/>
          <p:cNvSpPr>
            <a:spLocks noChangeArrowheads="1"/>
          </p:cNvSpPr>
          <p:nvPr/>
        </p:nvSpPr>
        <p:spPr bwMode="auto">
          <a:xfrm>
            <a:off x="304800" y="6234113"/>
            <a:ext cx="8382000" cy="561975"/>
          </a:xfrm>
          <a:prstGeom prst="rect">
            <a:avLst/>
          </a:prstGeom>
          <a:noFill/>
          <a:ln w="9525">
            <a:noFill/>
            <a:miter lim="800000"/>
            <a:headEnd/>
            <a:tailEnd/>
          </a:ln>
        </p:spPr>
        <p:txBody>
          <a:bodyPr>
            <a:spAutoFit/>
          </a:bodyPr>
          <a:lstStyle/>
          <a:p>
            <a:pPr lvl="1" indent="-393700" algn="ctr">
              <a:spcAft>
                <a:spcPts val="300"/>
              </a:spcAft>
            </a:pPr>
            <a:r>
              <a:rPr lang="en-US" sz="1400" b="1" dirty="0"/>
              <a:t>For more information on DCIPS, see the Army DCIPS website: </a:t>
            </a:r>
          </a:p>
          <a:p>
            <a:pPr lvl="1" indent="-393700" algn="ctr">
              <a:spcAft>
                <a:spcPts val="300"/>
              </a:spcAft>
            </a:pPr>
            <a:r>
              <a:rPr lang="en-US" sz="1400" b="1" dirty="0">
                <a:hlinkClick r:id="rId8"/>
              </a:rPr>
              <a:t>http://www.dami.army.pentagon.mil/site/dcips/</a:t>
            </a:r>
            <a:endParaRPr lang="en-US" sz="1400" b="1" dirty="0"/>
          </a:p>
        </p:txBody>
      </p:sp>
      <p:sp>
        <p:nvSpPr>
          <p:cNvPr id="7" name="Date Placeholder 6"/>
          <p:cNvSpPr>
            <a:spLocks noGrp="1"/>
          </p:cNvSpPr>
          <p:nvPr>
            <p:ph type="dt" sz="half" idx="10"/>
          </p:nvPr>
        </p:nvSpPr>
        <p:spPr>
          <a:xfrm>
            <a:off x="445008" y="6492875"/>
            <a:ext cx="2133600" cy="365125"/>
          </a:xfrm>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4"/>
          <p:cNvSpPr>
            <a:spLocks noGrp="1"/>
          </p:cNvSpPr>
          <p:nvPr>
            <p:ph type="ctrTitle"/>
          </p:nvPr>
        </p:nvSpPr>
        <p:spPr/>
        <p:txBody>
          <a:bodyPr/>
          <a:lstStyle/>
          <a:p>
            <a:pPr eaLnBrk="1" hangingPunct="1"/>
            <a:r>
              <a:rPr lang="en-US" dirty="0" smtClean="0"/>
              <a:t>Questions?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defRPr/>
            </a:pPr>
            <a:r>
              <a:rPr lang="en-US" kern="1200" dirty="0" smtClean="0">
                <a:solidFill>
                  <a:schemeClr val="tx1"/>
                </a:solidFill>
                <a:latin typeface="Arial" pitchFamily="34" charset="0"/>
                <a:cs typeface="Arial" pitchFamily="34" charset="0"/>
              </a:rPr>
              <a:t>Contact Us</a:t>
            </a:r>
          </a:p>
        </p:txBody>
      </p:sp>
      <p:sp>
        <p:nvSpPr>
          <p:cNvPr id="68611" name="Content Placeholder 2"/>
          <p:cNvSpPr>
            <a:spLocks noGrp="1"/>
          </p:cNvSpPr>
          <p:nvPr>
            <p:ph idx="1"/>
          </p:nvPr>
        </p:nvSpPr>
        <p:spPr>
          <a:xfrm>
            <a:off x="457200" y="1447800"/>
            <a:ext cx="8229600" cy="4724400"/>
          </a:xfrm>
        </p:spPr>
        <p:txBody>
          <a:bodyPr/>
          <a:lstStyle/>
          <a:p>
            <a:pPr marL="0" indent="0">
              <a:buFont typeface="Wingdings" pitchFamily="2" charset="2"/>
              <a:buNone/>
            </a:pPr>
            <a:endParaRPr lang="en-US" sz="2400" dirty="0" smtClean="0">
              <a:solidFill>
                <a:schemeClr val="tx1"/>
              </a:solidFill>
              <a:cs typeface="Arial" pitchFamily="34" charset="0"/>
            </a:endParaRPr>
          </a:p>
          <a:p>
            <a:pPr marL="0" indent="0">
              <a:buFont typeface="Wingdings" pitchFamily="2" charset="2"/>
              <a:buNone/>
            </a:pPr>
            <a:r>
              <a:rPr lang="en-US" sz="2400" b="1" dirty="0" smtClean="0">
                <a:solidFill>
                  <a:schemeClr val="tx1"/>
                </a:solidFill>
                <a:cs typeface="Arial" pitchFamily="34" charset="0"/>
              </a:rPr>
              <a:t>DCIPS E-Mail Inbox</a:t>
            </a:r>
          </a:p>
          <a:p>
            <a:pPr marL="0" indent="0">
              <a:buFont typeface="Wingdings" pitchFamily="2" charset="2"/>
              <a:buNone/>
            </a:pPr>
            <a:endParaRPr lang="en-US" sz="2400" b="1" dirty="0" smtClean="0">
              <a:solidFill>
                <a:schemeClr val="tx1"/>
              </a:solidFill>
              <a:cs typeface="Arial" pitchFamily="34" charset="0"/>
            </a:endParaRPr>
          </a:p>
          <a:p>
            <a:pPr marL="0" indent="0">
              <a:buNone/>
            </a:pPr>
            <a:r>
              <a:rPr lang="en-US" sz="2400" dirty="0" smtClean="0">
                <a:solidFill>
                  <a:schemeClr val="tx1"/>
                </a:solidFill>
                <a:cs typeface="Arial" pitchFamily="34" charset="0"/>
              </a:rPr>
              <a:t>NIPRnet:  </a:t>
            </a:r>
            <a:r>
              <a:rPr lang="en-US" sz="2400" dirty="0" smtClean="0">
                <a:solidFill>
                  <a:schemeClr val="tx1"/>
                </a:solidFill>
                <a:cs typeface="Arial" pitchFamily="34" charset="0"/>
                <a:hlinkClick r:id="rId3"/>
              </a:rPr>
              <a:t>usarmy.pentagon.hqda-dcs-g-2.mbx.dcips@mail.mil</a:t>
            </a:r>
            <a:endParaRPr lang="en-US" sz="2400" dirty="0" smtClean="0">
              <a:solidFill>
                <a:schemeClr val="tx1"/>
              </a:solidFill>
              <a:cs typeface="Arial" pitchFamily="34" charset="0"/>
            </a:endParaRPr>
          </a:p>
          <a:p>
            <a:pPr marL="0" indent="0">
              <a:buNone/>
            </a:pPr>
            <a:endParaRPr lang="en-US" sz="2400" dirty="0" smtClean="0">
              <a:solidFill>
                <a:schemeClr val="tx1"/>
              </a:solidFill>
              <a:cs typeface="Arial" pitchFamily="34" charset="0"/>
            </a:endParaRPr>
          </a:p>
          <a:p>
            <a:pPr marL="0" indent="0">
              <a:buNone/>
            </a:pPr>
            <a:endParaRPr lang="en-US" sz="2400" dirty="0" smtClean="0">
              <a:solidFill>
                <a:schemeClr val="tx1"/>
              </a:solidFill>
              <a:cs typeface="Arial" pitchFamily="34" charset="0"/>
            </a:endParaRPr>
          </a:p>
          <a:p>
            <a:pPr marL="0" indent="0">
              <a:buFont typeface="Wingdings" pitchFamily="2" charset="2"/>
              <a:buNone/>
            </a:pPr>
            <a:endParaRPr lang="en-US" sz="2400" dirty="0" smtClean="0">
              <a:solidFill>
                <a:schemeClr val="tx1"/>
              </a:solidFill>
              <a:cs typeface="Arial" pitchFamily="34" charset="0"/>
            </a:endParaRPr>
          </a:p>
          <a:p>
            <a:pPr marL="0" indent="0">
              <a:buFont typeface="Wingdings" pitchFamily="2" charset="2"/>
              <a:buNone/>
            </a:pPr>
            <a:endParaRPr lang="en-US" sz="2400" dirty="0" smtClean="0">
              <a:solidFill>
                <a:schemeClr val="tx1"/>
              </a:solidFill>
              <a:cs typeface="Arial" pitchFamily="34" charset="0"/>
            </a:endParaRPr>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28600"/>
            <a:ext cx="8229600" cy="1143000"/>
          </a:xfrm>
        </p:spPr>
        <p:txBody>
          <a:bodyPr/>
          <a:lstStyle/>
          <a:p>
            <a:pPr algn="ctr"/>
            <a:r>
              <a:rPr lang="en-US" dirty="0" smtClean="0">
                <a:latin typeface="Arial" pitchFamily="34" charset="0"/>
                <a:cs typeface="Arial" pitchFamily="34" charset="0"/>
              </a:rPr>
              <a:t>End of Course Review</a:t>
            </a:r>
          </a:p>
        </p:txBody>
      </p:sp>
      <p:sp>
        <p:nvSpPr>
          <p:cNvPr id="3" name="Content Placeholder 2"/>
          <p:cNvSpPr>
            <a:spLocks noGrp="1"/>
          </p:cNvSpPr>
          <p:nvPr>
            <p:ph idx="1"/>
          </p:nvPr>
        </p:nvSpPr>
        <p:spPr>
          <a:xfrm>
            <a:off x="457200" y="1600200"/>
            <a:ext cx="8229600" cy="5029200"/>
          </a:xfrm>
        </p:spPr>
        <p:txBody>
          <a:bodyPr>
            <a:noAutofit/>
          </a:bodyPr>
          <a:lstStyle/>
          <a:p>
            <a:pPr marL="395288" indent="-395288">
              <a:buFont typeface="+mj-lt"/>
              <a:buAutoNum type="arabicPeriod"/>
              <a:defRPr/>
            </a:pPr>
            <a:r>
              <a:rPr lang="en-US" sz="2000" dirty="0" smtClean="0">
                <a:cs typeface="Arial" pitchFamily="34" charset="0"/>
              </a:rPr>
              <a:t>What is the DCIPS PBB Program?</a:t>
            </a:r>
          </a:p>
          <a:p>
            <a:pPr marL="914400" lvl="1" indent="-514350">
              <a:buFont typeface="+mj-lt"/>
              <a:buAutoNum type="alphaUcPeriod"/>
              <a:defRPr/>
            </a:pPr>
            <a:r>
              <a:rPr lang="en-US" sz="1600" dirty="0" smtClean="0">
                <a:cs typeface="Arial" pitchFamily="34" charset="0"/>
              </a:rPr>
              <a:t>An annual rewards program—with the greatest rewards going to experience and longevity.</a:t>
            </a:r>
          </a:p>
          <a:p>
            <a:pPr marL="914400" lvl="1" indent="-514350">
              <a:buFont typeface="+mj-lt"/>
              <a:buAutoNum type="alphaUcPeriod"/>
              <a:defRPr/>
            </a:pPr>
            <a:r>
              <a:rPr lang="en-US" sz="1600" b="1" i="1" dirty="0" smtClean="0">
                <a:solidFill>
                  <a:schemeClr val="tx2"/>
                </a:solidFill>
                <a:cs typeface="Arial" pitchFamily="34" charset="0"/>
              </a:rPr>
              <a:t>An annual performance-based rewards program linking employee performance to individual accomplishments—with the greatest rewards going to those who make the greatest contributions.</a:t>
            </a:r>
          </a:p>
          <a:p>
            <a:pPr marL="914400" lvl="1" indent="-514350">
              <a:buFont typeface="+mj-lt"/>
              <a:buAutoNum type="alphaUcPeriod"/>
              <a:defRPr/>
            </a:pPr>
            <a:r>
              <a:rPr lang="en-US" sz="1600" dirty="0" smtClean="0">
                <a:cs typeface="Arial" pitchFamily="34" charset="0"/>
              </a:rPr>
              <a:t>A semi-annual program relating employee performance to individual accomplishments.</a:t>
            </a:r>
          </a:p>
          <a:p>
            <a:pPr marL="914400" lvl="1" indent="-514350">
              <a:buFont typeface="+mj-lt"/>
              <a:buAutoNum type="alphaUcPeriod"/>
              <a:defRPr/>
            </a:pPr>
            <a:r>
              <a:rPr lang="en-US" sz="1600" dirty="0" smtClean="0">
                <a:cs typeface="Arial" pitchFamily="34" charset="0"/>
              </a:rPr>
              <a:t>A program that will give all employees rewards annually regardless of accomplishments.</a:t>
            </a:r>
          </a:p>
          <a:p>
            <a:pPr marL="914400" lvl="1" indent="-514350">
              <a:buFontTx/>
              <a:buNone/>
              <a:defRPr/>
            </a:pPr>
            <a:endParaRPr lang="en-US" dirty="0" smtClean="0">
              <a:cs typeface="Arial" pitchFamily="34" charset="0"/>
            </a:endParaRPr>
          </a:p>
          <a:p>
            <a:pPr marL="395288" indent="-395288">
              <a:buFont typeface="+mj-lt"/>
              <a:buAutoNum type="arabicPeriod"/>
              <a:defRPr/>
            </a:pPr>
            <a:r>
              <a:rPr lang="en-US" sz="2000" dirty="0" smtClean="0">
                <a:cs typeface="Arial" pitchFamily="34" charset="0"/>
              </a:rPr>
              <a:t>T or F  Performance-based payouts are the basis for Ratings</a:t>
            </a:r>
          </a:p>
          <a:p>
            <a:pPr marL="914400" lvl="1" indent="-514350">
              <a:buFontTx/>
              <a:buNone/>
              <a:defRPr/>
            </a:pPr>
            <a:r>
              <a:rPr lang="en-US" sz="1600" b="1" i="1" dirty="0" smtClean="0">
                <a:solidFill>
                  <a:schemeClr val="tx2"/>
                </a:solidFill>
                <a:cs typeface="Arial" pitchFamily="34" charset="0"/>
              </a:rPr>
              <a:t>False. Ratings are the basis for performance-based payouts because they  acknowledge significant mission and Agency contributions and give larger payouts to higher performers</a:t>
            </a:r>
          </a:p>
          <a:p>
            <a:pPr marL="514350" indent="-514350">
              <a:buFont typeface="+mj-lt"/>
              <a:buAutoNum type="arabicPeriod"/>
              <a:defRPr/>
            </a:pPr>
            <a:endParaRPr lang="en-US" sz="2000" dirty="0">
              <a:cs typeface="Arial" pitchFamily="34" charset="0"/>
            </a:endParaRPr>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28600"/>
            <a:ext cx="8229600" cy="1143000"/>
          </a:xfrm>
        </p:spPr>
        <p:txBody>
          <a:bodyPr/>
          <a:lstStyle/>
          <a:p>
            <a:pPr algn="ctr"/>
            <a:r>
              <a:rPr lang="en-US" dirty="0" smtClean="0">
                <a:latin typeface="Arial" pitchFamily="34" charset="0"/>
                <a:cs typeface="Arial" pitchFamily="34" charset="0"/>
              </a:rPr>
              <a:t>End of Course Review</a:t>
            </a:r>
          </a:p>
        </p:txBody>
      </p:sp>
      <p:sp>
        <p:nvSpPr>
          <p:cNvPr id="83971" name="Content Placeholder 2"/>
          <p:cNvSpPr>
            <a:spLocks noGrp="1"/>
          </p:cNvSpPr>
          <p:nvPr>
            <p:ph idx="1"/>
          </p:nvPr>
        </p:nvSpPr>
        <p:spPr>
          <a:xfrm>
            <a:off x="457200" y="1447800"/>
            <a:ext cx="8229600" cy="5029200"/>
          </a:xfrm>
        </p:spPr>
        <p:txBody>
          <a:bodyPr/>
          <a:lstStyle/>
          <a:p>
            <a:pPr marL="341313" indent="-341313">
              <a:buFont typeface="Arial Black" pitchFamily="34" charset="0"/>
              <a:buAutoNum type="arabicPeriod" startAt="3"/>
              <a:defRPr/>
            </a:pPr>
            <a:r>
              <a:rPr lang="en-US" sz="2000" dirty="0" smtClean="0">
                <a:cs typeface="Arial" pitchFamily="34" charset="0"/>
              </a:rPr>
              <a:t>Which statements are true about employee eligibility for PBBs:</a:t>
            </a:r>
          </a:p>
          <a:p>
            <a:pPr marL="857250" lvl="1" indent="-457200">
              <a:buFont typeface="Arial Black" pitchFamily="34" charset="0"/>
              <a:buAutoNum type="alphaUcPeriod"/>
              <a:defRPr/>
            </a:pPr>
            <a:r>
              <a:rPr lang="en-US" sz="1600" dirty="0" smtClean="0">
                <a:cs typeface="Arial" pitchFamily="34" charset="0"/>
              </a:rPr>
              <a:t>Employees eligible for bonuses must meet or exceed a “successful” rating of at least 2.6.</a:t>
            </a:r>
          </a:p>
          <a:p>
            <a:pPr marL="857250" lvl="1" indent="-457200">
              <a:buFont typeface="Arial Black" pitchFamily="34" charset="0"/>
              <a:buAutoNum type="alphaUcPeriod"/>
              <a:defRPr/>
            </a:pPr>
            <a:r>
              <a:rPr lang="en-US" sz="1600" dirty="0" smtClean="0">
                <a:cs typeface="Arial" pitchFamily="34" charset="0"/>
              </a:rPr>
              <a:t>Those eligible for DQIs must have a rating of “in the percentage of top scores within their bonus groups, which shall not exceed 10%.”</a:t>
            </a:r>
          </a:p>
          <a:p>
            <a:pPr marL="857250" lvl="1" indent="-457200">
              <a:buFont typeface="Arial Black" pitchFamily="34" charset="0"/>
              <a:buAutoNum type="alphaUcPeriod"/>
              <a:defRPr/>
            </a:pPr>
            <a:r>
              <a:rPr lang="en-US" sz="1600" dirty="0" smtClean="0">
                <a:cs typeface="Arial" pitchFamily="34" charset="0"/>
              </a:rPr>
              <a:t>Employees rated as unacceptable or minimally successful are not eligible for a PBB.</a:t>
            </a:r>
          </a:p>
          <a:p>
            <a:pPr marL="857250" lvl="1" indent="-457200">
              <a:buFont typeface="Arial Black" pitchFamily="34" charset="0"/>
              <a:buAutoNum type="alphaUcPeriod"/>
              <a:defRPr/>
            </a:pPr>
            <a:r>
              <a:rPr lang="en-US" sz="1600" b="1" i="1" dirty="0" smtClean="0">
                <a:solidFill>
                  <a:schemeClr val="tx2"/>
                </a:solidFill>
                <a:cs typeface="Arial" pitchFamily="34" charset="0"/>
              </a:rPr>
              <a:t>All of the above</a:t>
            </a:r>
            <a:r>
              <a:rPr lang="en-US" sz="1600" dirty="0" smtClean="0">
                <a:solidFill>
                  <a:schemeClr val="tx2"/>
                </a:solidFill>
                <a:cs typeface="Arial" pitchFamily="34" charset="0"/>
              </a:rPr>
              <a:t>.</a:t>
            </a:r>
          </a:p>
          <a:p>
            <a:pPr marL="457200" indent="-457200">
              <a:buFont typeface="Arial Black" pitchFamily="34" charset="0"/>
              <a:buAutoNum type="arabicPeriod" startAt="5"/>
              <a:defRPr/>
            </a:pPr>
            <a:endParaRPr lang="en-US" sz="2000" dirty="0" smtClean="0">
              <a:cs typeface="Arial" pitchFamily="34" charset="0"/>
            </a:endParaRPr>
          </a:p>
          <a:p>
            <a:pPr marL="457200" indent="-457200">
              <a:buFont typeface="+mj-lt"/>
              <a:buAutoNum type="arabicPeriod" startAt="4"/>
              <a:defRPr/>
            </a:pPr>
            <a:r>
              <a:rPr lang="en-US" sz="2000" dirty="0" smtClean="0">
                <a:cs typeface="Arial" pitchFamily="34" charset="0"/>
              </a:rPr>
              <a:t>What steps are followed in preparing for the PBB program?</a:t>
            </a:r>
          </a:p>
          <a:p>
            <a:pPr marL="857250" lvl="1" indent="-457200">
              <a:buFont typeface="Arial Black" pitchFamily="34" charset="0"/>
              <a:buAutoNum type="alphaUcPeriod"/>
              <a:defRPr/>
            </a:pPr>
            <a:r>
              <a:rPr lang="en-US" sz="1600" dirty="0" smtClean="0">
                <a:cs typeface="Arial" pitchFamily="34" charset="0"/>
              </a:rPr>
              <a:t>Bonus Group Managers review and submit PBB recommendations, The PRA reviews and approves recommendations, Commanders provide certification letter to Army PRA.</a:t>
            </a:r>
          </a:p>
          <a:p>
            <a:pPr marL="857250" lvl="1" indent="-457200">
              <a:buFont typeface="Arial Black" pitchFamily="34" charset="0"/>
              <a:buAutoNum type="alphaUcPeriod"/>
              <a:defRPr/>
            </a:pPr>
            <a:r>
              <a:rPr lang="en-US" sz="1600" b="1" i="1" dirty="0" smtClean="0">
                <a:solidFill>
                  <a:schemeClr val="tx1"/>
                </a:solidFill>
                <a:cs typeface="Arial" pitchFamily="34" charset="0"/>
              </a:rPr>
              <a:t>Assign Data Administrators, Create Bonus Groups, Designate Bonus Group Managers, Establish Business Rules and PBB Budget Designate Bonus Group Managers.</a:t>
            </a:r>
          </a:p>
          <a:p>
            <a:pPr marL="857250" lvl="1" indent="-457200">
              <a:buFont typeface="Arial Black" pitchFamily="34" charset="0"/>
              <a:buAutoNum type="alphaUcPeriod"/>
              <a:defRPr/>
            </a:pPr>
            <a:r>
              <a:rPr lang="en-US" sz="1600" dirty="0" smtClean="0">
                <a:cs typeface="Arial" pitchFamily="34" charset="0"/>
              </a:rPr>
              <a:t>Both A and B</a:t>
            </a:r>
          </a:p>
          <a:p>
            <a:pPr marL="857250" lvl="1" indent="-457200">
              <a:buFont typeface="Arial Black" pitchFamily="34" charset="0"/>
              <a:buAutoNum type="alphaUcPeriod"/>
              <a:defRPr/>
            </a:pPr>
            <a:endParaRPr lang="en-US" sz="1600" dirty="0" smtClean="0">
              <a:solidFill>
                <a:schemeClr val="tx2"/>
              </a:solidFill>
              <a:cs typeface="Arial" pitchFamily="34" charset="0"/>
            </a:endParaRPr>
          </a:p>
          <a:p>
            <a:pPr marL="341313" indent="-341313">
              <a:buFont typeface="Wingdings" pitchFamily="2" charset="2"/>
              <a:buNone/>
              <a:defRPr/>
            </a:pPr>
            <a:endParaRPr lang="en-US" sz="2000" dirty="0" smtClean="0">
              <a:cs typeface="Arial" pitchFamily="34" charset="0"/>
            </a:endParaRPr>
          </a:p>
        </p:txBody>
      </p:sp>
      <p:sp>
        <p:nvSpPr>
          <p:cNvPr id="6" name="Date Placeholder 5"/>
          <p:cNvSpPr>
            <a:spLocks noGrp="1"/>
          </p:cNvSpPr>
          <p:nvPr>
            <p:ph type="dt" sz="half" idx="10"/>
          </p:nvPr>
        </p:nvSpPr>
        <p:spPr>
          <a:xfrm>
            <a:off x="164592" y="6381750"/>
            <a:ext cx="2133600" cy="476250"/>
          </a:xfrm>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304800"/>
            <a:ext cx="8229600" cy="1143000"/>
          </a:xfrm>
        </p:spPr>
        <p:txBody>
          <a:bodyPr/>
          <a:lstStyle/>
          <a:p>
            <a:pPr algn="ctr"/>
            <a:r>
              <a:rPr lang="en-US" dirty="0" smtClean="0">
                <a:latin typeface="Arial" pitchFamily="34" charset="0"/>
                <a:cs typeface="Arial" pitchFamily="34" charset="0"/>
              </a:rPr>
              <a:t>End of Course Review</a:t>
            </a:r>
          </a:p>
        </p:txBody>
      </p:sp>
      <p:sp>
        <p:nvSpPr>
          <p:cNvPr id="84995" name="Content Placeholder 2"/>
          <p:cNvSpPr>
            <a:spLocks noGrp="1"/>
          </p:cNvSpPr>
          <p:nvPr>
            <p:ph idx="1"/>
          </p:nvPr>
        </p:nvSpPr>
        <p:spPr>
          <a:xfrm>
            <a:off x="457200" y="1600200"/>
            <a:ext cx="8229600" cy="5029200"/>
          </a:xfrm>
        </p:spPr>
        <p:txBody>
          <a:bodyPr/>
          <a:lstStyle/>
          <a:p>
            <a:pPr marL="857250" lvl="1" indent="-457200">
              <a:buFontTx/>
              <a:buNone/>
              <a:defRPr/>
            </a:pPr>
            <a:endParaRPr lang="en-US" sz="1600" dirty="0" smtClean="0">
              <a:cs typeface="Arial" pitchFamily="34" charset="0"/>
            </a:endParaRPr>
          </a:p>
          <a:p>
            <a:pPr marL="457200" indent="-457200">
              <a:buFont typeface="+mj-lt"/>
              <a:buAutoNum type="arabicPeriod" startAt="5"/>
              <a:defRPr/>
            </a:pPr>
            <a:r>
              <a:rPr lang="en-US" sz="2000" dirty="0" smtClean="0">
                <a:cs typeface="Arial" pitchFamily="34" charset="0"/>
              </a:rPr>
              <a:t>What are the responsibilities of a Bonus Program Manager?</a:t>
            </a:r>
          </a:p>
          <a:p>
            <a:pPr marL="857250" lvl="1" indent="-457200">
              <a:buFont typeface="Arial Black" pitchFamily="34" charset="0"/>
              <a:buAutoNum type="alphaUcPeriod"/>
              <a:defRPr/>
            </a:pPr>
            <a:r>
              <a:rPr lang="en-US" sz="1600" dirty="0" smtClean="0">
                <a:cs typeface="Arial" pitchFamily="34" charset="0"/>
              </a:rPr>
              <a:t>An individual typically in the chain of command for employees assigned to a Bonus Group, responsible for conducting the annual PBB decision-making process  </a:t>
            </a:r>
          </a:p>
          <a:p>
            <a:pPr marL="857250" lvl="1" indent="-457200">
              <a:buFont typeface="Arial Black" pitchFamily="34" charset="0"/>
              <a:buAutoNum type="alphaUcPeriod"/>
              <a:defRPr/>
            </a:pPr>
            <a:r>
              <a:rPr lang="en-US" sz="1600" dirty="0" smtClean="0">
                <a:cs typeface="Arial" pitchFamily="34" charset="0"/>
              </a:rPr>
              <a:t>Administer the PBB process and make PBB recommendations to the PRA</a:t>
            </a:r>
          </a:p>
          <a:p>
            <a:pPr marL="857250" lvl="1" indent="-457200">
              <a:buFont typeface="Arial Black" pitchFamily="34" charset="0"/>
              <a:buAutoNum type="alphaUcPeriod"/>
              <a:defRPr/>
            </a:pPr>
            <a:r>
              <a:rPr lang="en-US" sz="1600" b="1" i="1" dirty="0" smtClean="0">
                <a:solidFill>
                  <a:schemeClr val="tx1"/>
                </a:solidFill>
                <a:cs typeface="Arial" pitchFamily="34" charset="0"/>
              </a:rPr>
              <a:t>Both A and B.</a:t>
            </a:r>
          </a:p>
          <a:p>
            <a:pPr marL="857250" lvl="1" indent="-457200">
              <a:buFontTx/>
              <a:buNone/>
              <a:defRPr/>
            </a:pPr>
            <a:endParaRPr lang="en-US" sz="1600" b="1" i="1" dirty="0" smtClean="0">
              <a:solidFill>
                <a:schemeClr val="tx1"/>
              </a:solidFill>
              <a:cs typeface="Arial" pitchFamily="34" charset="0"/>
            </a:endParaRPr>
          </a:p>
          <a:p>
            <a:pPr marL="463550" indent="-463550">
              <a:buFont typeface="+mj-lt"/>
              <a:buAutoNum type="arabicPeriod" startAt="6"/>
              <a:defRPr/>
            </a:pPr>
            <a:r>
              <a:rPr lang="en-US" sz="2000" dirty="0" smtClean="0">
                <a:cs typeface="Arial" pitchFamily="34" charset="0"/>
              </a:rPr>
              <a:t>T or F Bonus Groups are DCIPS employees who work in an Army organization and share funding for performance payouts</a:t>
            </a:r>
          </a:p>
          <a:p>
            <a:pPr marL="857250" lvl="1" indent="-457200">
              <a:buFontTx/>
              <a:buNone/>
              <a:defRPr/>
            </a:pPr>
            <a:r>
              <a:rPr lang="en-US" sz="1600" b="1" i="1" dirty="0" smtClean="0">
                <a:solidFill>
                  <a:schemeClr val="tx2"/>
                </a:solidFill>
                <a:cs typeface="Arial" pitchFamily="34" charset="0"/>
              </a:rPr>
              <a:t>True</a:t>
            </a:r>
          </a:p>
          <a:p>
            <a:pPr marL="857250" lvl="1" indent="-457200">
              <a:buFontTx/>
              <a:buNone/>
              <a:defRPr/>
            </a:pPr>
            <a:endParaRPr lang="en-US" sz="1600" b="1" i="1" dirty="0" smtClean="0">
              <a:cs typeface="Arial" pitchFamily="34" charset="0"/>
            </a:endParaRPr>
          </a:p>
          <a:p>
            <a:pPr marL="463550" indent="-463550">
              <a:buFont typeface="+mj-lt"/>
              <a:buAutoNum type="arabicPeriod" startAt="7"/>
              <a:defRPr/>
            </a:pPr>
            <a:r>
              <a:rPr lang="en-US" sz="2000" dirty="0" smtClean="0">
                <a:cs typeface="Arial" pitchFamily="34" charset="0"/>
              </a:rPr>
              <a:t>T or F The CWB tool generates employee ratings</a:t>
            </a:r>
          </a:p>
          <a:p>
            <a:pPr marL="463550" lvl="1" indent="-63500">
              <a:buFontTx/>
              <a:buNone/>
              <a:defRPr/>
            </a:pPr>
            <a:r>
              <a:rPr lang="en-US" sz="1600" b="1" i="1" dirty="0" smtClean="0">
                <a:solidFill>
                  <a:schemeClr val="tx2"/>
                </a:solidFill>
                <a:cs typeface="Arial" pitchFamily="34" charset="0"/>
              </a:rPr>
              <a:t>False. Ratings from PAA feed the CWB tool that generates PBB recommendations</a:t>
            </a:r>
            <a:endParaRPr lang="en-US" sz="1600" b="1" i="1" dirty="0" smtClean="0">
              <a:solidFill>
                <a:schemeClr val="tx1"/>
              </a:solidFill>
              <a:cs typeface="Arial" pitchFamily="34" charset="0"/>
            </a:endParaRPr>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304800"/>
            <a:ext cx="8229600" cy="1143000"/>
          </a:xfrm>
        </p:spPr>
        <p:txBody>
          <a:bodyPr/>
          <a:lstStyle/>
          <a:p>
            <a:pPr algn="ctr"/>
            <a:r>
              <a:rPr lang="en-US" dirty="0" smtClean="0">
                <a:latin typeface="Arial" pitchFamily="34" charset="0"/>
                <a:cs typeface="Arial" pitchFamily="34" charset="0"/>
              </a:rPr>
              <a:t>End of Course Review</a:t>
            </a:r>
          </a:p>
        </p:txBody>
      </p:sp>
      <p:sp>
        <p:nvSpPr>
          <p:cNvPr id="72707" name="Content Placeholder 2"/>
          <p:cNvSpPr>
            <a:spLocks noGrp="1"/>
          </p:cNvSpPr>
          <p:nvPr>
            <p:ph idx="1"/>
          </p:nvPr>
        </p:nvSpPr>
        <p:spPr>
          <a:xfrm>
            <a:off x="444500" y="1560513"/>
            <a:ext cx="8229600" cy="5029200"/>
          </a:xfrm>
        </p:spPr>
        <p:txBody>
          <a:bodyPr/>
          <a:lstStyle/>
          <a:p>
            <a:pPr marL="514350" indent="-514350">
              <a:buFont typeface="Arial Black" pitchFamily="34" charset="0"/>
              <a:buAutoNum type="arabicPeriod" startAt="8"/>
            </a:pPr>
            <a:r>
              <a:rPr lang="en-US" sz="2000" dirty="0" smtClean="0"/>
              <a:t>Choose the correct answer to complete the following statement: Business Rules _____. </a:t>
            </a:r>
          </a:p>
          <a:p>
            <a:pPr marL="914400" lvl="1" indent="-514350">
              <a:buFont typeface="Arial Black" pitchFamily="34" charset="0"/>
              <a:buAutoNum type="alphaUcPeriod"/>
            </a:pPr>
            <a:r>
              <a:rPr lang="en-US" sz="1600" dirty="0" smtClean="0"/>
              <a:t>Are a spreadsheet that contains all the functionality needed to conduct an effective bonus program </a:t>
            </a:r>
          </a:p>
          <a:p>
            <a:pPr marL="914400" lvl="1" indent="-514350">
              <a:buFont typeface="Arial Black" pitchFamily="34" charset="0"/>
              <a:buAutoNum type="alphaUcPeriod"/>
            </a:pPr>
            <a:r>
              <a:rPr lang="en-US" sz="1600" dirty="0" smtClean="0"/>
              <a:t>Provide an annual performance-based rewards program linking employee performance to individual accomplishments</a:t>
            </a:r>
          </a:p>
          <a:p>
            <a:pPr marL="914400" lvl="1" indent="-514350">
              <a:buFont typeface="Arial Black" pitchFamily="34" charset="0"/>
              <a:buAutoNum type="alphaUcPeriod"/>
            </a:pPr>
            <a:r>
              <a:rPr lang="en-US" sz="1600" b="1" i="1" dirty="0" smtClean="0">
                <a:solidFill>
                  <a:schemeClr val="tx1"/>
                </a:solidFill>
              </a:rPr>
              <a:t>Provide standard guidance for the review and adjustment of PBBs by Bonus Group Managers</a:t>
            </a:r>
          </a:p>
          <a:p>
            <a:pPr marL="914400" lvl="1" indent="-514350">
              <a:buFont typeface="Arial Black" pitchFamily="34" charset="0"/>
              <a:buAutoNum type="alphaUcPeriod"/>
            </a:pPr>
            <a:r>
              <a:rPr lang="en-US" sz="1600" dirty="0" smtClean="0"/>
              <a:t>None of the above</a:t>
            </a:r>
          </a:p>
          <a:p>
            <a:pPr marL="914400" lvl="1" indent="-514350">
              <a:buFontTx/>
              <a:buNone/>
            </a:pPr>
            <a:endParaRPr lang="en-US" sz="1600" dirty="0" smtClean="0"/>
          </a:p>
          <a:p>
            <a:pPr marL="514350" indent="-514350">
              <a:buFont typeface="Arial Black" pitchFamily="34" charset="0"/>
              <a:buAutoNum type="arabicPeriod" startAt="9"/>
            </a:pPr>
            <a:r>
              <a:rPr lang="en-US" sz="2000" dirty="0" smtClean="0"/>
              <a:t>What are the final steps in the PBB process? </a:t>
            </a:r>
          </a:p>
          <a:p>
            <a:pPr marL="914400" lvl="1" indent="-514350">
              <a:buFont typeface="Arial Black" pitchFamily="34" charset="0"/>
              <a:buAutoNum type="alphaUcPeriod"/>
            </a:pPr>
            <a:r>
              <a:rPr lang="en-US" sz="1600" dirty="0" smtClean="0"/>
              <a:t>Commanders provide certification letter to Army-wide PRA</a:t>
            </a:r>
          </a:p>
          <a:p>
            <a:pPr marL="914400" lvl="1" indent="-514350">
              <a:buFont typeface="Arial Black" pitchFamily="34" charset="0"/>
              <a:buAutoNum type="alphaUcPeriod"/>
            </a:pPr>
            <a:r>
              <a:rPr lang="en-US" sz="1600" dirty="0" smtClean="0"/>
              <a:t>Bonus Group Manager certifies CWB for Bonus Payout</a:t>
            </a:r>
          </a:p>
          <a:p>
            <a:pPr marL="914400" lvl="1" indent="-514350">
              <a:buFont typeface="Arial Black" pitchFamily="34" charset="0"/>
              <a:buAutoNum type="alphaUcPeriod"/>
            </a:pPr>
            <a:r>
              <a:rPr lang="en-US" sz="1600" b="1" i="1" dirty="0" smtClean="0">
                <a:solidFill>
                  <a:schemeClr val="tx1"/>
                </a:solidFill>
              </a:rPr>
              <a:t>Both A and B</a:t>
            </a:r>
          </a:p>
          <a:p>
            <a:pPr marL="914400" lvl="1" indent="-514350">
              <a:buFont typeface="Arial Black" pitchFamily="34" charset="0"/>
              <a:buAutoNum type="alphaUcPeriod"/>
            </a:pPr>
            <a:r>
              <a:rPr lang="en-US" sz="1600" dirty="0" smtClean="0"/>
              <a:t>Neither A nor B</a:t>
            </a:r>
          </a:p>
          <a:p>
            <a:pPr marL="914400" lvl="1" indent="-514350">
              <a:buFontTx/>
              <a:buNone/>
            </a:pPr>
            <a:endParaRPr lang="en-US" sz="1600" dirty="0" smtClean="0"/>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algn="ctr"/>
            <a:r>
              <a:rPr lang="en-US" dirty="0" smtClean="0">
                <a:latin typeface="Arial" pitchFamily="34" charset="0"/>
                <a:cs typeface="Arial" pitchFamily="34" charset="0"/>
              </a:rPr>
              <a:t>End of Course Review</a:t>
            </a:r>
          </a:p>
        </p:txBody>
      </p:sp>
      <p:sp>
        <p:nvSpPr>
          <p:cNvPr id="73731" name="Content Placeholder 2"/>
          <p:cNvSpPr>
            <a:spLocks noGrp="1"/>
          </p:cNvSpPr>
          <p:nvPr>
            <p:ph idx="1"/>
          </p:nvPr>
        </p:nvSpPr>
        <p:spPr/>
        <p:txBody>
          <a:bodyPr/>
          <a:lstStyle/>
          <a:p>
            <a:pPr marL="914400" lvl="1" indent="-514350">
              <a:buFontTx/>
              <a:buNone/>
            </a:pPr>
            <a:endParaRPr lang="en-US" sz="1600" dirty="0" smtClean="0"/>
          </a:p>
          <a:p>
            <a:pPr marL="514350" indent="-514350">
              <a:buFont typeface="Arial Black" pitchFamily="34" charset="0"/>
              <a:buAutoNum type="arabicPeriod" startAt="10"/>
            </a:pPr>
            <a:r>
              <a:rPr lang="en-US" sz="2000" dirty="0" smtClean="0"/>
              <a:t>T or F The Command/Organizational PRA reviews and approves bonus group recommendations  and if inconsistencies are found, the PRA returns the PBB recommendations to the Bonus Group Manager.</a:t>
            </a:r>
          </a:p>
          <a:p>
            <a:pPr marL="914400" lvl="1" indent="-514350">
              <a:buFontTx/>
              <a:buNone/>
            </a:pPr>
            <a:r>
              <a:rPr lang="en-US" sz="1600" b="1" i="1" dirty="0" smtClean="0">
                <a:solidFill>
                  <a:schemeClr val="tx1"/>
                </a:solidFill>
              </a:rPr>
              <a:t>True</a:t>
            </a:r>
          </a:p>
          <a:p>
            <a:pPr marL="914400" lvl="1" indent="-514350">
              <a:buFontTx/>
              <a:buNone/>
            </a:pPr>
            <a:endParaRPr lang="en-US" sz="1200" dirty="0" smtClean="0"/>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p:cNvCxnSpPr/>
          <p:nvPr/>
        </p:nvCxnSpPr>
        <p:spPr bwMode="auto">
          <a:xfrm rot="5400000">
            <a:off x="-865187" y="4110038"/>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rot="5400000">
            <a:off x="696913"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rot="5400000">
            <a:off x="2284413"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bwMode="auto">
          <a:xfrm rot="5400000">
            <a:off x="3875088"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bwMode="auto">
          <a:xfrm rot="5400000">
            <a:off x="5456238" y="4114800"/>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rot="5400000">
            <a:off x="-2232025" y="4183063"/>
            <a:ext cx="56959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rot="5400000">
            <a:off x="-1619250" y="4100513"/>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rot="5400000">
            <a:off x="-8572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rot="5400000">
            <a:off x="1492250"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rot="5400000">
            <a:off x="310197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auto">
          <a:xfrm rot="5400000">
            <a:off x="4683125" y="4105275"/>
            <a:ext cx="56959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rot="5400000">
            <a:off x="6257925" y="4095750"/>
            <a:ext cx="5695950" cy="0"/>
          </a:xfrm>
          <a:prstGeom prst="line">
            <a:avLst/>
          </a:prstGeom>
        </p:spPr>
        <p:style>
          <a:lnRef idx="1">
            <a:schemeClr val="accent1"/>
          </a:lnRef>
          <a:fillRef idx="0">
            <a:schemeClr val="accent1"/>
          </a:fillRef>
          <a:effectRef idx="0">
            <a:schemeClr val="accent1"/>
          </a:effectRef>
          <a:fontRef idx="minor">
            <a:schemeClr val="tx1"/>
          </a:fontRef>
        </p:style>
      </p:cxnSp>
      <p:sp>
        <p:nvSpPr>
          <p:cNvPr id="48142" name="Title 3"/>
          <p:cNvSpPr>
            <a:spLocks noGrp="1"/>
          </p:cNvSpPr>
          <p:nvPr>
            <p:ph type="title"/>
          </p:nvPr>
        </p:nvSpPr>
        <p:spPr>
          <a:xfrm>
            <a:off x="1600200" y="231775"/>
            <a:ext cx="5715000" cy="927100"/>
          </a:xfrm>
        </p:spPr>
        <p:txBody>
          <a:bodyPr/>
          <a:lstStyle/>
          <a:p>
            <a:pPr eaLnBrk="1" hangingPunct="1"/>
            <a:r>
              <a:rPr lang="en-US" dirty="0" smtClean="0"/>
              <a:t>Performance-Based Bonus Timeline</a:t>
            </a:r>
          </a:p>
        </p:txBody>
      </p:sp>
      <p:sp>
        <p:nvSpPr>
          <p:cNvPr id="48143" name="AutoShape 175"/>
          <p:cNvSpPr>
            <a:spLocks noChangeArrowheads="1"/>
          </p:cNvSpPr>
          <p:nvPr/>
        </p:nvSpPr>
        <p:spPr bwMode="auto">
          <a:xfrm>
            <a:off x="6221413" y="53911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smtClean="0"/>
              <a:t>12\09</a:t>
            </a:r>
            <a:endParaRPr lang="en-US" sz="900" b="1" dirty="0"/>
          </a:p>
        </p:txBody>
      </p:sp>
      <p:sp>
        <p:nvSpPr>
          <p:cNvPr id="106" name="Text Box 176"/>
          <p:cNvSpPr txBox="1">
            <a:spLocks noChangeArrowheads="1"/>
          </p:cNvSpPr>
          <p:nvPr/>
        </p:nvSpPr>
        <p:spPr bwMode="auto">
          <a:xfrm>
            <a:off x="3944938" y="5465763"/>
            <a:ext cx="2057400" cy="369887"/>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PBB Decisions </a:t>
            </a:r>
            <a:r>
              <a:rPr lang="en-US" sz="900" b="1" dirty="0" smtClean="0">
                <a:solidFill>
                  <a:schemeClr val="accent2">
                    <a:lumMod val="50000"/>
                  </a:schemeClr>
                </a:solidFill>
              </a:rPr>
              <a:t>Finalized/Uploaded </a:t>
            </a:r>
            <a:r>
              <a:rPr lang="en-US" sz="900" b="1" dirty="0">
                <a:solidFill>
                  <a:schemeClr val="accent2">
                    <a:lumMod val="50000"/>
                  </a:schemeClr>
                </a:solidFill>
              </a:rPr>
              <a:t>into DCPDS</a:t>
            </a:r>
          </a:p>
        </p:txBody>
      </p:sp>
      <p:sp>
        <p:nvSpPr>
          <p:cNvPr id="48145" name="AutoShape 175"/>
          <p:cNvSpPr>
            <a:spLocks noChangeArrowheads="1"/>
          </p:cNvSpPr>
          <p:nvPr/>
        </p:nvSpPr>
        <p:spPr bwMode="auto">
          <a:xfrm>
            <a:off x="5721350" y="4452938"/>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11/30</a:t>
            </a:r>
          </a:p>
        </p:txBody>
      </p:sp>
      <p:sp>
        <p:nvSpPr>
          <p:cNvPr id="110" name="Text Box 171"/>
          <p:cNvSpPr txBox="1">
            <a:spLocks noChangeArrowheads="1"/>
          </p:cNvSpPr>
          <p:nvPr/>
        </p:nvSpPr>
        <p:spPr bwMode="auto">
          <a:xfrm>
            <a:off x="2438400" y="4710113"/>
            <a:ext cx="2795588" cy="230187"/>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Command PBB PRA Approves PBB Decisions</a:t>
            </a:r>
          </a:p>
        </p:txBody>
      </p:sp>
      <p:sp>
        <p:nvSpPr>
          <p:cNvPr id="150" name="AutoShape 184"/>
          <p:cNvSpPr>
            <a:spLocks noChangeArrowheads="1"/>
          </p:cNvSpPr>
          <p:nvPr/>
        </p:nvSpPr>
        <p:spPr bwMode="auto">
          <a:xfrm>
            <a:off x="7461250" y="4972050"/>
            <a:ext cx="658813" cy="623888"/>
          </a:xfrm>
          <a:prstGeom prst="star5">
            <a:avLst/>
          </a:prstGeom>
          <a:solidFill>
            <a:srgbClr val="FF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900" b="1" dirty="0" smtClean="0"/>
              <a:t>1/10</a:t>
            </a:r>
            <a:endParaRPr lang="en-US" sz="900" b="1" dirty="0"/>
          </a:p>
        </p:txBody>
      </p:sp>
      <p:sp>
        <p:nvSpPr>
          <p:cNvPr id="152" name="AutoShape 196"/>
          <p:cNvSpPr>
            <a:spLocks noChangeArrowheads="1"/>
          </p:cNvSpPr>
          <p:nvPr/>
        </p:nvSpPr>
        <p:spPr bwMode="auto">
          <a:xfrm>
            <a:off x="8329613" y="3989388"/>
            <a:ext cx="658812" cy="623887"/>
          </a:xfrm>
          <a:prstGeom prst="star5">
            <a:avLst/>
          </a:prstGeom>
          <a:solidFill>
            <a:srgbClr val="FFFF99"/>
          </a:solidFill>
          <a:ln w="9525">
            <a:solidFill>
              <a:schemeClr val="tx1"/>
            </a:solidFill>
            <a:miter lim="800000"/>
            <a:headEnd/>
            <a:tailEnd/>
          </a:ln>
          <a:effectLst/>
        </p:spPr>
        <p:txBody>
          <a:bodyPr wrap="none" anchor="ctr"/>
          <a:lstStyle/>
          <a:p>
            <a:pPr algn="ctr" fontAlgn="auto">
              <a:spcBef>
                <a:spcPts val="0"/>
              </a:spcBef>
              <a:spcAft>
                <a:spcPts val="0"/>
              </a:spcAft>
              <a:defRPr/>
            </a:pPr>
            <a:r>
              <a:rPr lang="en-US" sz="900" dirty="0" smtClean="0"/>
              <a:t>1/12</a:t>
            </a:r>
            <a:endParaRPr lang="en-US" sz="900" dirty="0"/>
          </a:p>
        </p:txBody>
      </p:sp>
      <p:sp>
        <p:nvSpPr>
          <p:cNvPr id="48149" name="Text Box 192"/>
          <p:cNvSpPr txBox="1">
            <a:spLocks noChangeArrowheads="1"/>
          </p:cNvSpPr>
          <p:nvPr/>
        </p:nvSpPr>
        <p:spPr bwMode="auto">
          <a:xfrm>
            <a:off x="7121525" y="3694113"/>
            <a:ext cx="1447800" cy="507831"/>
          </a:xfrm>
          <a:prstGeom prst="rect">
            <a:avLst/>
          </a:prstGeom>
          <a:noFill/>
          <a:ln w="9525">
            <a:noFill/>
            <a:miter lim="800000"/>
            <a:headEnd/>
            <a:tailEnd/>
          </a:ln>
        </p:spPr>
        <p:txBody>
          <a:bodyPr>
            <a:spAutoFit/>
          </a:bodyPr>
          <a:lstStyle/>
          <a:p>
            <a:pPr algn="ctr">
              <a:spcBef>
                <a:spcPct val="50000"/>
              </a:spcBef>
            </a:pPr>
            <a:r>
              <a:rPr lang="en-US" sz="900" b="1" dirty="0" smtClean="0"/>
              <a:t>Effective 1</a:t>
            </a:r>
            <a:r>
              <a:rPr lang="en-US" sz="900" b="1" baseline="30000" dirty="0" smtClean="0"/>
              <a:t>st</a:t>
            </a:r>
            <a:r>
              <a:rPr lang="en-US" sz="900" b="1" dirty="0" smtClean="0"/>
              <a:t> Day of 1</a:t>
            </a:r>
            <a:r>
              <a:rPr lang="en-US" sz="900" b="1" baseline="30000" dirty="0" smtClean="0"/>
              <a:t>st</a:t>
            </a:r>
            <a:r>
              <a:rPr lang="en-US" sz="900" b="1" dirty="0" smtClean="0"/>
              <a:t> Pay Period of New Year</a:t>
            </a:r>
            <a:endParaRPr lang="en-US" sz="900" b="1" dirty="0"/>
          </a:p>
        </p:txBody>
      </p:sp>
      <p:sp>
        <p:nvSpPr>
          <p:cNvPr id="48150" name="Text Box 186"/>
          <p:cNvSpPr txBox="1">
            <a:spLocks noChangeArrowheads="1"/>
          </p:cNvSpPr>
          <p:nvPr/>
        </p:nvSpPr>
        <p:spPr bwMode="auto">
          <a:xfrm>
            <a:off x="6535738" y="4657725"/>
            <a:ext cx="1181100" cy="508000"/>
          </a:xfrm>
          <a:prstGeom prst="rect">
            <a:avLst/>
          </a:prstGeom>
          <a:noFill/>
          <a:ln w="9525">
            <a:noFill/>
            <a:miter lim="800000"/>
            <a:headEnd/>
            <a:tailEnd/>
          </a:ln>
        </p:spPr>
        <p:txBody>
          <a:bodyPr>
            <a:spAutoFit/>
          </a:bodyPr>
          <a:lstStyle/>
          <a:p>
            <a:pPr algn="r">
              <a:spcBef>
                <a:spcPct val="50000"/>
              </a:spcBef>
            </a:pPr>
            <a:r>
              <a:rPr lang="en-US" sz="900" b="1" dirty="0"/>
              <a:t>Rating Officials Discuss Payouts With Employees</a:t>
            </a:r>
          </a:p>
        </p:txBody>
      </p:sp>
      <p:sp>
        <p:nvSpPr>
          <p:cNvPr id="154" name="5-Point Star 153"/>
          <p:cNvSpPr/>
          <p:nvPr/>
        </p:nvSpPr>
        <p:spPr>
          <a:xfrm>
            <a:off x="7710488" y="47910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40" name="5-Point Star 139"/>
          <p:cNvSpPr/>
          <p:nvPr/>
        </p:nvSpPr>
        <p:spPr>
          <a:xfrm>
            <a:off x="8594725" y="3814763"/>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53" name="AutoShape 175"/>
          <p:cNvSpPr>
            <a:spLocks noChangeArrowheads="1"/>
          </p:cNvSpPr>
          <p:nvPr/>
        </p:nvSpPr>
        <p:spPr bwMode="auto">
          <a:xfrm>
            <a:off x="4906963" y="39560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11/15</a:t>
            </a:r>
          </a:p>
        </p:txBody>
      </p:sp>
      <p:sp>
        <p:nvSpPr>
          <p:cNvPr id="170" name="Text Box 171"/>
          <p:cNvSpPr txBox="1">
            <a:spLocks noChangeArrowheads="1"/>
          </p:cNvSpPr>
          <p:nvPr/>
        </p:nvSpPr>
        <p:spPr bwMode="auto">
          <a:xfrm>
            <a:off x="2925763" y="3890963"/>
            <a:ext cx="2022475" cy="50800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Bonus Group Managers begin review of CWB  recommendations</a:t>
            </a:r>
          </a:p>
        </p:txBody>
      </p:sp>
      <p:sp>
        <p:nvSpPr>
          <p:cNvPr id="172" name="5-Point Star 171"/>
          <p:cNvSpPr/>
          <p:nvPr/>
        </p:nvSpPr>
        <p:spPr>
          <a:xfrm>
            <a:off x="5065713" y="3776663"/>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56" name="AutoShape 175"/>
          <p:cNvSpPr>
            <a:spLocks noChangeArrowheads="1"/>
          </p:cNvSpPr>
          <p:nvPr/>
        </p:nvSpPr>
        <p:spPr bwMode="auto">
          <a:xfrm>
            <a:off x="5878513" y="497205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12/06</a:t>
            </a:r>
          </a:p>
        </p:txBody>
      </p:sp>
      <p:sp>
        <p:nvSpPr>
          <p:cNvPr id="107" name="Text Box 171"/>
          <p:cNvSpPr txBox="1">
            <a:spLocks noChangeArrowheads="1"/>
          </p:cNvSpPr>
          <p:nvPr/>
        </p:nvSpPr>
        <p:spPr bwMode="auto">
          <a:xfrm>
            <a:off x="3560763" y="4918075"/>
            <a:ext cx="2171700" cy="50800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Army G-2 PRA Receives Certification Letters from Command PRA</a:t>
            </a:r>
          </a:p>
        </p:txBody>
      </p:sp>
      <p:sp>
        <p:nvSpPr>
          <p:cNvPr id="87" name="Text Box 171"/>
          <p:cNvSpPr txBox="1">
            <a:spLocks noChangeArrowheads="1"/>
          </p:cNvSpPr>
          <p:nvPr/>
        </p:nvSpPr>
        <p:spPr bwMode="auto">
          <a:xfrm>
            <a:off x="2851150" y="3297238"/>
            <a:ext cx="1676400" cy="369887"/>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Data Admin verifies Bonus Group membership in CWB </a:t>
            </a:r>
          </a:p>
        </p:txBody>
      </p:sp>
      <p:sp>
        <p:nvSpPr>
          <p:cNvPr id="48159" name="AutoShape 175"/>
          <p:cNvSpPr>
            <a:spLocks noChangeArrowheads="1"/>
          </p:cNvSpPr>
          <p:nvPr/>
        </p:nvSpPr>
        <p:spPr bwMode="auto">
          <a:xfrm>
            <a:off x="4464050" y="3259138"/>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11/12</a:t>
            </a:r>
          </a:p>
        </p:txBody>
      </p:sp>
      <p:cxnSp>
        <p:nvCxnSpPr>
          <p:cNvPr id="91" name="Straight Connector 90"/>
          <p:cNvCxnSpPr/>
          <p:nvPr/>
        </p:nvCxnSpPr>
        <p:spPr>
          <a:xfrm rot="10800000">
            <a:off x="5788025" y="5353050"/>
            <a:ext cx="433388"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1" name="AutoShape 140"/>
          <p:cNvSpPr>
            <a:spLocks noChangeArrowheads="1"/>
          </p:cNvSpPr>
          <p:nvPr/>
        </p:nvSpPr>
        <p:spPr bwMode="auto">
          <a:xfrm>
            <a:off x="5691188" y="5272088"/>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93" name="Straight Connector 92"/>
          <p:cNvCxnSpPr/>
          <p:nvPr/>
        </p:nvCxnSpPr>
        <p:spPr>
          <a:xfrm rot="10800000" flipV="1">
            <a:off x="6051550" y="5772150"/>
            <a:ext cx="169863"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3" name="AutoShape 140"/>
          <p:cNvSpPr>
            <a:spLocks noChangeArrowheads="1"/>
          </p:cNvSpPr>
          <p:nvPr/>
        </p:nvSpPr>
        <p:spPr bwMode="auto">
          <a:xfrm>
            <a:off x="5957888" y="5681663"/>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64" name="AutoShape 140"/>
          <p:cNvSpPr>
            <a:spLocks noChangeArrowheads="1"/>
          </p:cNvSpPr>
          <p:nvPr/>
        </p:nvSpPr>
        <p:spPr bwMode="auto">
          <a:xfrm>
            <a:off x="5224463" y="4765675"/>
            <a:ext cx="111125" cy="8255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cxnSp>
        <p:nvCxnSpPr>
          <p:cNvPr id="125" name="Straight Connector 124"/>
          <p:cNvCxnSpPr/>
          <p:nvPr/>
        </p:nvCxnSpPr>
        <p:spPr>
          <a:xfrm rot="10800000">
            <a:off x="5259388" y="4848225"/>
            <a:ext cx="4572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8166" name="Text Box 42"/>
          <p:cNvSpPr txBox="1">
            <a:spLocks noChangeArrowheads="1"/>
          </p:cNvSpPr>
          <p:nvPr/>
        </p:nvSpPr>
        <p:spPr bwMode="auto">
          <a:xfrm>
            <a:off x="7566025" y="1743075"/>
            <a:ext cx="8572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USD(I) Required Due Date</a:t>
            </a:r>
          </a:p>
        </p:txBody>
      </p:sp>
      <p:sp>
        <p:nvSpPr>
          <p:cNvPr id="48167" name="Text Box 42"/>
          <p:cNvSpPr txBox="1">
            <a:spLocks noChangeArrowheads="1"/>
          </p:cNvSpPr>
          <p:nvPr/>
        </p:nvSpPr>
        <p:spPr bwMode="auto">
          <a:xfrm>
            <a:off x="7566025" y="2419350"/>
            <a:ext cx="842963" cy="231775"/>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Final Due Date</a:t>
            </a:r>
          </a:p>
        </p:txBody>
      </p:sp>
      <p:sp>
        <p:nvSpPr>
          <p:cNvPr id="130" name="5-Point Star 129"/>
          <p:cNvSpPr/>
          <p:nvPr/>
        </p:nvSpPr>
        <p:spPr bwMode="auto">
          <a:xfrm>
            <a:off x="8523288" y="184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31" name="AutoShape 197"/>
          <p:cNvSpPr>
            <a:spLocks noChangeArrowheads="1"/>
          </p:cNvSpPr>
          <p:nvPr/>
        </p:nvSpPr>
        <p:spPr bwMode="auto">
          <a:xfrm>
            <a:off x="8485188" y="2422525"/>
            <a:ext cx="228600" cy="228600"/>
          </a:xfrm>
          <a:prstGeom prst="star5">
            <a:avLst/>
          </a:prstGeom>
          <a:solidFill>
            <a:srgbClr val="FFFF99"/>
          </a:solidFill>
          <a:ln w="9525">
            <a:solidFill>
              <a:schemeClr val="tx1"/>
            </a:solidFill>
            <a:miter lim="800000"/>
            <a:headEnd/>
            <a:tailEnd/>
          </a:ln>
          <a:effectLst/>
        </p:spPr>
        <p:txBody>
          <a:bodyPr wrap="none" anchor="ctr"/>
          <a:lstStyle/>
          <a:p>
            <a:pPr fontAlgn="auto">
              <a:spcBef>
                <a:spcPts val="0"/>
              </a:spcBef>
              <a:spcAft>
                <a:spcPts val="0"/>
              </a:spcAft>
              <a:defRPr/>
            </a:pPr>
            <a:endParaRPr lang="en-US" sz="900" dirty="0">
              <a:latin typeface="+mn-lt"/>
            </a:endParaRPr>
          </a:p>
        </p:txBody>
      </p:sp>
      <p:sp>
        <p:nvSpPr>
          <p:cNvPr id="48170" name="AutoShape 195"/>
          <p:cNvSpPr>
            <a:spLocks noChangeArrowheads="1"/>
          </p:cNvSpPr>
          <p:nvPr/>
        </p:nvSpPr>
        <p:spPr bwMode="auto">
          <a:xfrm>
            <a:off x="8524875" y="1538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71" name="TextBox 157"/>
          <p:cNvSpPr txBox="1">
            <a:spLocks noChangeArrowheads="1"/>
          </p:cNvSpPr>
          <p:nvPr/>
        </p:nvSpPr>
        <p:spPr bwMode="auto">
          <a:xfrm>
            <a:off x="7524750" y="1504950"/>
            <a:ext cx="1447800" cy="246063"/>
          </a:xfrm>
          <a:prstGeom prst="rect">
            <a:avLst/>
          </a:prstGeom>
          <a:noFill/>
          <a:ln w="9525">
            <a:noFill/>
            <a:miter lim="800000"/>
            <a:headEnd/>
            <a:tailEnd/>
          </a:ln>
        </p:spPr>
        <p:txBody>
          <a:bodyPr>
            <a:spAutoFit/>
          </a:bodyPr>
          <a:lstStyle/>
          <a:p>
            <a:r>
              <a:rPr lang="en-US" sz="1000" b="1" dirty="0">
                <a:latin typeface="Calibri" pitchFamily="34" charset="0"/>
              </a:rPr>
              <a:t>Key Milestone</a:t>
            </a:r>
          </a:p>
        </p:txBody>
      </p:sp>
      <p:sp>
        <p:nvSpPr>
          <p:cNvPr id="48172" name="Text Box 42"/>
          <p:cNvSpPr txBox="1">
            <a:spLocks noChangeArrowheads="1"/>
          </p:cNvSpPr>
          <p:nvPr/>
        </p:nvSpPr>
        <p:spPr bwMode="auto">
          <a:xfrm>
            <a:off x="7562850" y="2089150"/>
            <a:ext cx="8572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latin typeface="Calibri" pitchFamily="34" charset="0"/>
              </a:rPr>
              <a:t>G-2 Guidance Release</a:t>
            </a:r>
          </a:p>
        </p:txBody>
      </p:sp>
      <p:sp>
        <p:nvSpPr>
          <p:cNvPr id="135" name="Oval 134"/>
          <p:cNvSpPr/>
          <p:nvPr/>
        </p:nvSpPr>
        <p:spPr>
          <a:xfrm>
            <a:off x="8523288" y="2151063"/>
            <a:ext cx="153987" cy="153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37" name="Rectangle 136"/>
          <p:cNvSpPr/>
          <p:nvPr/>
        </p:nvSpPr>
        <p:spPr bwMode="auto">
          <a:xfrm>
            <a:off x="7432675" y="1470025"/>
            <a:ext cx="1600200" cy="157480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en-US" dirty="0"/>
          </a:p>
        </p:txBody>
      </p:sp>
      <p:sp>
        <p:nvSpPr>
          <p:cNvPr id="48175" name="Text Box 42"/>
          <p:cNvSpPr txBox="1">
            <a:spLocks noChangeArrowheads="1"/>
          </p:cNvSpPr>
          <p:nvPr/>
        </p:nvSpPr>
        <p:spPr bwMode="auto">
          <a:xfrm>
            <a:off x="7515225" y="1743075"/>
            <a:ext cx="1022350" cy="369888"/>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USD(I) Required Due Date</a:t>
            </a:r>
          </a:p>
        </p:txBody>
      </p:sp>
      <p:sp>
        <p:nvSpPr>
          <p:cNvPr id="48176" name="Text Box 42"/>
          <p:cNvSpPr txBox="1">
            <a:spLocks noChangeArrowheads="1"/>
          </p:cNvSpPr>
          <p:nvPr/>
        </p:nvSpPr>
        <p:spPr bwMode="auto">
          <a:xfrm>
            <a:off x="7515225" y="2468563"/>
            <a:ext cx="931863" cy="230187"/>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Final Due Date</a:t>
            </a:r>
          </a:p>
        </p:txBody>
      </p:sp>
      <p:sp>
        <p:nvSpPr>
          <p:cNvPr id="141" name="5-Point Star 140"/>
          <p:cNvSpPr/>
          <p:nvPr/>
        </p:nvSpPr>
        <p:spPr bwMode="auto">
          <a:xfrm>
            <a:off x="8523288" y="184467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43" name="AutoShape 197"/>
          <p:cNvSpPr>
            <a:spLocks noChangeArrowheads="1"/>
          </p:cNvSpPr>
          <p:nvPr/>
        </p:nvSpPr>
        <p:spPr bwMode="auto">
          <a:xfrm>
            <a:off x="8485188" y="2420938"/>
            <a:ext cx="228600" cy="228600"/>
          </a:xfrm>
          <a:prstGeom prst="star5">
            <a:avLst/>
          </a:prstGeom>
          <a:solidFill>
            <a:srgbClr val="FFFF99"/>
          </a:solidFill>
          <a:ln w="9525">
            <a:solidFill>
              <a:schemeClr val="tx1"/>
            </a:solidFill>
            <a:miter lim="800000"/>
            <a:headEnd/>
            <a:tailEnd/>
          </a:ln>
          <a:effectLst/>
        </p:spPr>
        <p:txBody>
          <a:bodyPr wrap="none" anchor="ctr"/>
          <a:lstStyle/>
          <a:p>
            <a:pPr fontAlgn="auto">
              <a:spcBef>
                <a:spcPts val="0"/>
              </a:spcBef>
              <a:spcAft>
                <a:spcPts val="0"/>
              </a:spcAft>
              <a:defRPr/>
            </a:pPr>
            <a:endParaRPr lang="en-US" sz="900" dirty="0">
              <a:latin typeface="+mn-lt"/>
            </a:endParaRPr>
          </a:p>
        </p:txBody>
      </p:sp>
      <p:sp>
        <p:nvSpPr>
          <p:cNvPr id="48179" name="AutoShape 195"/>
          <p:cNvSpPr>
            <a:spLocks noChangeArrowheads="1"/>
          </p:cNvSpPr>
          <p:nvPr/>
        </p:nvSpPr>
        <p:spPr bwMode="auto">
          <a:xfrm>
            <a:off x="8523288" y="1538288"/>
            <a:ext cx="152400" cy="1524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sz="900" b="1" dirty="0">
              <a:latin typeface="Calibri" pitchFamily="34" charset="0"/>
            </a:endParaRPr>
          </a:p>
        </p:txBody>
      </p:sp>
      <p:sp>
        <p:nvSpPr>
          <p:cNvPr id="48180" name="TextBox 157"/>
          <p:cNvSpPr txBox="1">
            <a:spLocks noChangeArrowheads="1"/>
          </p:cNvSpPr>
          <p:nvPr/>
        </p:nvSpPr>
        <p:spPr bwMode="auto">
          <a:xfrm>
            <a:off x="7458075" y="1504950"/>
            <a:ext cx="1447800" cy="230188"/>
          </a:xfrm>
          <a:prstGeom prst="rect">
            <a:avLst/>
          </a:prstGeom>
          <a:noFill/>
          <a:ln w="9525">
            <a:noFill/>
            <a:miter lim="800000"/>
            <a:headEnd/>
            <a:tailEnd/>
          </a:ln>
        </p:spPr>
        <p:txBody>
          <a:bodyPr>
            <a:spAutoFit/>
          </a:bodyPr>
          <a:lstStyle/>
          <a:p>
            <a:r>
              <a:rPr lang="en-US" sz="900" b="1" dirty="0"/>
              <a:t>Key Milestone</a:t>
            </a:r>
          </a:p>
        </p:txBody>
      </p:sp>
      <p:sp>
        <p:nvSpPr>
          <p:cNvPr id="48181" name="Text Box 42"/>
          <p:cNvSpPr txBox="1">
            <a:spLocks noChangeArrowheads="1"/>
          </p:cNvSpPr>
          <p:nvPr/>
        </p:nvSpPr>
        <p:spPr bwMode="auto">
          <a:xfrm>
            <a:off x="7505700" y="2089150"/>
            <a:ext cx="857250" cy="368300"/>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G-2 Guidance Release</a:t>
            </a:r>
          </a:p>
        </p:txBody>
      </p:sp>
      <p:sp>
        <p:nvSpPr>
          <p:cNvPr id="148" name="Oval 147"/>
          <p:cNvSpPr/>
          <p:nvPr/>
        </p:nvSpPr>
        <p:spPr bwMode="auto">
          <a:xfrm>
            <a:off x="8523288" y="2151063"/>
            <a:ext cx="153987" cy="15398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69" name="Text Box 171"/>
          <p:cNvSpPr txBox="1">
            <a:spLocks noChangeArrowheads="1"/>
          </p:cNvSpPr>
          <p:nvPr/>
        </p:nvSpPr>
        <p:spPr bwMode="auto">
          <a:xfrm>
            <a:off x="2781300" y="2424113"/>
            <a:ext cx="1960563" cy="50800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900" b="1" dirty="0">
                <a:solidFill>
                  <a:schemeClr val="accent2">
                    <a:lumMod val="50000"/>
                  </a:schemeClr>
                </a:solidFill>
              </a:rPr>
              <a:t>Commander Selects Percentage from Army approved range for calculation of PBB budgets</a:t>
            </a:r>
          </a:p>
        </p:txBody>
      </p:sp>
      <p:sp>
        <p:nvSpPr>
          <p:cNvPr id="48184" name="AutoShape 175"/>
          <p:cNvSpPr>
            <a:spLocks noChangeArrowheads="1"/>
          </p:cNvSpPr>
          <p:nvPr/>
        </p:nvSpPr>
        <p:spPr bwMode="auto">
          <a:xfrm>
            <a:off x="2535238" y="1714500"/>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9/30</a:t>
            </a:r>
          </a:p>
        </p:txBody>
      </p:sp>
      <p:sp>
        <p:nvSpPr>
          <p:cNvPr id="77" name="Text Box 171"/>
          <p:cNvSpPr txBox="1">
            <a:spLocks noChangeArrowheads="1"/>
          </p:cNvSpPr>
          <p:nvPr/>
        </p:nvSpPr>
        <p:spPr bwMode="auto">
          <a:xfrm>
            <a:off x="2857500" y="1731963"/>
            <a:ext cx="1838325" cy="50783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900" b="1" dirty="0" smtClean="0">
                <a:solidFill>
                  <a:schemeClr val="accent2">
                    <a:lumMod val="50000"/>
                  </a:schemeClr>
                </a:solidFill>
              </a:rPr>
              <a:t>USD(I) &amp; Army G-2 Set </a:t>
            </a:r>
            <a:r>
              <a:rPr lang="en-US" sz="900" b="1" dirty="0">
                <a:solidFill>
                  <a:schemeClr val="accent2">
                    <a:lumMod val="50000"/>
                  </a:schemeClr>
                </a:solidFill>
              </a:rPr>
              <a:t>Range of Budget Percentages for PBB</a:t>
            </a:r>
          </a:p>
        </p:txBody>
      </p:sp>
      <p:sp>
        <p:nvSpPr>
          <p:cNvPr id="96" name="5-Point Star 95"/>
          <p:cNvSpPr/>
          <p:nvPr/>
        </p:nvSpPr>
        <p:spPr>
          <a:xfrm>
            <a:off x="2698750" y="1546225"/>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8187" name="AutoShape 175"/>
          <p:cNvSpPr>
            <a:spLocks noChangeArrowheads="1"/>
          </p:cNvSpPr>
          <p:nvPr/>
        </p:nvSpPr>
        <p:spPr bwMode="auto">
          <a:xfrm>
            <a:off x="2540000" y="2557463"/>
            <a:ext cx="457200" cy="381000"/>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r>
              <a:rPr lang="en-US" sz="900" b="1" dirty="0"/>
              <a:t>9/30</a:t>
            </a:r>
          </a:p>
        </p:txBody>
      </p:sp>
      <p:cxnSp>
        <p:nvCxnSpPr>
          <p:cNvPr id="78" name="Straight Connector 77"/>
          <p:cNvCxnSpPr/>
          <p:nvPr/>
        </p:nvCxnSpPr>
        <p:spPr bwMode="auto">
          <a:xfrm rot="5400000">
            <a:off x="-2813050" y="4192588"/>
            <a:ext cx="5695950" cy="0"/>
          </a:xfrm>
          <a:prstGeom prst="line">
            <a:avLst/>
          </a:prstGeom>
        </p:spPr>
        <p:style>
          <a:lnRef idx="1">
            <a:schemeClr val="accent1"/>
          </a:lnRef>
          <a:fillRef idx="0">
            <a:schemeClr val="accent1"/>
          </a:fillRef>
          <a:effectRef idx="0">
            <a:schemeClr val="accent1"/>
          </a:effectRef>
          <a:fontRef idx="minor">
            <a:schemeClr val="tx1"/>
          </a:fontRef>
        </p:style>
      </p:cxnSp>
      <p:sp>
        <p:nvSpPr>
          <p:cNvPr id="48190" name="Text Box 42"/>
          <p:cNvSpPr txBox="1">
            <a:spLocks noChangeArrowheads="1"/>
          </p:cNvSpPr>
          <p:nvPr/>
        </p:nvSpPr>
        <p:spPr bwMode="auto">
          <a:xfrm>
            <a:off x="7510463" y="2736850"/>
            <a:ext cx="842962" cy="231775"/>
          </a:xfrm>
          <a:prstGeom prst="rect">
            <a:avLst/>
          </a:prstGeom>
          <a:noFill/>
          <a:ln w="9525">
            <a:noFill/>
            <a:miter lim="800000"/>
            <a:headEnd/>
            <a:tailEnd/>
          </a:ln>
        </p:spPr>
        <p:txBody>
          <a:bodyPr lIns="45720" rIns="45720">
            <a:spAutoFit/>
          </a:bodyPr>
          <a:lstStyle/>
          <a:p>
            <a:pPr eaLnBrk="0" hangingPunct="0">
              <a:spcBef>
                <a:spcPct val="50000"/>
              </a:spcBef>
            </a:pPr>
            <a:r>
              <a:rPr lang="en-US" sz="900" b="1" dirty="0">
                <a:solidFill>
                  <a:srgbClr val="000000"/>
                </a:solidFill>
              </a:rPr>
              <a:t>Training Date</a:t>
            </a:r>
          </a:p>
        </p:txBody>
      </p:sp>
      <p:sp>
        <p:nvSpPr>
          <p:cNvPr id="88" name="Regular Pentagon 87"/>
          <p:cNvSpPr/>
          <p:nvPr/>
        </p:nvSpPr>
        <p:spPr>
          <a:xfrm>
            <a:off x="8489950" y="2738438"/>
            <a:ext cx="192088" cy="192087"/>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90" name="Regular Pentagon 89"/>
          <p:cNvSpPr/>
          <p:nvPr/>
        </p:nvSpPr>
        <p:spPr>
          <a:xfrm>
            <a:off x="4178808" y="6202680"/>
            <a:ext cx="307975" cy="307975"/>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8194" name="Text Box 171"/>
          <p:cNvSpPr txBox="1">
            <a:spLocks noChangeArrowheads="1"/>
          </p:cNvSpPr>
          <p:nvPr/>
        </p:nvSpPr>
        <p:spPr bwMode="auto">
          <a:xfrm>
            <a:off x="4421505" y="6129528"/>
            <a:ext cx="1333500" cy="369888"/>
          </a:xfrm>
          <a:prstGeom prst="rect">
            <a:avLst/>
          </a:prstGeom>
          <a:noFill/>
          <a:ln w="9525">
            <a:noFill/>
            <a:miter lim="800000"/>
            <a:headEnd/>
            <a:tailEnd/>
          </a:ln>
        </p:spPr>
        <p:txBody>
          <a:bodyPr>
            <a:spAutoFit/>
          </a:bodyPr>
          <a:lstStyle/>
          <a:p>
            <a:pPr>
              <a:spcBef>
                <a:spcPct val="50000"/>
              </a:spcBef>
            </a:pPr>
            <a:r>
              <a:rPr lang="en-US" sz="900" b="1" dirty="0"/>
              <a:t>Data Administrator Training</a:t>
            </a:r>
          </a:p>
        </p:txBody>
      </p:sp>
      <p:sp>
        <p:nvSpPr>
          <p:cNvPr id="95" name="Oval 94"/>
          <p:cNvSpPr/>
          <p:nvPr/>
        </p:nvSpPr>
        <p:spPr bwMode="auto">
          <a:xfrm>
            <a:off x="3459480" y="5797296"/>
            <a:ext cx="268288" cy="26987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48196" name="Text Box 171"/>
          <p:cNvSpPr txBox="1">
            <a:spLocks noChangeArrowheads="1"/>
          </p:cNvSpPr>
          <p:nvPr/>
        </p:nvSpPr>
        <p:spPr bwMode="auto">
          <a:xfrm>
            <a:off x="3997452" y="5789994"/>
            <a:ext cx="1876425" cy="369887"/>
          </a:xfrm>
          <a:prstGeom prst="rect">
            <a:avLst/>
          </a:prstGeom>
          <a:noFill/>
          <a:ln w="9525">
            <a:noFill/>
            <a:miter lim="800000"/>
            <a:headEnd/>
            <a:tailEnd/>
          </a:ln>
        </p:spPr>
        <p:txBody>
          <a:bodyPr>
            <a:spAutoFit/>
          </a:bodyPr>
          <a:lstStyle/>
          <a:p>
            <a:pPr>
              <a:spcBef>
                <a:spcPct val="50000"/>
              </a:spcBef>
            </a:pPr>
            <a:r>
              <a:rPr lang="en-US" sz="900" b="1" dirty="0"/>
              <a:t>Begin PBB Communications products release</a:t>
            </a:r>
          </a:p>
        </p:txBody>
      </p:sp>
      <p:graphicFrame>
        <p:nvGraphicFramePr>
          <p:cNvPr id="164" name="Table 163"/>
          <p:cNvGraphicFramePr>
            <a:graphicFrameLocks noGrp="1"/>
          </p:cNvGraphicFramePr>
          <p:nvPr/>
        </p:nvGraphicFramePr>
        <p:xfrm>
          <a:off x="0" y="6619875"/>
          <a:ext cx="9180601" cy="243840"/>
        </p:xfrm>
        <a:graphic>
          <a:graphicData uri="http://schemas.openxmlformats.org/drawingml/2006/table">
            <a:tbl>
              <a:tblPr firstRow="1" bandRow="1">
                <a:tableStyleId>{5C22544A-7EE6-4342-B048-85BDC9FD1C3A}</a:tableStyleId>
              </a:tblPr>
              <a:tblGrid>
                <a:gridCol w="9180601"/>
              </a:tblGrid>
              <a:tr h="127000">
                <a:tc>
                  <a:txBody>
                    <a:bodyPr/>
                    <a:lstStyle/>
                    <a:p>
                      <a:endParaRPr lang="en-US"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r>
            </a:tbl>
          </a:graphicData>
        </a:graphic>
      </p:graphicFrame>
      <p:graphicFrame>
        <p:nvGraphicFramePr>
          <p:cNvPr id="68" name="Table 67"/>
          <p:cNvGraphicFramePr>
            <a:graphicFrameLocks noGrp="1"/>
          </p:cNvGraphicFramePr>
          <p:nvPr/>
        </p:nvGraphicFramePr>
        <p:xfrm>
          <a:off x="0" y="1203325"/>
          <a:ext cx="9116274" cy="243840"/>
        </p:xfrm>
        <a:graphic>
          <a:graphicData uri="http://schemas.openxmlformats.org/drawingml/2006/table">
            <a:tbl>
              <a:tblPr firstRow="1" bandRow="1">
                <a:tableStyleId>{5C22544A-7EE6-4342-B048-85BDC9FD1C3A}</a:tableStyleId>
              </a:tblPr>
              <a:tblGrid>
                <a:gridCol w="1230764"/>
                <a:gridCol w="1536200"/>
                <a:gridCol w="1574605"/>
                <a:gridCol w="1613010"/>
                <a:gridCol w="1574605"/>
                <a:gridCol w="1587090"/>
              </a:tblGrid>
              <a:tr h="203200">
                <a:tc>
                  <a:txBody>
                    <a:bodyPr/>
                    <a:lstStyle/>
                    <a:p>
                      <a:pPr algn="ctr"/>
                      <a:r>
                        <a:rPr lang="en-US" sz="1000" dirty="0" smtClean="0"/>
                        <a:t>July/August 2013</a:t>
                      </a:r>
                      <a:endParaRPr lang="en-US" sz="1000" dirty="0"/>
                    </a:p>
                  </a:txBody>
                  <a:tcPr>
                    <a:solidFill>
                      <a:schemeClr val="tx2">
                        <a:lumMod val="75000"/>
                      </a:schemeClr>
                    </a:solidFill>
                  </a:tcPr>
                </a:tc>
                <a:tc>
                  <a:txBody>
                    <a:bodyPr/>
                    <a:lstStyle/>
                    <a:p>
                      <a:pPr algn="ctr"/>
                      <a:r>
                        <a:rPr lang="en-US" sz="1000" dirty="0" smtClean="0"/>
                        <a:t>September</a:t>
                      </a:r>
                      <a:endParaRPr lang="en-US" sz="1000" dirty="0"/>
                    </a:p>
                  </a:txBody>
                  <a:tcPr>
                    <a:solidFill>
                      <a:schemeClr val="tx2">
                        <a:lumMod val="75000"/>
                      </a:schemeClr>
                    </a:solidFill>
                  </a:tcPr>
                </a:tc>
                <a:tc>
                  <a:txBody>
                    <a:bodyPr/>
                    <a:lstStyle/>
                    <a:p>
                      <a:pPr algn="ctr"/>
                      <a:r>
                        <a:rPr lang="en-US" sz="1000" dirty="0" smtClean="0"/>
                        <a:t>October</a:t>
                      </a:r>
                      <a:endParaRPr lang="en-US" sz="1000" dirty="0"/>
                    </a:p>
                  </a:txBody>
                  <a:tcPr>
                    <a:solidFill>
                      <a:schemeClr val="tx2">
                        <a:lumMod val="75000"/>
                      </a:schemeClr>
                    </a:solidFill>
                  </a:tcPr>
                </a:tc>
                <a:tc>
                  <a:txBody>
                    <a:bodyPr/>
                    <a:lstStyle/>
                    <a:p>
                      <a:pPr algn="ctr"/>
                      <a:r>
                        <a:rPr lang="en-US" sz="1000" dirty="0" smtClean="0"/>
                        <a:t>November</a:t>
                      </a:r>
                      <a:endParaRPr lang="en-US" sz="1000" dirty="0"/>
                    </a:p>
                  </a:txBody>
                  <a:tcPr>
                    <a:solidFill>
                      <a:schemeClr val="tx2">
                        <a:lumMod val="75000"/>
                      </a:schemeClr>
                    </a:solidFill>
                  </a:tcPr>
                </a:tc>
                <a:tc>
                  <a:txBody>
                    <a:bodyPr/>
                    <a:lstStyle/>
                    <a:p>
                      <a:pPr algn="ctr"/>
                      <a:r>
                        <a:rPr lang="en-US" sz="1000" dirty="0" smtClean="0"/>
                        <a:t>December</a:t>
                      </a:r>
                      <a:endParaRPr lang="en-US" sz="1000" dirty="0"/>
                    </a:p>
                  </a:txBody>
                  <a:tcPr>
                    <a:solidFill>
                      <a:schemeClr val="tx2">
                        <a:lumMod val="75000"/>
                      </a:schemeClr>
                    </a:solidFill>
                  </a:tcPr>
                </a:tc>
                <a:tc>
                  <a:txBody>
                    <a:bodyPr/>
                    <a:lstStyle/>
                    <a:p>
                      <a:pPr algn="ctr"/>
                      <a:r>
                        <a:rPr lang="en-US" sz="1000" dirty="0" smtClean="0"/>
                        <a:t>January  2014</a:t>
                      </a:r>
                      <a:endParaRPr lang="en-US" sz="1000" dirty="0"/>
                    </a:p>
                  </a:txBody>
                  <a:tcPr>
                    <a:solidFill>
                      <a:schemeClr val="tx2">
                        <a:lumMod val="75000"/>
                      </a:schemeClr>
                    </a:solidFill>
                  </a:tcPr>
                </a:tc>
              </a:tr>
            </a:tbl>
          </a:graphicData>
        </a:graphic>
      </p:graphicFrame>
      <p:sp>
        <p:nvSpPr>
          <p:cNvPr id="86" name="Oval 85"/>
          <p:cNvSpPr/>
          <p:nvPr/>
        </p:nvSpPr>
        <p:spPr bwMode="auto">
          <a:xfrm>
            <a:off x="1917192" y="5827776"/>
            <a:ext cx="155448" cy="16014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01" name="Date Placeholder 100"/>
          <p:cNvSpPr>
            <a:spLocks noGrp="1"/>
          </p:cNvSpPr>
          <p:nvPr>
            <p:ph type="dt" sz="half" idx="10"/>
          </p:nvPr>
        </p:nvSpPr>
        <p:spPr/>
        <p:txBody>
          <a:bodyPr/>
          <a:lstStyle/>
          <a:p>
            <a:pPr>
              <a:defRPr/>
            </a:pPr>
            <a:r>
              <a:rPr lang="en-US" dirty="0" smtClean="0"/>
              <a:t>Updated July 29, 2013</a:t>
            </a:r>
            <a:endParaRPr lang="en-US" dirty="0"/>
          </a:p>
        </p:txBody>
      </p:sp>
      <p:sp>
        <p:nvSpPr>
          <p:cNvPr id="104" name="Regular Pentagon 103"/>
          <p:cNvSpPr/>
          <p:nvPr/>
        </p:nvSpPr>
        <p:spPr>
          <a:xfrm>
            <a:off x="2721865" y="6303264"/>
            <a:ext cx="131063" cy="176911"/>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108" name="Straight Connector 107"/>
          <p:cNvCxnSpPr/>
          <p:nvPr/>
        </p:nvCxnSpPr>
        <p:spPr>
          <a:xfrm>
            <a:off x="2865120" y="6473952"/>
            <a:ext cx="1325880" cy="3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011680" y="6010656"/>
            <a:ext cx="143865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noGrp="1"/>
          </p:cNvSpPr>
          <p:nvPr>
            <p:ph type="ctrTitle"/>
          </p:nvPr>
        </p:nvSpPr>
        <p:spPr/>
        <p:txBody>
          <a:bodyPr/>
          <a:lstStyle/>
          <a:p>
            <a:pPr eaLnBrk="1" hangingPunct="1"/>
            <a:r>
              <a:rPr lang="en-US" dirty="0" smtClean="0"/>
              <a:t>Back-up Slides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p:txBody>
          <a:bodyPr/>
          <a:lstStyle/>
          <a:p>
            <a:pPr algn="l" eaLnBrk="1" hangingPunct="1"/>
            <a:r>
              <a:rPr lang="en-US" dirty="0" smtClean="0"/>
              <a:t>Ways to Reward Employees</a:t>
            </a:r>
          </a:p>
        </p:txBody>
      </p:sp>
      <p:grpSp>
        <p:nvGrpSpPr>
          <p:cNvPr id="30" name="Group 55"/>
          <p:cNvGrpSpPr>
            <a:grpSpLocks/>
          </p:cNvGrpSpPr>
          <p:nvPr/>
        </p:nvGrpSpPr>
        <p:grpSpPr bwMode="auto">
          <a:xfrm>
            <a:off x="3295790" y="2388206"/>
            <a:ext cx="2804327" cy="2362735"/>
            <a:chOff x="1682062" y="1938311"/>
            <a:chExt cx="5576705" cy="3415372"/>
          </a:xfrm>
        </p:grpSpPr>
        <p:sp>
          <p:nvSpPr>
            <p:cNvPr id="31" name="Left Arrow 30"/>
            <p:cNvSpPr/>
            <p:nvPr/>
          </p:nvSpPr>
          <p:spPr>
            <a:xfrm rot="2489702">
              <a:off x="2886293" y="4157083"/>
              <a:ext cx="1510014"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2" name="Left Arrow 31"/>
            <p:cNvSpPr/>
            <p:nvPr/>
          </p:nvSpPr>
          <p:spPr>
            <a:xfrm rot="5400000">
              <a:off x="3700637" y="3715032"/>
              <a:ext cx="1510013"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3" name="Left Arrow 32"/>
            <p:cNvSpPr/>
            <p:nvPr/>
          </p:nvSpPr>
          <p:spPr>
            <a:xfrm rot="8700000">
              <a:off x="5059355" y="3994636"/>
              <a:ext cx="792712" cy="508720"/>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34" name="Freeform 33"/>
            <p:cNvSpPr/>
            <p:nvPr/>
          </p:nvSpPr>
          <p:spPr>
            <a:xfrm>
              <a:off x="3131415" y="3954001"/>
              <a:ext cx="2490029" cy="1399682"/>
            </a:xfrm>
            <a:custGeom>
              <a:avLst/>
              <a:gdLst>
                <a:gd name="connsiteX0" fmla="*/ 0 w 1784985"/>
                <a:gd name="connsiteY0" fmla="*/ 892493 h 1784985"/>
                <a:gd name="connsiteX1" fmla="*/ 261406 w 1784985"/>
                <a:gd name="connsiteY1" fmla="*/ 261405 h 1784985"/>
                <a:gd name="connsiteX2" fmla="*/ 892494 w 1784985"/>
                <a:gd name="connsiteY2" fmla="*/ 1 h 1784985"/>
                <a:gd name="connsiteX3" fmla="*/ 1523582 w 1784985"/>
                <a:gd name="connsiteY3" fmla="*/ 261407 h 1784985"/>
                <a:gd name="connsiteX4" fmla="*/ 1784986 w 1784985"/>
                <a:gd name="connsiteY4" fmla="*/ 892495 h 1784985"/>
                <a:gd name="connsiteX5" fmla="*/ 1523581 w 1784985"/>
                <a:gd name="connsiteY5" fmla="*/ 1523583 h 1784985"/>
                <a:gd name="connsiteX6" fmla="*/ 892493 w 1784985"/>
                <a:gd name="connsiteY6" fmla="*/ 1784988 h 1784985"/>
                <a:gd name="connsiteX7" fmla="*/ 261405 w 1784985"/>
                <a:gd name="connsiteY7" fmla="*/ 1523582 h 1784985"/>
                <a:gd name="connsiteX8" fmla="*/ 0 w 1784985"/>
                <a:gd name="connsiteY8" fmla="*/ 892494 h 1784985"/>
                <a:gd name="connsiteX9" fmla="*/ 0 w 1784985"/>
                <a:gd name="connsiteY9" fmla="*/ 892493 h 178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4985" h="1784985">
                  <a:moveTo>
                    <a:pt x="0" y="892493"/>
                  </a:moveTo>
                  <a:cubicBezTo>
                    <a:pt x="0" y="655789"/>
                    <a:pt x="94031" y="428780"/>
                    <a:pt x="261406" y="261405"/>
                  </a:cubicBezTo>
                  <a:cubicBezTo>
                    <a:pt x="428781" y="94030"/>
                    <a:pt x="655791" y="0"/>
                    <a:pt x="892494" y="1"/>
                  </a:cubicBezTo>
                  <a:cubicBezTo>
                    <a:pt x="1129198" y="1"/>
                    <a:pt x="1356207" y="94032"/>
                    <a:pt x="1523582" y="261407"/>
                  </a:cubicBezTo>
                  <a:cubicBezTo>
                    <a:pt x="1690957" y="428782"/>
                    <a:pt x="1784987" y="655792"/>
                    <a:pt x="1784986" y="892495"/>
                  </a:cubicBezTo>
                  <a:cubicBezTo>
                    <a:pt x="1784986" y="1129199"/>
                    <a:pt x="1690956" y="1356208"/>
                    <a:pt x="1523581" y="1523583"/>
                  </a:cubicBezTo>
                  <a:cubicBezTo>
                    <a:pt x="1356206" y="1690958"/>
                    <a:pt x="1129197" y="1784988"/>
                    <a:pt x="892493" y="1784988"/>
                  </a:cubicBezTo>
                  <a:cubicBezTo>
                    <a:pt x="655789" y="1784988"/>
                    <a:pt x="428780" y="1690957"/>
                    <a:pt x="261405" y="1523582"/>
                  </a:cubicBezTo>
                  <a:cubicBezTo>
                    <a:pt x="94030" y="1356207"/>
                    <a:pt x="0" y="1129198"/>
                    <a:pt x="0" y="892494"/>
                  </a:cubicBezTo>
                  <a:lnTo>
                    <a:pt x="0" y="892493"/>
                  </a:lnTo>
                  <a:close/>
                </a:path>
              </a:pathLst>
            </a:custGeom>
            <a:solidFill>
              <a:schemeClr val="accent3">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275375" tIns="275375" rIns="275375" bIns="275375" spcCol="1270" anchor="ctr"/>
            <a:lstStyle/>
            <a:p>
              <a:pPr algn="ctr" defTabSz="977900">
                <a:lnSpc>
                  <a:spcPct val="90000"/>
                </a:lnSpc>
                <a:spcAft>
                  <a:spcPct val="35000"/>
                </a:spcAft>
                <a:defRPr/>
              </a:pPr>
              <a:r>
                <a:rPr lang="en-US" sz="1200" dirty="0"/>
                <a:t>Ways to Reward Employees</a:t>
              </a:r>
            </a:p>
          </p:txBody>
        </p:sp>
        <p:sp>
          <p:nvSpPr>
            <p:cNvPr id="35" name="Freeform 34"/>
            <p:cNvSpPr/>
            <p:nvPr/>
          </p:nvSpPr>
          <p:spPr>
            <a:xfrm>
              <a:off x="1682062" y="2715511"/>
              <a:ext cx="1497829" cy="1166989"/>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Special Act </a:t>
              </a:r>
              <a:r>
                <a:rPr lang="en-US" sz="1200" dirty="0" smtClean="0"/>
                <a:t>or Service Awards </a:t>
              </a:r>
              <a:endParaRPr lang="en-US" sz="1200" dirty="0"/>
            </a:p>
          </p:txBody>
        </p:sp>
        <p:sp>
          <p:nvSpPr>
            <p:cNvPr id="36" name="Freeform 35"/>
            <p:cNvSpPr/>
            <p:nvPr/>
          </p:nvSpPr>
          <p:spPr>
            <a:xfrm>
              <a:off x="3457205" y="1938311"/>
              <a:ext cx="2188041" cy="1211992"/>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Performance-Based Program (Bonus </a:t>
              </a:r>
              <a:r>
                <a:rPr lang="en-US" sz="1200" dirty="0" smtClean="0"/>
                <a:t>or DQIs/SQIs)</a:t>
              </a:r>
              <a:endParaRPr lang="en-US" sz="1200" dirty="0"/>
            </a:p>
          </p:txBody>
        </p:sp>
        <p:sp>
          <p:nvSpPr>
            <p:cNvPr id="44" name="Freeform 43"/>
            <p:cNvSpPr/>
            <p:nvPr/>
          </p:nvSpPr>
          <p:spPr>
            <a:xfrm>
              <a:off x="5812057" y="2944119"/>
              <a:ext cx="1446710" cy="1239286"/>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a:t>Time-Off Awards</a:t>
              </a:r>
            </a:p>
          </p:txBody>
        </p:sp>
      </p:grpSp>
      <p:sp>
        <p:nvSpPr>
          <p:cNvPr id="45" name="Freeform 44"/>
          <p:cNvSpPr/>
          <p:nvPr/>
        </p:nvSpPr>
        <p:spPr bwMode="auto">
          <a:xfrm>
            <a:off x="3356037" y="3942607"/>
            <a:ext cx="621248" cy="82979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smtClean="0"/>
              <a:t>On-the-Spot  Cash Awards</a:t>
            </a:r>
            <a:endParaRPr lang="en-US" sz="1200" dirty="0"/>
          </a:p>
        </p:txBody>
      </p:sp>
      <p:sp>
        <p:nvSpPr>
          <p:cNvPr id="46" name="Freeform 45"/>
          <p:cNvSpPr/>
          <p:nvPr/>
        </p:nvSpPr>
        <p:spPr bwMode="auto">
          <a:xfrm>
            <a:off x="5330952" y="4023360"/>
            <a:ext cx="748145" cy="829798"/>
          </a:xfrm>
          <a:custGeom>
            <a:avLst/>
            <a:gdLst>
              <a:gd name="connsiteX0" fmla="*/ 0 w 1695735"/>
              <a:gd name="connsiteY0" fmla="*/ 135659 h 1356588"/>
              <a:gd name="connsiteX1" fmla="*/ 39734 w 1695735"/>
              <a:gd name="connsiteY1" fmla="*/ 39734 h 1356588"/>
              <a:gd name="connsiteX2" fmla="*/ 135659 w 1695735"/>
              <a:gd name="connsiteY2" fmla="*/ 1 h 1356588"/>
              <a:gd name="connsiteX3" fmla="*/ 1560076 w 1695735"/>
              <a:gd name="connsiteY3" fmla="*/ 0 h 1356588"/>
              <a:gd name="connsiteX4" fmla="*/ 1656001 w 1695735"/>
              <a:gd name="connsiteY4" fmla="*/ 39734 h 1356588"/>
              <a:gd name="connsiteX5" fmla="*/ 1695734 w 1695735"/>
              <a:gd name="connsiteY5" fmla="*/ 135659 h 1356588"/>
              <a:gd name="connsiteX6" fmla="*/ 1695735 w 1695735"/>
              <a:gd name="connsiteY6" fmla="*/ 1220929 h 1356588"/>
              <a:gd name="connsiteX7" fmla="*/ 1656001 w 1695735"/>
              <a:gd name="connsiteY7" fmla="*/ 1316854 h 1356588"/>
              <a:gd name="connsiteX8" fmla="*/ 1560076 w 1695735"/>
              <a:gd name="connsiteY8" fmla="*/ 1356588 h 1356588"/>
              <a:gd name="connsiteX9" fmla="*/ 135659 w 1695735"/>
              <a:gd name="connsiteY9" fmla="*/ 1356588 h 1356588"/>
              <a:gd name="connsiteX10" fmla="*/ 39734 w 1695735"/>
              <a:gd name="connsiteY10" fmla="*/ 1316854 h 1356588"/>
              <a:gd name="connsiteX11" fmla="*/ 0 w 1695735"/>
              <a:gd name="connsiteY11" fmla="*/ 1220929 h 1356588"/>
              <a:gd name="connsiteX12" fmla="*/ 0 w 1695735"/>
              <a:gd name="connsiteY12" fmla="*/ 135659 h 13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35" h="1356588">
                <a:moveTo>
                  <a:pt x="0" y="135659"/>
                </a:moveTo>
                <a:cubicBezTo>
                  <a:pt x="0" y="99680"/>
                  <a:pt x="14293" y="65175"/>
                  <a:pt x="39734" y="39734"/>
                </a:cubicBezTo>
                <a:cubicBezTo>
                  <a:pt x="65175" y="14293"/>
                  <a:pt x="99680" y="0"/>
                  <a:pt x="135659" y="1"/>
                </a:cubicBezTo>
                <a:lnTo>
                  <a:pt x="1560076" y="0"/>
                </a:lnTo>
                <a:cubicBezTo>
                  <a:pt x="1596055" y="0"/>
                  <a:pt x="1630560" y="14293"/>
                  <a:pt x="1656001" y="39734"/>
                </a:cubicBezTo>
                <a:cubicBezTo>
                  <a:pt x="1681442" y="65175"/>
                  <a:pt x="1695735" y="99680"/>
                  <a:pt x="1695734" y="135659"/>
                </a:cubicBezTo>
                <a:cubicBezTo>
                  <a:pt x="1695734" y="497416"/>
                  <a:pt x="1695735" y="859172"/>
                  <a:pt x="1695735" y="1220929"/>
                </a:cubicBezTo>
                <a:cubicBezTo>
                  <a:pt x="1695735" y="1256908"/>
                  <a:pt x="1681442" y="1291413"/>
                  <a:pt x="1656001" y="1316854"/>
                </a:cubicBezTo>
                <a:cubicBezTo>
                  <a:pt x="1630560" y="1342295"/>
                  <a:pt x="1596055" y="1356588"/>
                  <a:pt x="1560076" y="1356588"/>
                </a:cubicBezTo>
                <a:lnTo>
                  <a:pt x="135659" y="1356588"/>
                </a:lnTo>
                <a:cubicBezTo>
                  <a:pt x="99680" y="1356588"/>
                  <a:pt x="65175" y="1342295"/>
                  <a:pt x="39734" y="1316854"/>
                </a:cubicBezTo>
                <a:cubicBezTo>
                  <a:pt x="14293" y="1291413"/>
                  <a:pt x="0" y="1256908"/>
                  <a:pt x="0" y="1220929"/>
                </a:cubicBezTo>
                <a:lnTo>
                  <a:pt x="0" y="135659"/>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77833" tIns="77833" rIns="77833" bIns="77833" spcCol="1270" anchor="ctr"/>
          <a:lstStyle/>
          <a:p>
            <a:pPr algn="ctr" defTabSz="889000">
              <a:lnSpc>
                <a:spcPct val="90000"/>
              </a:lnSpc>
              <a:spcAft>
                <a:spcPct val="35000"/>
              </a:spcAft>
              <a:defRPr/>
            </a:pPr>
            <a:r>
              <a:rPr lang="en-US" sz="1200" dirty="0" smtClean="0"/>
              <a:t>Honorary Awards</a:t>
            </a:r>
            <a:endParaRPr lang="en-US" sz="1200" dirty="0"/>
          </a:p>
        </p:txBody>
      </p:sp>
      <p:sp>
        <p:nvSpPr>
          <p:cNvPr id="48" name="Date Placeholder 47"/>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dirty="0" smtClean="0"/>
              <a:t>Monetary Awards </a:t>
            </a:r>
            <a:br>
              <a:rPr lang="en-US" dirty="0" smtClean="0"/>
            </a:br>
            <a:endParaRPr lang="en-US" sz="1600" dirty="0" smtClean="0"/>
          </a:p>
        </p:txBody>
      </p:sp>
      <p:sp>
        <p:nvSpPr>
          <p:cNvPr id="76803" name="Content Placeholder 12"/>
          <p:cNvSpPr>
            <a:spLocks noGrp="1"/>
          </p:cNvSpPr>
          <p:nvPr>
            <p:ph sz="half" idx="2"/>
          </p:nvPr>
        </p:nvSpPr>
        <p:spPr>
          <a:xfrm>
            <a:off x="228600" y="1600200"/>
            <a:ext cx="8686800" cy="5029200"/>
          </a:xfrm>
        </p:spPr>
        <p:txBody>
          <a:bodyPr/>
          <a:lstStyle/>
          <a:p>
            <a:pPr marL="0" indent="0" algn="ctr" eaLnBrk="1" hangingPunct="1">
              <a:spcBef>
                <a:spcPts val="600"/>
              </a:spcBef>
              <a:spcAft>
                <a:spcPts val="600"/>
              </a:spcAft>
              <a:buFont typeface="Arial" pitchFamily="34" charset="0"/>
              <a:buNone/>
            </a:pPr>
            <a:r>
              <a:rPr lang="en-US" sz="2400" b="1" dirty="0" smtClean="0"/>
              <a:t>Special Act Awards:</a:t>
            </a:r>
            <a:r>
              <a:rPr lang="en-US" sz="2400" dirty="0" smtClean="0"/>
              <a:t> </a:t>
            </a:r>
          </a:p>
          <a:p>
            <a:pPr marL="0" indent="0" eaLnBrk="1" hangingPunct="1">
              <a:spcBef>
                <a:spcPts val="600"/>
              </a:spcBef>
              <a:spcAft>
                <a:spcPts val="600"/>
              </a:spcAft>
              <a:buFont typeface="Arial" pitchFamily="34" charset="0"/>
              <a:buNone/>
            </a:pPr>
            <a:r>
              <a:rPr lang="en-US" sz="2400" dirty="0" smtClean="0"/>
              <a:t>Meritorious accomplishments achieved outside of normal job responsibilities up to $2,000.  </a:t>
            </a:r>
          </a:p>
          <a:p>
            <a:pPr marL="685800" lvl="2" eaLnBrk="1" hangingPunct="1">
              <a:spcBef>
                <a:spcPts val="600"/>
              </a:spcBef>
              <a:spcAft>
                <a:spcPts val="600"/>
              </a:spcAft>
              <a:buFont typeface="Wingdings" pitchFamily="2" charset="2"/>
              <a:buChar char="§"/>
            </a:pPr>
            <a:r>
              <a:rPr lang="en-US" b="1" dirty="0" smtClean="0"/>
              <a:t>On-the-Spot Cash Award (OTS) </a:t>
            </a:r>
            <a:r>
              <a:rPr lang="en-US" dirty="0" smtClean="0"/>
              <a:t>– A smaller Special Act Award given by a supervisor for day-to-day employee accomplishments. Amounts for this award range from $50 to $500.</a:t>
            </a:r>
          </a:p>
          <a:p>
            <a:pPr marL="0" indent="0" algn="ctr" eaLnBrk="1" hangingPunct="1">
              <a:spcBef>
                <a:spcPts val="600"/>
              </a:spcBef>
              <a:spcAft>
                <a:spcPts val="600"/>
              </a:spcAft>
              <a:buFont typeface="Arial" pitchFamily="34" charset="0"/>
              <a:buNone/>
            </a:pPr>
            <a:r>
              <a:rPr lang="en-US" sz="2400" b="1" dirty="0" smtClean="0"/>
              <a:t>Time Off Award (TOA):</a:t>
            </a:r>
            <a:r>
              <a:rPr lang="en-US" sz="2400" dirty="0" smtClean="0"/>
              <a:t> </a:t>
            </a:r>
          </a:p>
          <a:p>
            <a:pPr marL="0" indent="0" eaLnBrk="1" hangingPunct="1">
              <a:spcBef>
                <a:spcPts val="600"/>
              </a:spcBef>
              <a:spcAft>
                <a:spcPts val="600"/>
              </a:spcAft>
              <a:buFont typeface="Arial" pitchFamily="34" charset="0"/>
              <a:buNone/>
            </a:pPr>
            <a:r>
              <a:rPr lang="en-US" sz="2400" dirty="0" smtClean="0"/>
              <a:t>Up to 40 hours granted to an employee’s single contribution with a maximum of 80 hours for the leave year awarded. A TOA may be used alone or in combination with monetary or honorary awards, but not in connection with or a substitute of a performance-based award. </a:t>
            </a:r>
          </a:p>
          <a:p>
            <a:pPr marL="685800" lvl="2" eaLnBrk="1" hangingPunct="1">
              <a:spcBef>
                <a:spcPts val="600"/>
              </a:spcBef>
              <a:spcAft>
                <a:spcPts val="600"/>
              </a:spcAft>
              <a:buFont typeface="Arial" pitchFamily="34" charset="0"/>
              <a:buNone/>
            </a:pPr>
            <a:endParaRPr lang="en-US" dirty="0" smtClean="0"/>
          </a:p>
          <a:p>
            <a:pPr marL="0" indent="0" algn="ctr" eaLnBrk="1" hangingPunct="1">
              <a:spcBef>
                <a:spcPts val="600"/>
              </a:spcBef>
              <a:spcAft>
                <a:spcPts val="600"/>
              </a:spcAft>
              <a:buFont typeface="Arial" pitchFamily="34" charset="0"/>
              <a:buNone/>
            </a:pPr>
            <a:endParaRPr lang="en-US" sz="2400" dirty="0" smtClean="0"/>
          </a:p>
          <a:p>
            <a:pPr marL="685800" lvl="2" eaLnBrk="1" hangingPunct="1">
              <a:spcBef>
                <a:spcPts val="600"/>
              </a:spcBef>
              <a:spcAft>
                <a:spcPts val="600"/>
              </a:spcAft>
              <a:buFont typeface="Wingdings" pitchFamily="2" charset="2"/>
              <a:buChar char="§"/>
            </a:pPr>
            <a:endParaRPr lang="en-US" dirty="0" smtClean="0"/>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4"/>
          <p:cNvSpPr txBox="1">
            <a:spLocks noChangeArrowheads="1"/>
          </p:cNvSpPr>
          <p:nvPr/>
        </p:nvSpPr>
        <p:spPr bwMode="auto">
          <a:xfrm>
            <a:off x="1473200" y="5657850"/>
            <a:ext cx="6254750" cy="1190625"/>
          </a:xfrm>
          <a:prstGeom prst="rect">
            <a:avLst/>
          </a:prstGeom>
          <a:noFill/>
          <a:ln w="38100" algn="ctr">
            <a:noFill/>
            <a:miter lim="800000"/>
            <a:headEnd/>
            <a:tailEnd/>
          </a:ln>
        </p:spPr>
        <p:txBody>
          <a:bodyPr wrap="none">
            <a:spAutoFit/>
          </a:bodyPr>
          <a:lstStyle/>
          <a:p>
            <a:pPr marL="115888" indent="-115888" algn="ctr"/>
            <a:r>
              <a:rPr lang="en-US" b="1">
                <a:solidFill>
                  <a:srgbClr val="000066"/>
                </a:solidFill>
              </a:rPr>
              <a:t>NIPRnet: </a:t>
            </a:r>
            <a:r>
              <a:rPr lang="en-US" b="1">
                <a:solidFill>
                  <a:srgbClr val="000066"/>
                </a:solidFill>
                <a:hlinkClick r:id="rId3"/>
              </a:rPr>
              <a:t>http://www.dami.army.pentagon.mil/site/dcips/</a:t>
            </a:r>
            <a:endParaRPr lang="en-US" b="1">
              <a:solidFill>
                <a:srgbClr val="000066"/>
              </a:solidFill>
            </a:endParaRPr>
          </a:p>
          <a:p>
            <a:pPr marL="115888" indent="-115888" algn="ctr"/>
            <a:r>
              <a:rPr lang="en-US" b="1">
                <a:solidFill>
                  <a:srgbClr val="000066"/>
                </a:solidFill>
              </a:rPr>
              <a:t>SIPRnet: </a:t>
            </a:r>
            <a:r>
              <a:rPr lang="en-US" b="1">
                <a:solidFill>
                  <a:srgbClr val="000066"/>
                </a:solidFill>
                <a:hlinkClick r:id="rId4"/>
              </a:rPr>
              <a:t>http://www.dami.army.smil.mil/site/dcips</a:t>
            </a:r>
            <a:endParaRPr lang="en-US" b="1">
              <a:solidFill>
                <a:srgbClr val="000066"/>
              </a:solidFill>
            </a:endParaRPr>
          </a:p>
          <a:p>
            <a:pPr marL="115888" indent="-115888" algn="ctr"/>
            <a:r>
              <a:rPr lang="en-US" b="1">
                <a:solidFill>
                  <a:srgbClr val="000066"/>
                </a:solidFill>
              </a:rPr>
              <a:t>  JWICS:  </a:t>
            </a:r>
            <a:r>
              <a:rPr lang="en-US" b="1">
                <a:solidFill>
                  <a:srgbClr val="000066"/>
                </a:solidFill>
                <a:hlinkClick r:id="rId5"/>
              </a:rPr>
              <a:t>http://www.dami.ic.gov/site/dcips</a:t>
            </a:r>
            <a:endParaRPr lang="en-US" b="1">
              <a:solidFill>
                <a:srgbClr val="000066"/>
              </a:solidFill>
            </a:endParaRPr>
          </a:p>
          <a:p>
            <a:pPr marL="115888" indent="-115888" algn="ctr"/>
            <a:endParaRPr lang="en-US" b="1">
              <a:solidFill>
                <a:srgbClr val="000066"/>
              </a:solidFill>
            </a:endParaRPr>
          </a:p>
        </p:txBody>
      </p:sp>
      <p:sp>
        <p:nvSpPr>
          <p:cNvPr id="29699" name="Rectangle 2"/>
          <p:cNvSpPr>
            <a:spLocks noGrp="1" noChangeArrowheads="1"/>
          </p:cNvSpPr>
          <p:nvPr>
            <p:ph type="title"/>
          </p:nvPr>
        </p:nvSpPr>
        <p:spPr>
          <a:xfrm>
            <a:off x="1676400" y="152400"/>
            <a:ext cx="5410200" cy="1143000"/>
          </a:xfrm>
        </p:spPr>
        <p:txBody>
          <a:bodyPr/>
          <a:lstStyle/>
          <a:p>
            <a:pPr algn="ctr" eaLnBrk="1" hangingPunct="1">
              <a:defRPr/>
            </a:pPr>
            <a:r>
              <a:rPr lang="en-US" kern="1200" dirty="0" smtClean="0">
                <a:solidFill>
                  <a:schemeClr val="tx1"/>
                </a:solidFill>
                <a:latin typeface="Arial" pitchFamily="34" charset="0"/>
                <a:cs typeface="Arial" pitchFamily="34" charset="0"/>
              </a:rPr>
              <a:t>Army DCIPS </a:t>
            </a:r>
            <a:br>
              <a:rPr lang="en-US" kern="1200" dirty="0" smtClean="0">
                <a:solidFill>
                  <a:schemeClr val="tx1"/>
                </a:solidFill>
                <a:latin typeface="Arial" pitchFamily="34" charset="0"/>
                <a:cs typeface="Arial" pitchFamily="34" charset="0"/>
              </a:rPr>
            </a:br>
            <a:r>
              <a:rPr lang="en-US" kern="1200" dirty="0" smtClean="0">
                <a:solidFill>
                  <a:schemeClr val="tx1"/>
                </a:solidFill>
                <a:latin typeface="Arial" pitchFamily="34" charset="0"/>
                <a:cs typeface="Arial" pitchFamily="34" charset="0"/>
              </a:rPr>
              <a:t>Website </a:t>
            </a:r>
          </a:p>
        </p:txBody>
      </p:sp>
      <p:sp>
        <p:nvSpPr>
          <p:cNvPr id="79876" name="Slide Number Placeholder 5"/>
          <p:cNvSpPr txBox="1">
            <a:spLocks/>
          </p:cNvSpPr>
          <p:nvPr/>
        </p:nvSpPr>
        <p:spPr bwMode="auto">
          <a:xfrm>
            <a:off x="6553200" y="6245225"/>
            <a:ext cx="2133600" cy="476250"/>
          </a:xfrm>
          <a:prstGeom prst="rect">
            <a:avLst/>
          </a:prstGeom>
          <a:noFill/>
          <a:ln w="9525">
            <a:noFill/>
            <a:miter lim="800000"/>
            <a:headEnd/>
            <a:tailEnd/>
          </a:ln>
        </p:spPr>
        <p:txBody>
          <a:bodyPr/>
          <a:lstStyle/>
          <a:p>
            <a:pPr algn="r"/>
            <a:fld id="{B723D01F-04E0-4441-9857-7DD839D2E7BF}" type="slidenum">
              <a:rPr lang="en-US" sz="1400">
                <a:solidFill>
                  <a:srgbClr val="081D54"/>
                </a:solidFill>
              </a:rPr>
              <a:pPr algn="r"/>
              <a:t>33</a:t>
            </a:fld>
            <a:endParaRPr lang="en-US" sz="1400">
              <a:solidFill>
                <a:srgbClr val="081D54"/>
              </a:solidFill>
            </a:endParaRPr>
          </a:p>
        </p:txBody>
      </p:sp>
      <p:pic>
        <p:nvPicPr>
          <p:cNvPr id="79878" name="Picture 6"/>
          <p:cNvPicPr>
            <a:picLocks noChangeAspect="1" noChangeArrowheads="1"/>
          </p:cNvPicPr>
          <p:nvPr/>
        </p:nvPicPr>
        <p:blipFill>
          <a:blip r:embed="rId6" cstate="print"/>
          <a:srcRect/>
          <a:stretch>
            <a:fillRect/>
          </a:stretch>
        </p:blipFill>
        <p:spPr bwMode="auto">
          <a:xfrm>
            <a:off x="1121664" y="1453285"/>
            <a:ext cx="6986016" cy="4191610"/>
          </a:xfrm>
          <a:prstGeom prst="rect">
            <a:avLst/>
          </a:prstGeom>
          <a:noFill/>
          <a:ln w="9525">
            <a:noFill/>
            <a:miter lim="800000"/>
            <a:headEnd/>
            <a:tailEnd/>
          </a:ln>
        </p:spPr>
      </p:pic>
      <p:sp>
        <p:nvSpPr>
          <p:cNvPr id="8" name="Date Placeholder 7"/>
          <p:cNvSpPr>
            <a:spLocks noGrp="1"/>
          </p:cNvSpPr>
          <p:nvPr>
            <p:ph type="dt" sz="half" idx="10"/>
          </p:nvPr>
        </p:nvSpPr>
        <p:spPr>
          <a:xfrm>
            <a:off x="0" y="6381750"/>
            <a:ext cx="2133600" cy="476250"/>
          </a:xfrm>
        </p:spPr>
        <p:txBody>
          <a:bodyPr/>
          <a:lstStyle/>
          <a:p>
            <a:pPr>
              <a:defRPr/>
            </a:pPr>
            <a:r>
              <a:rPr lang="en-US" dirty="0" smtClean="0"/>
              <a:t>Updated July 29, 2013</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dirty="0" smtClean="0"/>
              <a:t>Systems and Tools Used in PBB Process</a:t>
            </a:r>
          </a:p>
        </p:txBody>
      </p:sp>
      <p:sp>
        <p:nvSpPr>
          <p:cNvPr id="49155" name="Content Placeholder 2"/>
          <p:cNvSpPr>
            <a:spLocks noGrp="1"/>
          </p:cNvSpPr>
          <p:nvPr>
            <p:ph idx="1"/>
          </p:nvPr>
        </p:nvSpPr>
        <p:spPr>
          <a:xfrm>
            <a:off x="457200" y="1574800"/>
            <a:ext cx="8229600" cy="5105400"/>
          </a:xfrm>
        </p:spPr>
        <p:txBody>
          <a:bodyPr/>
          <a:lstStyle/>
          <a:p>
            <a:pPr eaLnBrk="1" hangingPunct="1">
              <a:lnSpc>
                <a:spcPct val="80000"/>
              </a:lnSpc>
              <a:spcBef>
                <a:spcPts val="600"/>
              </a:spcBef>
              <a:spcAft>
                <a:spcPts val="600"/>
              </a:spcAft>
            </a:pPr>
            <a:r>
              <a:rPr lang="en-US" sz="2400" dirty="0" smtClean="0"/>
              <a:t>Performance Appraisal Application (PAA) </a:t>
            </a:r>
          </a:p>
          <a:p>
            <a:pPr marL="341313" lvl="1" indent="0" eaLnBrk="1" hangingPunct="1">
              <a:lnSpc>
                <a:spcPct val="80000"/>
              </a:lnSpc>
              <a:spcBef>
                <a:spcPts val="600"/>
              </a:spcBef>
              <a:spcAft>
                <a:spcPts val="600"/>
              </a:spcAft>
              <a:buFont typeface="Wingdings" pitchFamily="2" charset="2"/>
              <a:buNone/>
            </a:pPr>
            <a:r>
              <a:rPr lang="en-US" sz="2000" dirty="0" smtClean="0"/>
              <a:t>The PAA is a Department of Defense (DoD) wide tool used to manage performance under DCIPS</a:t>
            </a:r>
          </a:p>
          <a:p>
            <a:pPr eaLnBrk="1" hangingPunct="1">
              <a:lnSpc>
                <a:spcPct val="80000"/>
              </a:lnSpc>
              <a:spcBef>
                <a:spcPts val="600"/>
              </a:spcBef>
              <a:spcAft>
                <a:spcPts val="600"/>
              </a:spcAft>
            </a:pPr>
            <a:r>
              <a:rPr lang="en-US" sz="2400" dirty="0" smtClean="0"/>
              <a:t>Defense Civilian Personnel Data System (DCPDS)</a:t>
            </a:r>
          </a:p>
          <a:p>
            <a:pPr marL="341313" lvl="1" indent="0" eaLnBrk="1" hangingPunct="1">
              <a:lnSpc>
                <a:spcPct val="80000"/>
              </a:lnSpc>
              <a:spcBef>
                <a:spcPts val="600"/>
              </a:spcBef>
              <a:spcAft>
                <a:spcPts val="600"/>
              </a:spcAft>
              <a:buFont typeface="Wingdings" pitchFamily="2" charset="2"/>
              <a:buNone/>
            </a:pPr>
            <a:r>
              <a:rPr lang="en-US" sz="2000" dirty="0" smtClean="0"/>
              <a:t>The DCPDS is a human resources information support system for civilian personnel operations in the DoD </a:t>
            </a:r>
          </a:p>
          <a:p>
            <a:pPr eaLnBrk="1" hangingPunct="1">
              <a:lnSpc>
                <a:spcPct val="80000"/>
              </a:lnSpc>
              <a:spcBef>
                <a:spcPts val="600"/>
              </a:spcBef>
              <a:spcAft>
                <a:spcPts val="600"/>
              </a:spcAft>
            </a:pPr>
            <a:r>
              <a:rPr lang="en-US" sz="2400" dirty="0" smtClean="0"/>
              <a:t>Compensation Work Bench (CWB) </a:t>
            </a:r>
          </a:p>
          <a:p>
            <a:pPr marL="341313" lvl="1" indent="0" eaLnBrk="1" hangingPunct="1">
              <a:lnSpc>
                <a:spcPct val="80000"/>
              </a:lnSpc>
              <a:spcBef>
                <a:spcPts val="600"/>
              </a:spcBef>
              <a:spcAft>
                <a:spcPts val="600"/>
              </a:spcAft>
              <a:buFont typeface="Wingdings" pitchFamily="2" charset="2"/>
              <a:buNone/>
            </a:pPr>
            <a:r>
              <a:rPr lang="en-US" sz="2000" dirty="0" smtClean="0"/>
              <a:t>CWB is a tool used by DCIPS organizations to facilitate the bonus process.  It is a spreadsheet that contains all the functionality needed to conduct an effective bonus program</a:t>
            </a:r>
          </a:p>
          <a:p>
            <a:pPr eaLnBrk="1" hangingPunct="1">
              <a:lnSpc>
                <a:spcPct val="80000"/>
              </a:lnSpc>
              <a:spcBef>
                <a:spcPts val="600"/>
              </a:spcBef>
              <a:spcAft>
                <a:spcPts val="600"/>
              </a:spcAft>
            </a:pPr>
            <a:r>
              <a:rPr lang="en-US" sz="2400" dirty="0" smtClean="0"/>
              <a:t>DCIPS Payout Analysis Tool (DPAT)</a:t>
            </a:r>
            <a:r>
              <a:rPr lang="en-US" sz="2800" dirty="0" smtClean="0"/>
              <a:t> </a:t>
            </a:r>
          </a:p>
          <a:p>
            <a:pPr marL="341313" lvl="1" indent="0" eaLnBrk="1" hangingPunct="1">
              <a:lnSpc>
                <a:spcPct val="80000"/>
              </a:lnSpc>
              <a:spcBef>
                <a:spcPts val="600"/>
              </a:spcBef>
              <a:spcAft>
                <a:spcPts val="600"/>
              </a:spcAft>
              <a:buFont typeface="Wingdings" pitchFamily="2" charset="2"/>
              <a:buNone/>
            </a:pPr>
            <a:r>
              <a:rPr lang="en-US" sz="2100" dirty="0" smtClean="0"/>
              <a:t>The DPAT is a tool that combines multiple CWB spreadsheets, CWB export, and/or CWB import files and provides analysis of the bonus group results including ratings, bonuses, and funding</a:t>
            </a:r>
          </a:p>
          <a:p>
            <a:pPr marL="341313" lvl="1" indent="0" eaLnBrk="1" hangingPunct="1">
              <a:lnSpc>
                <a:spcPct val="80000"/>
              </a:lnSpc>
              <a:spcBef>
                <a:spcPts val="600"/>
              </a:spcBef>
              <a:spcAft>
                <a:spcPts val="600"/>
              </a:spcAft>
              <a:buFont typeface="Wingdings" pitchFamily="2" charset="2"/>
              <a:buNone/>
            </a:pPr>
            <a:endParaRPr lang="en-US" sz="2000" dirty="0" smtClean="0"/>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4"/>
          <p:cNvSpPr>
            <a:spLocks noGrp="1"/>
          </p:cNvSpPr>
          <p:nvPr>
            <p:ph idx="1"/>
          </p:nvPr>
        </p:nvSpPr>
        <p:spPr>
          <a:xfrm>
            <a:off x="381000" y="1524000"/>
            <a:ext cx="8229600" cy="5181600"/>
          </a:xfrm>
        </p:spPr>
        <p:txBody>
          <a:bodyPr/>
          <a:lstStyle/>
          <a:p>
            <a:pPr marL="0" indent="0" algn="ctr" eaLnBrk="1" hangingPunct="1">
              <a:buFont typeface="Wingdings" pitchFamily="2" charset="2"/>
              <a:buNone/>
            </a:pPr>
            <a:r>
              <a:rPr lang="en-US" sz="2400" dirty="0" smtClean="0"/>
              <a:t>DCIPS PBB is an annual performance-based rewards program linking employee performance to rewards and bonuses—with the greatest rewards going to those who make the greatest contributions.</a:t>
            </a:r>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endParaRPr lang="en-US" sz="2400" dirty="0" smtClean="0"/>
          </a:p>
          <a:p>
            <a:pPr marL="0" indent="0" algn="ctr" eaLnBrk="1" hangingPunct="1">
              <a:buFont typeface="Wingdings" pitchFamily="2" charset="2"/>
              <a:buNone/>
            </a:pPr>
            <a:r>
              <a:rPr lang="en-US" sz="2400" dirty="0" smtClean="0"/>
              <a:t>The Army will conduct the Bonus Groups deliberations in November covering the performance period from </a:t>
            </a:r>
            <a:br>
              <a:rPr lang="en-US" sz="2400" dirty="0" smtClean="0"/>
            </a:br>
            <a:r>
              <a:rPr lang="en-US" sz="2400" dirty="0" smtClean="0"/>
              <a:t>October – September </a:t>
            </a:r>
          </a:p>
        </p:txBody>
      </p:sp>
      <p:sp>
        <p:nvSpPr>
          <p:cNvPr id="6" name="Content Placeholder 3"/>
          <p:cNvSpPr txBox="1">
            <a:spLocks/>
          </p:cNvSpPr>
          <p:nvPr/>
        </p:nvSpPr>
        <p:spPr>
          <a:xfrm>
            <a:off x="4800600" y="3276600"/>
            <a:ext cx="3886200" cy="2133600"/>
          </a:xfrm>
          <a:prstGeom prst="rect">
            <a:avLst/>
          </a:prstGeom>
          <a:solidFill>
            <a:schemeClr val="accent1">
              <a:lumMod val="20000"/>
              <a:lumOff val="80000"/>
            </a:schemeClr>
          </a:solidFill>
          <a:ln w="25400">
            <a:solidFill>
              <a:schemeClr val="tx1"/>
            </a:solidFill>
          </a:ln>
        </p:spPr>
        <p:txBody>
          <a:bodyPr/>
          <a:lstStyle/>
          <a:p>
            <a:pPr algn="r">
              <a:spcBef>
                <a:spcPts val="600"/>
              </a:spcBef>
              <a:spcAft>
                <a:spcPts val="600"/>
              </a:spcAft>
              <a:buFont typeface="Wingdings" pitchFamily="2" charset="2"/>
              <a:buNone/>
              <a:defRPr/>
            </a:pPr>
            <a:r>
              <a:rPr lang="en-US" sz="2000" b="1" dirty="0">
                <a:solidFill>
                  <a:srgbClr val="000000"/>
                </a:solidFill>
              </a:rPr>
              <a:t>Performance-based payouts</a:t>
            </a:r>
            <a:r>
              <a:rPr lang="en-US" sz="2000" dirty="0">
                <a:solidFill>
                  <a:srgbClr val="000000"/>
                </a:solidFill>
              </a:rPr>
              <a:t>:</a:t>
            </a:r>
          </a:p>
          <a:p>
            <a:pPr>
              <a:spcBef>
                <a:spcPts val="600"/>
              </a:spcBef>
              <a:spcAft>
                <a:spcPts val="600"/>
              </a:spcAft>
              <a:buFont typeface="Wingdings" pitchFamily="2" charset="2"/>
              <a:buNone/>
              <a:defRPr/>
            </a:pPr>
            <a:r>
              <a:rPr lang="en-US" sz="2000" dirty="0">
                <a:solidFill>
                  <a:srgbClr val="000000"/>
                </a:solidFill>
              </a:rPr>
              <a:t>  	Acknowledge significant </a:t>
            </a:r>
            <a:br>
              <a:rPr lang="en-US" sz="2000" dirty="0">
                <a:solidFill>
                  <a:srgbClr val="000000"/>
                </a:solidFill>
              </a:rPr>
            </a:br>
            <a:r>
              <a:rPr lang="en-US" sz="2000" dirty="0">
                <a:solidFill>
                  <a:srgbClr val="000000"/>
                </a:solidFill>
              </a:rPr>
              <a:t>    	contributions to mission</a:t>
            </a:r>
          </a:p>
          <a:p>
            <a:pPr marL="0" lvl="1" algn="r">
              <a:spcBef>
                <a:spcPts val="600"/>
              </a:spcBef>
              <a:spcAft>
                <a:spcPts val="600"/>
              </a:spcAft>
              <a:buFont typeface="Wingdings" pitchFamily="2" charset="2"/>
              <a:buNone/>
              <a:defRPr/>
            </a:pPr>
            <a:r>
              <a:rPr lang="en-US" sz="2000" dirty="0">
                <a:solidFill>
                  <a:srgbClr val="000000"/>
                </a:solidFill>
              </a:rPr>
              <a:t>Distribute larger payouts to higher performers</a:t>
            </a:r>
          </a:p>
        </p:txBody>
      </p:sp>
      <p:sp>
        <p:nvSpPr>
          <p:cNvPr id="7" name="Right Arrow Callout 6"/>
          <p:cNvSpPr/>
          <p:nvPr/>
        </p:nvSpPr>
        <p:spPr>
          <a:xfrm>
            <a:off x="457200" y="3276600"/>
            <a:ext cx="4572000" cy="2133600"/>
          </a:xfrm>
          <a:prstGeom prst="rightArrowCallout">
            <a:avLst>
              <a:gd name="adj1" fmla="val 24394"/>
              <a:gd name="adj2" fmla="val 25000"/>
              <a:gd name="adj3" fmla="val 15909"/>
              <a:gd name="adj4" fmla="val 79792"/>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34950" indent="-234950">
              <a:spcBef>
                <a:spcPts val="600"/>
              </a:spcBef>
              <a:spcAft>
                <a:spcPts val="600"/>
              </a:spcAft>
              <a:defRPr/>
            </a:pPr>
            <a:r>
              <a:rPr lang="en-US" sz="2000" b="1" dirty="0">
                <a:solidFill>
                  <a:srgbClr val="000000"/>
                </a:solidFill>
                <a:latin typeface="Arial" pitchFamily="34" charset="0"/>
                <a:cs typeface="Arial" pitchFamily="34" charset="0"/>
              </a:rPr>
              <a:t>Ratings are based on</a:t>
            </a:r>
            <a:r>
              <a:rPr lang="en-US" sz="2000" dirty="0">
                <a:solidFill>
                  <a:srgbClr val="000000"/>
                </a:solidFill>
                <a:latin typeface="Arial" pitchFamily="34" charset="0"/>
                <a:cs typeface="Arial" pitchFamily="34" charset="0"/>
              </a:rPr>
              <a:t>:</a:t>
            </a:r>
          </a:p>
          <a:p>
            <a:pPr marL="0" lvl="1">
              <a:spcBef>
                <a:spcPts val="600"/>
              </a:spcBef>
              <a:spcAft>
                <a:spcPts val="600"/>
              </a:spcAft>
              <a:defRPr/>
            </a:pPr>
            <a:r>
              <a:rPr lang="en-US" sz="2000" dirty="0">
                <a:solidFill>
                  <a:srgbClr val="000000"/>
                </a:solidFill>
                <a:latin typeface="Arial" pitchFamily="34" charset="0"/>
                <a:cs typeface="Arial" pitchFamily="34" charset="0"/>
              </a:rPr>
              <a:t>Impact to Organizational mission</a:t>
            </a:r>
          </a:p>
          <a:p>
            <a:pPr marL="0" lvl="1">
              <a:spcBef>
                <a:spcPts val="600"/>
              </a:spcBef>
              <a:spcAft>
                <a:spcPts val="600"/>
              </a:spcAft>
              <a:defRPr/>
            </a:pPr>
            <a:r>
              <a:rPr lang="en-US" sz="2000" dirty="0">
                <a:solidFill>
                  <a:srgbClr val="000000"/>
                </a:solidFill>
                <a:latin typeface="Arial" pitchFamily="34" charset="0"/>
                <a:cs typeface="Arial" pitchFamily="34" charset="0"/>
              </a:rPr>
              <a:t>Individual accomplishments via performance objectives</a:t>
            </a:r>
          </a:p>
        </p:txBody>
      </p:sp>
      <p:sp>
        <p:nvSpPr>
          <p:cNvPr id="50182" name="Title 1"/>
          <p:cNvSpPr>
            <a:spLocks noGrp="1"/>
          </p:cNvSpPr>
          <p:nvPr>
            <p:ph type="title"/>
          </p:nvPr>
        </p:nvSpPr>
        <p:spPr/>
        <p:txBody>
          <a:bodyPr/>
          <a:lstStyle/>
          <a:p>
            <a:pPr eaLnBrk="1" hangingPunct="1"/>
            <a:r>
              <a:rPr lang="en-US" dirty="0" smtClean="0"/>
              <a:t>DCIPS PBB Program </a:t>
            </a:r>
          </a:p>
        </p:txBody>
      </p:sp>
      <p:sp>
        <p:nvSpPr>
          <p:cNvPr id="9" name="Date Placeholder 8"/>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pPr eaLnBrk="1" hangingPunct="1"/>
            <a:r>
              <a:rPr lang="en-US" dirty="0" smtClean="0"/>
              <a:t>Types of Performance-</a:t>
            </a:r>
            <a:br>
              <a:rPr lang="en-US" dirty="0" smtClean="0"/>
            </a:br>
            <a:r>
              <a:rPr lang="en-US" dirty="0" smtClean="0"/>
              <a:t>Based Bonuses</a:t>
            </a:r>
            <a:endParaRPr lang="en-US" sz="1800" dirty="0" smtClean="0"/>
          </a:p>
        </p:txBody>
      </p:sp>
      <p:sp>
        <p:nvSpPr>
          <p:cNvPr id="7" name="Content Placeholder 6"/>
          <p:cNvSpPr>
            <a:spLocks noGrp="1"/>
          </p:cNvSpPr>
          <p:nvPr>
            <p:ph idx="1"/>
          </p:nvPr>
        </p:nvSpPr>
        <p:spPr>
          <a:xfrm>
            <a:off x="457200" y="1600200"/>
            <a:ext cx="8229600" cy="5105400"/>
          </a:xfrm>
        </p:spPr>
        <p:txBody>
          <a:bodyPr rtlCol="0">
            <a:normAutofit fontScale="55000" lnSpcReduction="20000"/>
          </a:bodyPr>
          <a:lstStyle/>
          <a:p>
            <a:pPr eaLnBrk="1" fontAlgn="auto" hangingPunct="1">
              <a:spcAft>
                <a:spcPts val="0"/>
              </a:spcAft>
              <a:defRPr/>
            </a:pPr>
            <a:r>
              <a:rPr lang="en-US" sz="2900" b="1" dirty="0" smtClean="0"/>
              <a:t>Bonus:</a:t>
            </a:r>
          </a:p>
          <a:p>
            <a:pPr marL="342900" lvl="1" indent="0" eaLnBrk="1" fontAlgn="auto" hangingPunct="1">
              <a:spcAft>
                <a:spcPts val="0"/>
              </a:spcAft>
              <a:buFont typeface="Wingdings" pitchFamily="2" charset="2"/>
              <a:buNone/>
              <a:defRPr/>
            </a:pPr>
            <a:r>
              <a:rPr lang="en-US" sz="2500" dirty="0" smtClean="0"/>
              <a:t>A performance-based monetary award generally distributed annually at the beginning of the New Year based upon performance from the previous performance cycle which ended on 30 September. The purpose of a bonus is to provide meaningful reward for highest levels of performance and/or work accomplishments within the context of the employee’s work level.</a:t>
            </a:r>
          </a:p>
          <a:p>
            <a:pPr marL="342900" lvl="1" indent="0" eaLnBrk="1" fontAlgn="auto" hangingPunct="1">
              <a:spcAft>
                <a:spcPts val="0"/>
              </a:spcAft>
              <a:buFont typeface="Wingdings" pitchFamily="2" charset="2"/>
              <a:buNone/>
              <a:defRPr/>
            </a:pPr>
            <a:r>
              <a:rPr lang="en-US" sz="2400" dirty="0" smtClean="0"/>
              <a:t> </a:t>
            </a:r>
          </a:p>
          <a:p>
            <a:pPr eaLnBrk="1" fontAlgn="auto" hangingPunct="1">
              <a:spcAft>
                <a:spcPts val="0"/>
              </a:spcAft>
              <a:defRPr/>
            </a:pPr>
            <a:r>
              <a:rPr lang="en-US" sz="2900" b="1" dirty="0" smtClean="0"/>
              <a:t>DCIPS Quality Increase (DQI):</a:t>
            </a:r>
          </a:p>
          <a:p>
            <a:pPr marL="342900" lvl="1" indent="0" eaLnBrk="1" fontAlgn="auto" hangingPunct="1">
              <a:spcAft>
                <a:spcPts val="0"/>
              </a:spcAft>
              <a:buNone/>
              <a:defRPr/>
            </a:pPr>
            <a:r>
              <a:rPr lang="en-US" sz="2500" dirty="0" smtClean="0"/>
              <a:t>A DQI is considered a performance-based award and provides a salary increase equal to the value of one GG step increase at the employee’s grade level.  DQIs may be awarded to an employee whose performance evaluation of record identify them as top performers for the current rating period by being in a percentage of top ratings for the Command.  ACOMs, DRUs, ASCCs, and the AASA have the option to select a percentage from 1% - 10%.</a:t>
            </a:r>
          </a:p>
          <a:p>
            <a:pPr marL="342900" lvl="1" indent="0" eaLnBrk="1" fontAlgn="auto" hangingPunct="1">
              <a:spcAft>
                <a:spcPts val="0"/>
              </a:spcAft>
              <a:buNone/>
              <a:defRPr/>
            </a:pPr>
            <a:endParaRPr lang="en-US" sz="2400" dirty="0" smtClean="0"/>
          </a:p>
          <a:p>
            <a:pPr eaLnBrk="1" fontAlgn="auto" hangingPunct="1">
              <a:spcAft>
                <a:spcPts val="0"/>
              </a:spcAft>
              <a:defRPr/>
            </a:pPr>
            <a:r>
              <a:rPr lang="en-US" sz="2900" b="1" dirty="0" smtClean="0"/>
              <a:t>DCIPS Sustained Quality Increase (DCIPS SQI):</a:t>
            </a:r>
          </a:p>
          <a:p>
            <a:pPr marL="342900" lvl="1" indent="0" eaLnBrk="1" fontAlgn="auto" hangingPunct="1">
              <a:spcAft>
                <a:spcPts val="0"/>
              </a:spcAft>
              <a:buNone/>
              <a:defRPr/>
            </a:pPr>
            <a:r>
              <a:rPr lang="en-US" sz="2500" dirty="0" smtClean="0"/>
              <a:t>A DCIPS SQI provides the highest base-pay increase monetary award available to employees of under the DCIPS graded structure. The DCIPS SQI is a sustained performance award reserved to recognize truly exemplary sustained performance. The award consists of a base-pay increase monetary award in the form of an increase in an employee’s pay of two steps at their current grade. Commander’s of the ACOMs, DRUs, ASCCs, and the AASA may choose from employees whose performance evaluations of record identify them as top performers by being in a percentage of top scores for the Command, which shall not exceed 10 percent for a base-pay increase monetary award for 3 consecutive years, the current and two preceding performance evaluation cycles. Employees to be awarded an SQI must have been under the DCIPS Performance Management system and in the same DCIPS grade for the last 3 years. An employee may not receive more than one SQI during any 3-year period.</a:t>
            </a:r>
            <a:r>
              <a:rPr lang="en-US" sz="2000" dirty="0" smtClean="0"/>
              <a:t/>
            </a:r>
            <a:br>
              <a:rPr lang="en-US" sz="2000" dirty="0" smtClean="0"/>
            </a:br>
            <a:r>
              <a:rPr lang="en-US" sz="2000" dirty="0" smtClean="0"/>
              <a:t> </a:t>
            </a:r>
            <a:r>
              <a:rPr lang="en-US" sz="2400" dirty="0" smtClean="0"/>
              <a:t/>
            </a:r>
            <a:br>
              <a:rPr lang="en-US" sz="2400" dirty="0" smtClean="0"/>
            </a:br>
            <a:endParaRPr lang="en-US" sz="2400" dirty="0"/>
          </a:p>
        </p:txBody>
      </p:sp>
      <p:sp>
        <p:nvSpPr>
          <p:cNvPr id="6" name="Date Placeholder 5"/>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dirty="0" smtClean="0"/>
              <a:t>Eligibility for PBBs	</a:t>
            </a:r>
          </a:p>
        </p:txBody>
      </p:sp>
      <p:sp>
        <p:nvSpPr>
          <p:cNvPr id="12291" name="Content Placeholder 2"/>
          <p:cNvSpPr>
            <a:spLocks noGrp="1"/>
          </p:cNvSpPr>
          <p:nvPr>
            <p:ph idx="1"/>
          </p:nvPr>
        </p:nvSpPr>
        <p:spPr>
          <a:xfrm>
            <a:off x="457200" y="1447800"/>
            <a:ext cx="8229600" cy="5181600"/>
          </a:xfrm>
        </p:spPr>
        <p:txBody>
          <a:bodyPr rtlCol="0">
            <a:noAutofit/>
          </a:bodyPr>
          <a:lstStyle/>
          <a:p>
            <a:pPr marL="463550" indent="0" eaLnBrk="1" fontAlgn="auto" hangingPunct="1">
              <a:spcBef>
                <a:spcPts val="600"/>
              </a:spcBef>
              <a:spcAft>
                <a:spcPts val="1200"/>
              </a:spcAft>
              <a:buFont typeface="Wingdings" pitchFamily="2" charset="2"/>
              <a:buNone/>
              <a:defRPr/>
            </a:pPr>
            <a:r>
              <a:rPr lang="en-US" sz="2400" dirty="0" smtClean="0"/>
              <a:t>Employees eligible for bonuses must meet or exceed a “successful” rating of at least 2.6</a:t>
            </a:r>
          </a:p>
          <a:p>
            <a:pPr marL="463550" indent="0" eaLnBrk="1" fontAlgn="auto" hangingPunct="1">
              <a:spcBef>
                <a:spcPts val="600"/>
              </a:spcBef>
              <a:spcAft>
                <a:spcPts val="1200"/>
              </a:spcAft>
              <a:buFont typeface="Wingdings" pitchFamily="2" charset="2"/>
              <a:buNone/>
              <a:defRPr/>
            </a:pPr>
            <a:r>
              <a:rPr lang="en-US" sz="2400" dirty="0" smtClean="0"/>
              <a:t>Per USD(I) requirement, bonus distribution is not to exceed 50% of the eligible population per Bonus Group</a:t>
            </a:r>
          </a:p>
          <a:p>
            <a:pPr marL="463550" indent="0" eaLnBrk="1" fontAlgn="auto" hangingPunct="1">
              <a:spcBef>
                <a:spcPts val="300"/>
              </a:spcBef>
              <a:spcAft>
                <a:spcPts val="300"/>
              </a:spcAft>
              <a:buFont typeface="Wingdings" pitchFamily="2" charset="2"/>
              <a:buNone/>
              <a:defRPr/>
            </a:pPr>
            <a:r>
              <a:rPr lang="en-US" sz="2400" dirty="0" smtClean="0"/>
              <a:t>Starting in FY14, those eligible for DQIs/SQIs must be in a percentage of top scores within their bonus groups NTE 10%</a:t>
            </a:r>
          </a:p>
          <a:p>
            <a:pPr marL="746125" lvl="1" indent="-282575" eaLnBrk="1" fontAlgn="auto" hangingPunct="1">
              <a:spcBef>
                <a:spcPts val="300"/>
              </a:spcBef>
              <a:spcAft>
                <a:spcPts val="300"/>
              </a:spcAft>
              <a:defRPr/>
            </a:pPr>
            <a:r>
              <a:rPr lang="en-US" sz="2000" dirty="0" smtClean="0"/>
              <a:t>DQIs/SQIs do </a:t>
            </a:r>
            <a:r>
              <a:rPr lang="en-US" sz="2000" u="sng" dirty="0" smtClean="0"/>
              <a:t>not </a:t>
            </a:r>
            <a:r>
              <a:rPr lang="en-US" sz="2000" dirty="0" smtClean="0"/>
              <a:t>count towards the NTE 50% limit of bonuses</a:t>
            </a:r>
          </a:p>
          <a:p>
            <a:pPr marL="463550" indent="0" eaLnBrk="1" fontAlgn="auto" hangingPunct="1">
              <a:spcBef>
                <a:spcPts val="600"/>
              </a:spcBef>
              <a:spcAft>
                <a:spcPts val="600"/>
              </a:spcAft>
              <a:buFont typeface="Wingdings" pitchFamily="2" charset="2"/>
              <a:buNone/>
              <a:defRPr/>
            </a:pPr>
            <a:r>
              <a:rPr lang="en-US" sz="2400" dirty="0" smtClean="0"/>
              <a:t>Employees rated as unacceptable or minimally successful are not eligible for a PBB</a:t>
            </a:r>
          </a:p>
          <a:p>
            <a:r>
              <a:rPr lang="en-US" sz="1800" i="1" dirty="0" smtClean="0"/>
              <a:t>Note:  A PBB can be either a bonus payout , </a:t>
            </a:r>
            <a:r>
              <a:rPr lang="en-US" sz="1800" b="1" i="1" dirty="0" smtClean="0"/>
              <a:t>OR</a:t>
            </a:r>
            <a:r>
              <a:rPr lang="en-US" sz="1800" i="1" dirty="0" smtClean="0"/>
              <a:t> a DQI/SQI but not both (a bonus and a DQI or SQI) </a:t>
            </a:r>
          </a:p>
          <a:p>
            <a:pPr marL="457200" indent="-225425" eaLnBrk="1" fontAlgn="auto" hangingPunct="1">
              <a:spcBef>
                <a:spcPts val="600"/>
              </a:spcBef>
              <a:spcAft>
                <a:spcPts val="0"/>
              </a:spcAft>
              <a:buFont typeface="Wingdings" pitchFamily="2" charset="2"/>
              <a:buNone/>
              <a:defRPr/>
            </a:pPr>
            <a:endParaRPr lang="en-US" sz="1800" i="1" dirty="0" smtClean="0"/>
          </a:p>
        </p:txBody>
      </p:sp>
      <p:sp>
        <p:nvSpPr>
          <p:cNvPr id="5" name="&quot;No&quot; Symbol 4"/>
          <p:cNvSpPr/>
          <p:nvPr/>
        </p:nvSpPr>
        <p:spPr>
          <a:xfrm>
            <a:off x="381000" y="5029200"/>
            <a:ext cx="457200" cy="457200"/>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C0504D">
                  <a:lumMod val="75000"/>
                </a:srgbClr>
              </a:solidFill>
            </a:endParaRPr>
          </a:p>
        </p:txBody>
      </p:sp>
      <p:pic>
        <p:nvPicPr>
          <p:cNvPr id="52230" name="Picture 2" descr="C:\Users\kgiscombe\Pictures\Microsoft Clip Organizer\j0441310.png"/>
          <p:cNvPicPr>
            <a:picLocks noChangeAspect="1" noChangeArrowheads="1"/>
          </p:cNvPicPr>
          <p:nvPr/>
        </p:nvPicPr>
        <p:blipFill>
          <a:blip r:embed="rId3" cstate="print"/>
          <a:srcRect/>
          <a:stretch>
            <a:fillRect/>
          </a:stretch>
        </p:blipFill>
        <p:spPr bwMode="auto">
          <a:xfrm>
            <a:off x="381000" y="1508125"/>
            <a:ext cx="549275" cy="549275"/>
          </a:xfrm>
          <a:prstGeom prst="rect">
            <a:avLst/>
          </a:prstGeom>
          <a:noFill/>
          <a:ln w="9525">
            <a:noFill/>
            <a:miter lim="800000"/>
            <a:headEnd/>
            <a:tailEnd/>
          </a:ln>
        </p:spPr>
      </p:pic>
      <p:pic>
        <p:nvPicPr>
          <p:cNvPr id="52231" name="Picture 2" descr="C:\Users\kgiscombe\Pictures\Microsoft Clip Organizer\j0441310.png"/>
          <p:cNvPicPr>
            <a:picLocks noChangeAspect="1" noChangeArrowheads="1"/>
          </p:cNvPicPr>
          <p:nvPr/>
        </p:nvPicPr>
        <p:blipFill>
          <a:blip r:embed="rId3" cstate="print"/>
          <a:srcRect/>
          <a:stretch>
            <a:fillRect/>
          </a:stretch>
        </p:blipFill>
        <p:spPr bwMode="auto">
          <a:xfrm>
            <a:off x="381000" y="2422525"/>
            <a:ext cx="549275" cy="549275"/>
          </a:xfrm>
          <a:prstGeom prst="rect">
            <a:avLst/>
          </a:prstGeom>
          <a:noFill/>
          <a:ln w="9525">
            <a:noFill/>
            <a:miter lim="800000"/>
            <a:headEnd/>
            <a:tailEnd/>
          </a:ln>
        </p:spPr>
      </p:pic>
      <p:pic>
        <p:nvPicPr>
          <p:cNvPr id="52232" name="Picture 2" descr="C:\Users\kgiscombe\Pictures\Microsoft Clip Organizer\j0441310.png"/>
          <p:cNvPicPr>
            <a:picLocks noChangeAspect="1" noChangeArrowheads="1"/>
          </p:cNvPicPr>
          <p:nvPr/>
        </p:nvPicPr>
        <p:blipFill>
          <a:blip r:embed="rId3" cstate="print"/>
          <a:srcRect/>
          <a:stretch>
            <a:fillRect/>
          </a:stretch>
        </p:blipFill>
        <p:spPr bwMode="auto">
          <a:xfrm>
            <a:off x="381000" y="3336925"/>
            <a:ext cx="549275" cy="549275"/>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hangingPunct="1">
              <a:defRPr/>
            </a:pPr>
            <a:r>
              <a:rPr lang="en-US" kern="1200" dirty="0" smtClean="0">
                <a:solidFill>
                  <a:schemeClr val="tx1"/>
                </a:solidFill>
                <a:latin typeface="Arial" pitchFamily="34" charset="0"/>
                <a:cs typeface="Arial" pitchFamily="34" charset="0"/>
              </a:rPr>
              <a:t>PBB Program Command Preparation Steps</a:t>
            </a:r>
            <a:endParaRPr lang="en-US" kern="1200" dirty="0">
              <a:solidFill>
                <a:schemeClr val="tx1"/>
              </a:solidFill>
              <a:latin typeface="Arial" pitchFamily="34" charset="0"/>
              <a:cs typeface="Arial" pitchFamily="34" charset="0"/>
            </a:endParaRPr>
          </a:p>
        </p:txBody>
      </p:sp>
      <p:sp>
        <p:nvSpPr>
          <p:cNvPr id="8" name="Rectangle 7"/>
          <p:cNvSpPr/>
          <p:nvPr/>
        </p:nvSpPr>
        <p:spPr>
          <a:xfrm>
            <a:off x="2047875" y="2397125"/>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Create Bonus Groups</a:t>
            </a:r>
          </a:p>
        </p:txBody>
      </p:sp>
      <p:sp>
        <p:nvSpPr>
          <p:cNvPr id="9" name="Rectangle 8"/>
          <p:cNvSpPr/>
          <p:nvPr/>
        </p:nvSpPr>
        <p:spPr>
          <a:xfrm>
            <a:off x="1371600" y="3352800"/>
            <a:ext cx="6400800" cy="1552575"/>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800" b="1" dirty="0">
                <a:solidFill>
                  <a:srgbClr val="FFFFFF">
                    <a:lumMod val="95000"/>
                  </a:srgbClr>
                </a:solidFill>
                <a:cs typeface="Arial" pitchFamily="34" charset="0"/>
              </a:rPr>
              <a:t>Designate Bonus Group Managers/Bonus Boards</a:t>
            </a:r>
          </a:p>
        </p:txBody>
      </p:sp>
      <p:sp>
        <p:nvSpPr>
          <p:cNvPr id="10" name="Rectangle 9"/>
          <p:cNvSpPr/>
          <p:nvPr/>
        </p:nvSpPr>
        <p:spPr>
          <a:xfrm>
            <a:off x="2057400" y="5172075"/>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Establish Business Rules </a:t>
            </a:r>
          </a:p>
        </p:txBody>
      </p:sp>
      <p:sp>
        <p:nvSpPr>
          <p:cNvPr id="11" name="Rectangle 10"/>
          <p:cNvSpPr/>
          <p:nvPr/>
        </p:nvSpPr>
        <p:spPr>
          <a:xfrm>
            <a:off x="2057400" y="1447800"/>
            <a:ext cx="5029200" cy="639763"/>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Assign Data Administrators</a:t>
            </a:r>
          </a:p>
        </p:txBody>
      </p:sp>
      <p:sp>
        <p:nvSpPr>
          <p:cNvPr id="12" name="Rectangle 11"/>
          <p:cNvSpPr/>
          <p:nvPr/>
        </p:nvSpPr>
        <p:spPr>
          <a:xfrm>
            <a:off x="2057400" y="6142038"/>
            <a:ext cx="5029200" cy="639762"/>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a:solidFill>
                  <a:srgbClr val="FFFFFF">
                    <a:lumMod val="95000"/>
                  </a:srgbClr>
                </a:solidFill>
                <a:cs typeface="Arial" pitchFamily="34" charset="0"/>
              </a:rPr>
              <a:t>Establish PBB Budget</a:t>
            </a:r>
          </a:p>
        </p:txBody>
      </p:sp>
      <p:sp>
        <p:nvSpPr>
          <p:cNvPr id="13" name="Isosceles Triangle 12"/>
          <p:cNvSpPr/>
          <p:nvPr/>
        </p:nvSpPr>
        <p:spPr bwMode="auto">
          <a:xfrm rot="10800000">
            <a:off x="2162175" y="20955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4" name="Isosceles Triangle 13"/>
          <p:cNvSpPr/>
          <p:nvPr/>
        </p:nvSpPr>
        <p:spPr bwMode="auto">
          <a:xfrm rot="10800000">
            <a:off x="2171700" y="30480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5" name="Isosceles Triangle 14"/>
          <p:cNvSpPr/>
          <p:nvPr/>
        </p:nvSpPr>
        <p:spPr bwMode="auto">
          <a:xfrm rot="10800000">
            <a:off x="1524000" y="4925566"/>
            <a:ext cx="6096000" cy="228601"/>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6" name="Isosceles Triangle 15"/>
          <p:cNvSpPr/>
          <p:nvPr/>
        </p:nvSpPr>
        <p:spPr bwMode="auto">
          <a:xfrm rot="10800000">
            <a:off x="2171701" y="5829300"/>
            <a:ext cx="4800600" cy="304800"/>
          </a:xfrm>
          <a:prstGeom prst="triangle">
            <a:avLst/>
          </a:prstGeom>
          <a:solidFill>
            <a:schemeClr val="accent2"/>
          </a:solidFill>
          <a:ln w="9525" cap="flat" cmpd="sng" algn="ctr">
            <a:solidFill>
              <a:schemeClr val="tx1"/>
            </a:solidFill>
            <a:prstDash val="solid"/>
            <a:round/>
            <a:headEnd type="none" w="med" len="med"/>
            <a:tailEnd type="none" w="med" len="med"/>
          </a:ln>
          <a:effectLst>
            <a:innerShdw blurRad="63500" dist="50800" dir="16200000">
              <a:prstClr val="black">
                <a:alpha val="50000"/>
              </a:prstClr>
            </a:innerShdw>
          </a:effectLst>
          <a:scene3d>
            <a:camera prst="perspectiveAbove"/>
            <a:lightRig rig="threePt" dir="t">
              <a:rot lat="0" lon="0" rev="0"/>
            </a:lightRig>
          </a:scene3d>
          <a:sp3d>
            <a:bevelT w="107950" h="6350"/>
            <a:bevelB w="0" h="0"/>
          </a:sp3d>
        </p:spPr>
        <p:txBody>
          <a:bodyPr>
            <a:flatTx/>
          </a:bodyPr>
          <a:lstStyle/>
          <a:p>
            <a:pPr algn="ctr">
              <a:defRPr/>
            </a:pPr>
            <a:endParaRPr lang="en-US" dirty="0">
              <a:solidFill>
                <a:srgbClr val="000000"/>
              </a:solidFill>
              <a:latin typeface="+mn-lt"/>
              <a:cs typeface="+mn-cs"/>
            </a:endParaRPr>
          </a:p>
        </p:txBody>
      </p:sp>
      <p:sp>
        <p:nvSpPr>
          <p:cNvPr id="18" name="Date Placeholder 17"/>
          <p:cNvSpPr>
            <a:spLocks noGrp="1"/>
          </p:cNvSpPr>
          <p:nvPr>
            <p:ph type="dt" sz="half" idx="10"/>
          </p:nvPr>
        </p:nvSpPr>
        <p:spPr>
          <a:xfrm>
            <a:off x="0" y="6208649"/>
            <a:ext cx="2133600" cy="476250"/>
          </a:xfrm>
        </p:spPr>
        <p:txBody>
          <a:bodyPr/>
          <a:lstStyle/>
          <a:p>
            <a:pPr>
              <a:defRPr/>
            </a:pPr>
            <a:r>
              <a:rPr lang="en-US" dirty="0" smtClean="0"/>
              <a:t>Updated July 29, 2013</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1676400" y="273050"/>
            <a:ext cx="5715000" cy="1022350"/>
          </a:xfrm>
        </p:spPr>
        <p:txBody>
          <a:bodyPr anchor="ctr"/>
          <a:lstStyle/>
          <a:p>
            <a:pPr algn="ctr" eaLnBrk="1" hangingPunct="1">
              <a:defRPr/>
            </a:pPr>
            <a:r>
              <a:rPr lang="en-US" sz="3200" b="0" dirty="0" smtClean="0">
                <a:latin typeface="+mn-lt"/>
              </a:rPr>
              <a:t>Bonus Groups</a:t>
            </a:r>
          </a:p>
        </p:txBody>
      </p:sp>
      <p:sp>
        <p:nvSpPr>
          <p:cNvPr id="5" name="Content Placeholder 4"/>
          <p:cNvSpPr>
            <a:spLocks noGrp="1"/>
          </p:cNvSpPr>
          <p:nvPr>
            <p:ph idx="1"/>
          </p:nvPr>
        </p:nvSpPr>
        <p:spPr>
          <a:xfrm>
            <a:off x="533400" y="1576388"/>
            <a:ext cx="8153400" cy="4824412"/>
          </a:xfrm>
        </p:spPr>
        <p:txBody>
          <a:bodyPr rtlCol="0">
            <a:noAutofit/>
          </a:bodyPr>
          <a:lstStyle/>
          <a:p>
            <a:pPr eaLnBrk="1" fontAlgn="auto" hangingPunct="1">
              <a:spcBef>
                <a:spcPts val="300"/>
              </a:spcBef>
              <a:spcAft>
                <a:spcPts val="300"/>
              </a:spcAft>
              <a:defRPr/>
            </a:pPr>
            <a:r>
              <a:rPr lang="en-US" sz="2400" dirty="0" smtClean="0"/>
              <a:t>Bonus Groups are employees who work in an Army organization and share bonus group funding for PBB payouts </a:t>
            </a:r>
          </a:p>
          <a:p>
            <a:pPr eaLnBrk="1" fontAlgn="auto" hangingPunct="1">
              <a:spcBef>
                <a:spcPts val="300"/>
              </a:spcBef>
              <a:spcAft>
                <a:spcPts val="300"/>
              </a:spcAft>
              <a:defRPr/>
            </a:pPr>
            <a:r>
              <a:rPr lang="en-US" sz="2400" dirty="0" smtClean="0"/>
              <a:t>Bonus Groups may be organized as follows: </a:t>
            </a:r>
          </a:p>
          <a:p>
            <a:pPr marL="633413" lvl="1" indent="-292100" eaLnBrk="1" fontAlgn="auto" hangingPunct="1">
              <a:spcBef>
                <a:spcPts val="300"/>
              </a:spcBef>
              <a:spcAft>
                <a:spcPts val="300"/>
              </a:spcAft>
              <a:buFont typeface="Wingdings" pitchFamily="2" charset="2"/>
              <a:buChar char="§"/>
              <a:defRPr/>
            </a:pPr>
            <a:r>
              <a:rPr lang="en-US" sz="2400" dirty="0" smtClean="0"/>
              <a:t>Division, directorate, organizational structure and geographic distribution</a:t>
            </a:r>
          </a:p>
          <a:p>
            <a:pPr marL="633413" lvl="1" indent="-292100" eaLnBrk="1" fontAlgn="auto" hangingPunct="1">
              <a:spcBef>
                <a:spcPts val="300"/>
              </a:spcBef>
              <a:spcAft>
                <a:spcPts val="300"/>
              </a:spcAft>
              <a:buFont typeface="Wingdings" pitchFamily="2" charset="2"/>
              <a:buChar char="§"/>
              <a:defRPr/>
            </a:pPr>
            <a:r>
              <a:rPr lang="en-US" sz="2400" dirty="0" smtClean="0"/>
              <a:t>Number of employees, occupations, work levels, and work categories</a:t>
            </a:r>
          </a:p>
          <a:p>
            <a:pPr marL="633413" lvl="1" indent="-292100" eaLnBrk="1" fontAlgn="auto" hangingPunct="1">
              <a:spcBef>
                <a:spcPts val="300"/>
              </a:spcBef>
              <a:spcAft>
                <a:spcPts val="300"/>
              </a:spcAft>
              <a:buFont typeface="Wingdings" pitchFamily="2" charset="2"/>
              <a:buChar char="§"/>
              <a:defRPr/>
            </a:pPr>
            <a:r>
              <a:rPr lang="en-US" sz="2400" dirty="0" smtClean="0"/>
              <a:t>Chain of Command</a:t>
            </a:r>
          </a:p>
          <a:p>
            <a:pPr lvl="1" eaLnBrk="1" fontAlgn="auto" hangingPunct="1">
              <a:spcBef>
                <a:spcPts val="300"/>
              </a:spcBef>
              <a:spcAft>
                <a:spcPts val="300"/>
              </a:spcAft>
              <a:buFont typeface="Arial" pitchFamily="34" charset="0"/>
              <a:buNone/>
              <a:defRPr/>
            </a:pPr>
            <a:endParaRPr lang="en-US" sz="2400" dirty="0" smtClean="0"/>
          </a:p>
          <a:p>
            <a:pPr marL="4763" indent="0" eaLnBrk="1" fontAlgn="auto" hangingPunct="1">
              <a:spcBef>
                <a:spcPts val="600"/>
              </a:spcBef>
              <a:spcAft>
                <a:spcPts val="600"/>
              </a:spcAft>
              <a:buFont typeface="Arial" pitchFamily="34" charset="0"/>
              <a:buNone/>
              <a:defRPr/>
            </a:pPr>
            <a:r>
              <a:rPr lang="en-US" sz="1800" i="1" dirty="0" smtClean="0"/>
              <a:t>Note: Employees can only have one Bonus Group assignment.</a:t>
            </a:r>
          </a:p>
        </p:txBody>
      </p:sp>
      <p:sp>
        <p:nvSpPr>
          <p:cNvPr id="54277" name="Content Placeholder 4"/>
          <p:cNvSpPr txBox="1">
            <a:spLocks/>
          </p:cNvSpPr>
          <p:nvPr/>
        </p:nvSpPr>
        <p:spPr bwMode="auto">
          <a:xfrm>
            <a:off x="3810000" y="152400"/>
            <a:ext cx="5111750" cy="6126163"/>
          </a:xfrm>
          <a:prstGeom prst="rect">
            <a:avLst/>
          </a:prstGeom>
          <a:noFill/>
          <a:ln w="9525">
            <a:noFill/>
            <a:miter lim="800000"/>
            <a:headEnd/>
            <a:tailEnd/>
          </a:ln>
        </p:spPr>
        <p:txBody>
          <a:bodyPr/>
          <a:lstStyle/>
          <a:p>
            <a:pPr marL="342900" indent="-342900">
              <a:spcBef>
                <a:spcPct val="20000"/>
              </a:spcBef>
            </a:pPr>
            <a:endParaRPr lang="en-US" sz="3200" dirty="0">
              <a:latin typeface="Calibri" pitchFamily="34" charset="0"/>
            </a:endParaRPr>
          </a:p>
        </p:txBody>
      </p:sp>
      <p:sp>
        <p:nvSpPr>
          <p:cNvPr id="7" name="Date Placeholder 6"/>
          <p:cNvSpPr>
            <a:spLocks noGrp="1"/>
          </p:cNvSpPr>
          <p:nvPr>
            <p:ph type="dt" sz="half" idx="10"/>
          </p:nvPr>
        </p:nvSpPr>
        <p:spPr/>
        <p:txBody>
          <a:bodyPr/>
          <a:lstStyle/>
          <a:p>
            <a:pPr>
              <a:defRPr/>
            </a:pPr>
            <a:r>
              <a:rPr lang="en-US" dirty="0" smtClean="0"/>
              <a:t>Updated July 29, 2013</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D107F469998A4390D6B4E61DDC443C" ma:contentTypeVersion="0" ma:contentTypeDescription="Create a new document." ma:contentTypeScope="" ma:versionID="b88abc0980d08dd87bf2f76d7b9b36e6">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4A8F72F-4BEF-49D5-8591-D1CE86589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1E0BB0D-7BA3-491B-AB35-798A0FE9D332}">
  <ds:schemaRefs>
    <ds:schemaRef ds:uri="http://schemas.microsoft.com/sharepoint/v3/contenttype/forms"/>
  </ds:schemaRefs>
</ds:datastoreItem>
</file>

<file path=customXml/itemProps3.xml><?xml version="1.0" encoding="utf-8"?>
<ds:datastoreItem xmlns:ds="http://schemas.openxmlformats.org/officeDocument/2006/customXml" ds:itemID="{1FB8EA29-2EEC-48B0-9EC3-8C0CDA6E8C5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16533</TotalTime>
  <Words>6036</Words>
  <Application>Microsoft Office PowerPoint</Application>
  <PresentationFormat>On-screen Show (4:3)</PresentationFormat>
  <Paragraphs>543</Paragraphs>
  <Slides>33</Slides>
  <Notes>33</Notes>
  <HiddenSlides>0</HiddenSlides>
  <MMClips>0</MMClips>
  <ScaleCrop>false</ScaleCrop>
  <HeadingPairs>
    <vt:vector size="4" baseType="variant">
      <vt:variant>
        <vt:lpstr>Theme</vt:lpstr>
      </vt:variant>
      <vt:variant>
        <vt:i4>12</vt:i4>
      </vt:variant>
      <vt:variant>
        <vt:lpstr>Slide Titles</vt:lpstr>
      </vt:variant>
      <vt:variant>
        <vt:i4>33</vt:i4>
      </vt:variant>
    </vt:vector>
  </HeadingPairs>
  <TitlesOfParts>
    <vt:vector size="45" baseType="lpstr">
      <vt:lpstr>Custom Design</vt:lpstr>
      <vt:lpstr>Default Design</vt:lpstr>
      <vt:lpstr>3_Default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Performance-Based Bonus Program Overview</vt:lpstr>
      <vt:lpstr>Purpose</vt:lpstr>
      <vt:lpstr>Performance-Based Bonus Timeline</vt:lpstr>
      <vt:lpstr>Systems and Tools Used in PBB Process</vt:lpstr>
      <vt:lpstr>DCIPS PBB Program </vt:lpstr>
      <vt:lpstr>Types of Performance- Based Bonuses</vt:lpstr>
      <vt:lpstr>Eligibility for PBBs </vt:lpstr>
      <vt:lpstr>PBB Program Command Preparation Steps</vt:lpstr>
      <vt:lpstr>Bonus Groups</vt:lpstr>
      <vt:lpstr>Bonus Group Managers</vt:lpstr>
      <vt:lpstr>Other PBB Key Players</vt:lpstr>
      <vt:lpstr>Performance-Based Bonus Program Inputs</vt:lpstr>
      <vt:lpstr>Determining the Bonus Group Budget</vt:lpstr>
      <vt:lpstr>Slide 14</vt:lpstr>
      <vt:lpstr>Bonus Group Manager reviews  the PBB recommendations</vt:lpstr>
      <vt:lpstr>PBB Business Rules </vt:lpstr>
      <vt:lpstr>DQI Decisions</vt:lpstr>
      <vt:lpstr>DCIPS SQI Decisions</vt:lpstr>
      <vt:lpstr>Bonus Group Manager submits PBB recommendations</vt:lpstr>
      <vt:lpstr>PRA reviews and approves PBB recommendations</vt:lpstr>
      <vt:lpstr>Certification of CWB for  Bonus Payout</vt:lpstr>
      <vt:lpstr>PBB Program Overview</vt:lpstr>
      <vt:lpstr>Questions?</vt:lpstr>
      <vt:lpstr>Contact Us</vt:lpstr>
      <vt:lpstr>End of Course Review</vt:lpstr>
      <vt:lpstr>End of Course Review</vt:lpstr>
      <vt:lpstr>End of Course Review</vt:lpstr>
      <vt:lpstr>End of Course Review</vt:lpstr>
      <vt:lpstr>End of Course Review</vt:lpstr>
      <vt:lpstr>Back-up Slides</vt:lpstr>
      <vt:lpstr>Ways to Reward Employees</vt:lpstr>
      <vt:lpstr>Monetary Awards  </vt:lpstr>
      <vt:lpstr>Army DCIPS  Website </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Army Interim DCIPS Performance-Based Bonus Program (PBB) Training</dc:title>
  <dc:creator>Leviner, Richard J Mr CIV USA</dc:creator>
  <cp:lastModifiedBy>LevinerRJ</cp:lastModifiedBy>
  <cp:revision>449</cp:revision>
  <dcterms:created xsi:type="dcterms:W3CDTF">2010-06-15T20:12:24Z</dcterms:created>
  <dcterms:modified xsi:type="dcterms:W3CDTF">2013-07-30T15:10:12Z</dcterms:modified>
</cp:coreProperties>
</file>