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41" r:id="rId3"/>
    <p:sldId id="347" r:id="rId4"/>
    <p:sldId id="331" r:id="rId5"/>
    <p:sldId id="283" r:id="rId6"/>
    <p:sldId id="258" r:id="rId7"/>
    <p:sldId id="281" r:id="rId8"/>
    <p:sldId id="344" r:id="rId9"/>
    <p:sldId id="333" r:id="rId10"/>
    <p:sldId id="334" r:id="rId11"/>
    <p:sldId id="332" r:id="rId12"/>
    <p:sldId id="289" r:id="rId13"/>
    <p:sldId id="284" r:id="rId14"/>
    <p:sldId id="276" r:id="rId15"/>
    <p:sldId id="264" r:id="rId16"/>
    <p:sldId id="262" r:id="rId17"/>
    <p:sldId id="335" r:id="rId18"/>
    <p:sldId id="336" r:id="rId19"/>
    <p:sldId id="316" r:id="rId20"/>
    <p:sldId id="337" r:id="rId21"/>
    <p:sldId id="319" r:id="rId22"/>
    <p:sldId id="340" r:id="rId23"/>
    <p:sldId id="320" r:id="rId24"/>
    <p:sldId id="348" r:id="rId25"/>
    <p:sldId id="354" r:id="rId26"/>
    <p:sldId id="355" r:id="rId27"/>
    <p:sldId id="356" r:id="rId28"/>
    <p:sldId id="353" r:id="rId29"/>
    <p:sldId id="349" r:id="rId30"/>
    <p:sldId id="351" r:id="rId31"/>
    <p:sldId id="352" r:id="rId32"/>
    <p:sldId id="282" r:id="rId33"/>
    <p:sldId id="313" r:id="rId34"/>
    <p:sldId id="345" r:id="rId35"/>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tsoYY" initials="W" lastIdx="11" clrIdx="0"/>
  <p:cmAuthor id="1" name="LevinerRJ" initials="rjl"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ED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8" autoAdjust="0"/>
  </p:normalViewPr>
  <p:slideViewPr>
    <p:cSldViewPr>
      <p:cViewPr varScale="1">
        <p:scale>
          <a:sx n="68" d="100"/>
          <a:sy n="68" d="100"/>
        </p:scale>
        <p:origin x="-122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9B432B-0708-4F43-8E53-D63D139DABD1}" type="doc">
      <dgm:prSet loTypeId="urn:microsoft.com/office/officeart/2005/8/layout/process4" loCatId="process" qsTypeId="urn:microsoft.com/office/officeart/2005/8/quickstyle/simple1#1" qsCatId="simple" csTypeId="urn:microsoft.com/office/officeart/2005/8/colors/accent1_2#1" csCatId="accent1" phldr="1"/>
      <dgm:spPr/>
      <dgm:t>
        <a:bodyPr/>
        <a:lstStyle/>
        <a:p>
          <a:endParaRPr lang="en-US"/>
        </a:p>
      </dgm:t>
    </dgm:pt>
    <dgm:pt modelId="{BC03DAF9-18C0-4B21-BFFA-7E798C6F314B}">
      <dgm:prSet phldrT="[Text]" custT="1"/>
      <dgm:spPr/>
      <dgm:t>
        <a:bodyPr/>
        <a:lstStyle/>
        <a:p>
          <a:r>
            <a:rPr lang="en-US" sz="1700" dirty="0" smtClean="0"/>
            <a:t>                                     </a:t>
          </a:r>
          <a:r>
            <a:rPr lang="en-US" sz="2200" dirty="0" smtClean="0"/>
            <a:t> </a:t>
          </a:r>
          <a:r>
            <a:rPr lang="en-US" sz="2200" b="1" dirty="0" smtClean="0"/>
            <a:t>MISSION CATEGORY</a:t>
          </a:r>
          <a:r>
            <a:rPr lang="en-US" sz="1700" dirty="0" smtClean="0"/>
            <a:t>			</a:t>
          </a:r>
          <a:endParaRPr lang="en-US" sz="1700" dirty="0"/>
        </a:p>
      </dgm:t>
    </dgm:pt>
    <dgm:pt modelId="{672D13C6-A9AC-4CB1-9204-05B1857CDC97}" type="parTrans" cxnId="{F4CBF3A4-ECBA-4775-9EC9-77DE66CED3CD}">
      <dgm:prSet/>
      <dgm:spPr/>
      <dgm:t>
        <a:bodyPr/>
        <a:lstStyle/>
        <a:p>
          <a:endParaRPr lang="en-US"/>
        </a:p>
      </dgm:t>
    </dgm:pt>
    <dgm:pt modelId="{6345F53E-F4A0-4ED7-8E22-1B4C30C70A6B}" type="sibTrans" cxnId="{F4CBF3A4-ECBA-4775-9EC9-77DE66CED3CD}">
      <dgm:prSet/>
      <dgm:spPr/>
      <dgm:t>
        <a:bodyPr/>
        <a:lstStyle/>
        <a:p>
          <a:endParaRPr lang="en-US"/>
        </a:p>
      </dgm:t>
    </dgm:pt>
    <dgm:pt modelId="{161621ED-502E-40C6-8788-462BF3B3EB79}">
      <dgm:prSet phldrT="[Text]"/>
      <dgm:spPr/>
      <dgm:t>
        <a:bodyPr/>
        <a:lstStyle/>
        <a:p>
          <a:r>
            <a:rPr lang="en-US" dirty="0" smtClean="0"/>
            <a:t>ENTERPRISE MANAGEMENT AND SUPPORT</a:t>
          </a:r>
          <a:endParaRPr lang="en-US" dirty="0"/>
        </a:p>
      </dgm:t>
    </dgm:pt>
    <dgm:pt modelId="{77063970-CC65-43F7-9A09-DD356E3C4AD6}" type="parTrans" cxnId="{5967087B-91A5-4DF1-B5BF-FAB6FDDB601B}">
      <dgm:prSet/>
      <dgm:spPr/>
      <dgm:t>
        <a:bodyPr/>
        <a:lstStyle/>
        <a:p>
          <a:endParaRPr lang="en-US"/>
        </a:p>
      </dgm:t>
    </dgm:pt>
    <dgm:pt modelId="{217CE7AB-10E8-4349-B9D9-58D4C2AFCC6C}" type="sibTrans" cxnId="{5967087B-91A5-4DF1-B5BF-FAB6FDDB601B}">
      <dgm:prSet/>
      <dgm:spPr/>
      <dgm:t>
        <a:bodyPr/>
        <a:lstStyle/>
        <a:p>
          <a:endParaRPr lang="en-US"/>
        </a:p>
      </dgm:t>
    </dgm:pt>
    <dgm:pt modelId="{C852BFFC-47D8-4FF9-A5D4-DA53D15C6747}">
      <dgm:prSet phldrT="[Text]"/>
      <dgm:spPr/>
      <dgm:t>
        <a:bodyPr/>
        <a:lstStyle/>
        <a:p>
          <a:r>
            <a:rPr lang="en-US" dirty="0" smtClean="0"/>
            <a:t>MISSION MANAGEMENT</a:t>
          </a:r>
          <a:endParaRPr lang="en-US" dirty="0"/>
        </a:p>
      </dgm:t>
    </dgm:pt>
    <dgm:pt modelId="{1E567655-5D97-4A82-9BAE-D774871398FA}" type="parTrans" cxnId="{7587AC69-F964-4997-A717-D4931AFE0DFC}">
      <dgm:prSet/>
      <dgm:spPr/>
      <dgm:t>
        <a:bodyPr/>
        <a:lstStyle/>
        <a:p>
          <a:endParaRPr lang="en-US"/>
        </a:p>
      </dgm:t>
    </dgm:pt>
    <dgm:pt modelId="{B43BEE59-5C64-4724-ADCA-5280DA5497B4}" type="sibTrans" cxnId="{7587AC69-F964-4997-A717-D4931AFE0DFC}">
      <dgm:prSet/>
      <dgm:spPr/>
      <dgm:t>
        <a:bodyPr/>
        <a:lstStyle/>
        <a:p>
          <a:endParaRPr lang="en-US"/>
        </a:p>
      </dgm:t>
    </dgm:pt>
    <dgm:pt modelId="{CF3E85F0-914C-4EFF-B7A2-BDA77378F5AF}">
      <dgm:prSet phldrT="[Text]" custT="1"/>
      <dgm:spPr/>
      <dgm:t>
        <a:bodyPr/>
        <a:lstStyle/>
        <a:p>
          <a:r>
            <a:rPr lang="en-US" sz="2000" b="1" dirty="0" smtClean="0"/>
            <a:t>WORK CATEGORY</a:t>
          </a:r>
          <a:endParaRPr lang="en-US" sz="2000" b="1" dirty="0"/>
        </a:p>
      </dgm:t>
    </dgm:pt>
    <dgm:pt modelId="{5BD53EFC-2599-45F0-AAF2-813FAE261E55}" type="parTrans" cxnId="{82CEB9AB-0387-45DA-AE75-16839ED75547}">
      <dgm:prSet/>
      <dgm:spPr/>
      <dgm:t>
        <a:bodyPr/>
        <a:lstStyle/>
        <a:p>
          <a:endParaRPr lang="en-US"/>
        </a:p>
      </dgm:t>
    </dgm:pt>
    <dgm:pt modelId="{C2D262FE-8618-4C7C-B8E5-910C6B544F71}" type="sibTrans" cxnId="{82CEB9AB-0387-45DA-AE75-16839ED75547}">
      <dgm:prSet/>
      <dgm:spPr/>
      <dgm:t>
        <a:bodyPr/>
        <a:lstStyle/>
        <a:p>
          <a:endParaRPr lang="en-US"/>
        </a:p>
      </dgm:t>
    </dgm:pt>
    <dgm:pt modelId="{0583E5A8-57DC-4AED-8AE1-5438223A7F15}">
      <dgm:prSet phldrT="[Text]" custT="1"/>
      <dgm:spPr/>
      <dgm:t>
        <a:bodyPr/>
        <a:lstStyle/>
        <a:p>
          <a:r>
            <a:rPr lang="en-US" sz="2000" b="1" dirty="0" smtClean="0"/>
            <a:t>WORK LEVEL</a:t>
          </a:r>
          <a:endParaRPr lang="en-US" sz="2000" b="1" dirty="0"/>
        </a:p>
      </dgm:t>
    </dgm:pt>
    <dgm:pt modelId="{3646769C-602C-4E8D-AE5D-DE061E6ACE57}" type="parTrans" cxnId="{B18E5A58-B62B-4377-B4B8-791F7E40DA9D}">
      <dgm:prSet/>
      <dgm:spPr/>
      <dgm:t>
        <a:bodyPr/>
        <a:lstStyle/>
        <a:p>
          <a:endParaRPr lang="en-US"/>
        </a:p>
      </dgm:t>
    </dgm:pt>
    <dgm:pt modelId="{326FC720-AA88-4E1F-B324-E7705751247B}" type="sibTrans" cxnId="{B18E5A58-B62B-4377-B4B8-791F7E40DA9D}">
      <dgm:prSet/>
      <dgm:spPr/>
      <dgm:t>
        <a:bodyPr/>
        <a:lstStyle/>
        <a:p>
          <a:endParaRPr lang="en-US"/>
        </a:p>
      </dgm:t>
    </dgm:pt>
    <dgm:pt modelId="{4175FA80-A1FC-44FA-9F44-502796E507A5}">
      <dgm:prSet phldrT="[Text]" custT="1"/>
      <dgm:spPr/>
      <dgm:t>
        <a:bodyPr/>
        <a:lstStyle/>
        <a:p>
          <a:r>
            <a:rPr lang="en-US" sz="1400" dirty="0" smtClean="0"/>
            <a:t>ENTRY/DEVELOPMENTAL</a:t>
          </a:r>
          <a:endParaRPr lang="en-US" sz="1400" dirty="0"/>
        </a:p>
      </dgm:t>
    </dgm:pt>
    <dgm:pt modelId="{EF454E70-4B32-4D09-A7B1-B142EF8C9766}" type="parTrans" cxnId="{5C569D88-3A70-45A9-A207-04A17D7CDFC2}">
      <dgm:prSet/>
      <dgm:spPr/>
      <dgm:t>
        <a:bodyPr/>
        <a:lstStyle/>
        <a:p>
          <a:endParaRPr lang="en-US"/>
        </a:p>
      </dgm:t>
    </dgm:pt>
    <dgm:pt modelId="{CD4A662E-8C78-49BF-81C6-9AAF49075C88}" type="sibTrans" cxnId="{5C569D88-3A70-45A9-A207-04A17D7CDFC2}">
      <dgm:prSet/>
      <dgm:spPr/>
      <dgm:t>
        <a:bodyPr/>
        <a:lstStyle/>
        <a:p>
          <a:endParaRPr lang="en-US"/>
        </a:p>
      </dgm:t>
    </dgm:pt>
    <dgm:pt modelId="{CBD84296-24E0-4CA2-9622-B607DB8BA986}">
      <dgm:prSet phldrT="[Text]" custT="1"/>
      <dgm:spPr/>
      <dgm:t>
        <a:bodyPr/>
        <a:lstStyle/>
        <a:p>
          <a:r>
            <a:rPr lang="en-US" sz="1800" b="1" dirty="0" smtClean="0"/>
            <a:t>GRADE</a:t>
          </a:r>
          <a:endParaRPr lang="en-US" sz="1800" b="1" dirty="0"/>
        </a:p>
      </dgm:t>
    </dgm:pt>
    <dgm:pt modelId="{13005547-1017-4996-97BA-8A1AC4215661}" type="parTrans" cxnId="{131F7E44-76FB-4CCD-B3CD-A5AD0C3FDB31}">
      <dgm:prSet/>
      <dgm:spPr/>
      <dgm:t>
        <a:bodyPr/>
        <a:lstStyle/>
        <a:p>
          <a:endParaRPr lang="en-US"/>
        </a:p>
      </dgm:t>
    </dgm:pt>
    <dgm:pt modelId="{0DB2331C-AED4-437A-B950-9A73D4FA697C}" type="sibTrans" cxnId="{131F7E44-76FB-4CCD-B3CD-A5AD0C3FDB31}">
      <dgm:prSet/>
      <dgm:spPr/>
      <dgm:t>
        <a:bodyPr/>
        <a:lstStyle/>
        <a:p>
          <a:endParaRPr lang="en-US"/>
        </a:p>
      </dgm:t>
    </dgm:pt>
    <dgm:pt modelId="{E102D5B0-2D78-4AC5-A01D-CD4BC479A49B}">
      <dgm:prSet phldrT="[Text]" custT="1"/>
      <dgm:spPr/>
      <dgm:t>
        <a:bodyPr/>
        <a:lstStyle/>
        <a:p>
          <a:r>
            <a:rPr lang="en-US" sz="1800" dirty="0" smtClean="0"/>
            <a:t>GG-07 STEP 1 THRU GG-15 STEP 10</a:t>
          </a:r>
          <a:endParaRPr lang="en-US" sz="1800" dirty="0"/>
        </a:p>
      </dgm:t>
    </dgm:pt>
    <dgm:pt modelId="{44DAFD45-29D6-4240-8539-BC6FC6A9054A}" type="parTrans" cxnId="{4A157481-B1FA-4482-B162-8700A425EE61}">
      <dgm:prSet/>
      <dgm:spPr/>
      <dgm:t>
        <a:bodyPr/>
        <a:lstStyle/>
        <a:p>
          <a:endParaRPr lang="en-US"/>
        </a:p>
      </dgm:t>
    </dgm:pt>
    <dgm:pt modelId="{D575CB62-86FB-4378-B2B1-148AB1C07957}" type="sibTrans" cxnId="{4A157481-B1FA-4482-B162-8700A425EE61}">
      <dgm:prSet/>
      <dgm:spPr/>
      <dgm:t>
        <a:bodyPr/>
        <a:lstStyle/>
        <a:p>
          <a:endParaRPr lang="en-US"/>
        </a:p>
      </dgm:t>
    </dgm:pt>
    <dgm:pt modelId="{6173AC33-C103-475A-A667-BF0E5554A255}">
      <dgm:prSet phldrT="[Text]" custT="1"/>
      <dgm:spPr/>
      <dgm:t>
        <a:bodyPr/>
        <a:lstStyle/>
        <a:p>
          <a:r>
            <a:rPr lang="en-US" sz="1800" b="1" dirty="0" smtClean="0"/>
            <a:t>OCCUPATIONAL SERIES</a:t>
          </a:r>
          <a:endParaRPr lang="en-US" sz="1800" b="1" dirty="0"/>
        </a:p>
      </dgm:t>
    </dgm:pt>
    <dgm:pt modelId="{DEE0D979-A147-4F68-B495-6615C3973246}" type="parTrans" cxnId="{A500A3F0-3BEA-4A78-A958-ECD476FA91D6}">
      <dgm:prSet/>
      <dgm:spPr/>
      <dgm:t>
        <a:bodyPr/>
        <a:lstStyle/>
        <a:p>
          <a:endParaRPr lang="en-US"/>
        </a:p>
      </dgm:t>
    </dgm:pt>
    <dgm:pt modelId="{2C007213-F3AC-4742-89EC-270F23221F48}" type="sibTrans" cxnId="{A500A3F0-3BEA-4A78-A958-ECD476FA91D6}">
      <dgm:prSet/>
      <dgm:spPr/>
      <dgm:t>
        <a:bodyPr/>
        <a:lstStyle/>
        <a:p>
          <a:endParaRPr lang="en-US"/>
        </a:p>
      </dgm:t>
    </dgm:pt>
    <dgm:pt modelId="{12EEE68E-D8E5-4C41-85D2-253FD8C7E8E9}">
      <dgm:prSet phldrT="[Text]"/>
      <dgm:spPr/>
      <dgm:t>
        <a:bodyPr/>
        <a:lstStyle/>
        <a:p>
          <a:r>
            <a:rPr lang="en-US" dirty="0" smtClean="0"/>
            <a:t>TECH/ADMIN</a:t>
          </a:r>
          <a:endParaRPr lang="en-US" dirty="0"/>
        </a:p>
      </dgm:t>
    </dgm:pt>
    <dgm:pt modelId="{4E88AE64-262A-45F8-887D-270B139C9DFD}" type="parTrans" cxnId="{10D449DF-32B7-46BF-8FAA-6B05DBD8AD29}">
      <dgm:prSet/>
      <dgm:spPr/>
      <dgm:t>
        <a:bodyPr/>
        <a:lstStyle/>
        <a:p>
          <a:endParaRPr lang="en-US"/>
        </a:p>
      </dgm:t>
    </dgm:pt>
    <dgm:pt modelId="{FCC05A34-A149-424C-921B-FB8F60930DF7}" type="sibTrans" cxnId="{10D449DF-32B7-46BF-8FAA-6B05DBD8AD29}">
      <dgm:prSet/>
      <dgm:spPr/>
      <dgm:t>
        <a:bodyPr/>
        <a:lstStyle/>
        <a:p>
          <a:endParaRPr lang="en-US"/>
        </a:p>
      </dgm:t>
    </dgm:pt>
    <dgm:pt modelId="{166834A2-AA58-49C8-8583-4876BDCC1AA2}">
      <dgm:prSet phldrT="[Text]"/>
      <dgm:spPr/>
      <dgm:t>
        <a:bodyPr/>
        <a:lstStyle/>
        <a:p>
          <a:r>
            <a:rPr lang="en-US" dirty="0" smtClean="0"/>
            <a:t>PROFESSIONAL</a:t>
          </a:r>
          <a:endParaRPr lang="en-US" dirty="0"/>
        </a:p>
      </dgm:t>
    </dgm:pt>
    <dgm:pt modelId="{431A37BF-5E0E-4070-9CF7-C6C298260622}" type="parTrans" cxnId="{6E5A0C97-F095-4E03-A4EE-D4B4DC2B9FDD}">
      <dgm:prSet/>
      <dgm:spPr/>
      <dgm:t>
        <a:bodyPr/>
        <a:lstStyle/>
        <a:p>
          <a:endParaRPr lang="en-US"/>
        </a:p>
      </dgm:t>
    </dgm:pt>
    <dgm:pt modelId="{BA21DFBE-31A1-40E6-A9CB-ACA240F2FBCC}" type="sibTrans" cxnId="{6E5A0C97-F095-4E03-A4EE-D4B4DC2B9FDD}">
      <dgm:prSet/>
      <dgm:spPr/>
      <dgm:t>
        <a:bodyPr/>
        <a:lstStyle/>
        <a:p>
          <a:endParaRPr lang="en-US"/>
        </a:p>
      </dgm:t>
    </dgm:pt>
    <dgm:pt modelId="{280192C3-38FB-482B-AF72-6A08DC3D54F3}">
      <dgm:prSet phldrT="[Text]"/>
      <dgm:spPr/>
      <dgm:t>
        <a:bodyPr/>
        <a:lstStyle/>
        <a:p>
          <a:r>
            <a:rPr lang="en-US" dirty="0" smtClean="0"/>
            <a:t>SUPERVISORY/MANAGEMENT</a:t>
          </a:r>
          <a:endParaRPr lang="en-US" dirty="0"/>
        </a:p>
      </dgm:t>
    </dgm:pt>
    <dgm:pt modelId="{9A0F1C64-6C60-4839-BA1C-D10F44E26A57}" type="parTrans" cxnId="{AA3387DE-4D62-4019-AE4F-7802901546FE}">
      <dgm:prSet/>
      <dgm:spPr/>
      <dgm:t>
        <a:bodyPr/>
        <a:lstStyle/>
        <a:p>
          <a:endParaRPr lang="en-US"/>
        </a:p>
      </dgm:t>
    </dgm:pt>
    <dgm:pt modelId="{5514D88F-6679-40FD-A7FD-688DE37216E0}" type="sibTrans" cxnId="{AA3387DE-4D62-4019-AE4F-7802901546FE}">
      <dgm:prSet/>
      <dgm:spPr/>
      <dgm:t>
        <a:bodyPr/>
        <a:lstStyle/>
        <a:p>
          <a:endParaRPr lang="en-US"/>
        </a:p>
      </dgm:t>
    </dgm:pt>
    <dgm:pt modelId="{A4609867-2FB7-4914-B252-6B9D1F54C96C}">
      <dgm:prSet phldrT="[Text]" custT="1"/>
      <dgm:spPr/>
      <dgm:t>
        <a:bodyPr/>
        <a:lstStyle/>
        <a:p>
          <a:r>
            <a:rPr lang="en-US" sz="1800" dirty="0" smtClean="0"/>
            <a:t>132</a:t>
          </a:r>
          <a:endParaRPr lang="en-US" sz="1800" dirty="0"/>
        </a:p>
      </dgm:t>
    </dgm:pt>
    <dgm:pt modelId="{E5A7F436-BFEE-4515-BC34-F390DF15AFE8}" type="parTrans" cxnId="{F62A2EC9-525F-43D8-813B-204BC8B6F2CD}">
      <dgm:prSet/>
      <dgm:spPr/>
      <dgm:t>
        <a:bodyPr/>
        <a:lstStyle/>
        <a:p>
          <a:endParaRPr lang="en-US"/>
        </a:p>
      </dgm:t>
    </dgm:pt>
    <dgm:pt modelId="{443561A9-3670-4214-AFB4-DFB32FEDFC8A}" type="sibTrans" cxnId="{F62A2EC9-525F-43D8-813B-204BC8B6F2CD}">
      <dgm:prSet/>
      <dgm:spPr/>
      <dgm:t>
        <a:bodyPr/>
        <a:lstStyle/>
        <a:p>
          <a:endParaRPr lang="en-US"/>
        </a:p>
      </dgm:t>
    </dgm:pt>
    <dgm:pt modelId="{5EA5C1F3-9EF4-4A54-9459-AF6B6AFEF11A}">
      <dgm:prSet phldrT="[Text]" custT="1"/>
      <dgm:spPr/>
      <dgm:t>
        <a:bodyPr/>
        <a:lstStyle/>
        <a:p>
          <a:r>
            <a:rPr lang="en-US" sz="1600" dirty="0" smtClean="0"/>
            <a:t>FULL PERFORMANCE</a:t>
          </a:r>
          <a:endParaRPr lang="en-US" sz="1600" dirty="0"/>
        </a:p>
      </dgm:t>
    </dgm:pt>
    <dgm:pt modelId="{6FF04214-9644-470C-A98C-E57917BCB242}" type="parTrans" cxnId="{64B400E4-9B33-4975-A27D-975E55EBFC7B}">
      <dgm:prSet/>
      <dgm:spPr/>
      <dgm:t>
        <a:bodyPr/>
        <a:lstStyle/>
        <a:p>
          <a:endParaRPr lang="en-US"/>
        </a:p>
      </dgm:t>
    </dgm:pt>
    <dgm:pt modelId="{CB3EE79F-C97A-47F6-B6FC-0B19598CC27F}" type="sibTrans" cxnId="{64B400E4-9B33-4975-A27D-975E55EBFC7B}">
      <dgm:prSet/>
      <dgm:spPr/>
      <dgm:t>
        <a:bodyPr/>
        <a:lstStyle/>
        <a:p>
          <a:endParaRPr lang="en-US"/>
        </a:p>
      </dgm:t>
    </dgm:pt>
    <dgm:pt modelId="{D9D186A7-5BE5-4C1D-9C11-D826A1B20268}">
      <dgm:prSet phldrT="[Text]" custT="1"/>
      <dgm:spPr/>
      <dgm:t>
        <a:bodyPr/>
        <a:lstStyle/>
        <a:p>
          <a:r>
            <a:rPr lang="en-US" sz="1700" dirty="0" smtClean="0"/>
            <a:t>SENIOR</a:t>
          </a:r>
          <a:endParaRPr lang="en-US" sz="1700" dirty="0"/>
        </a:p>
      </dgm:t>
    </dgm:pt>
    <dgm:pt modelId="{6880731B-5A49-4F56-AFE7-0CEFAFC1998E}" type="parTrans" cxnId="{4E880504-CE17-4EF7-B573-42A5E3CC768C}">
      <dgm:prSet/>
      <dgm:spPr/>
      <dgm:t>
        <a:bodyPr/>
        <a:lstStyle/>
        <a:p>
          <a:endParaRPr lang="en-US"/>
        </a:p>
      </dgm:t>
    </dgm:pt>
    <dgm:pt modelId="{9F3BCB04-2868-4A85-9DEA-B96C902E8B9D}" type="sibTrans" cxnId="{4E880504-CE17-4EF7-B573-42A5E3CC768C}">
      <dgm:prSet/>
      <dgm:spPr/>
      <dgm:t>
        <a:bodyPr/>
        <a:lstStyle/>
        <a:p>
          <a:endParaRPr lang="en-US"/>
        </a:p>
      </dgm:t>
    </dgm:pt>
    <dgm:pt modelId="{D3E03097-EEFF-4554-807B-9AAE964374B3}">
      <dgm:prSet phldrT="[Text]" custT="1"/>
      <dgm:spPr/>
      <dgm:t>
        <a:bodyPr/>
        <a:lstStyle/>
        <a:p>
          <a:r>
            <a:rPr lang="en-US" sz="1800" dirty="0" smtClean="0"/>
            <a:t>EXPERT</a:t>
          </a:r>
          <a:endParaRPr lang="en-US" sz="1800" dirty="0"/>
        </a:p>
      </dgm:t>
    </dgm:pt>
    <dgm:pt modelId="{EA4BA4BE-BE7F-48CA-BF3C-BF5CE34FB87A}" type="parTrans" cxnId="{2016CE6B-2AB0-4A43-94AA-DA526FDD2344}">
      <dgm:prSet/>
      <dgm:spPr/>
      <dgm:t>
        <a:bodyPr/>
        <a:lstStyle/>
        <a:p>
          <a:endParaRPr lang="en-US"/>
        </a:p>
      </dgm:t>
    </dgm:pt>
    <dgm:pt modelId="{D2CA8BFF-352A-4CC5-8A25-A38A4B2F4A59}" type="sibTrans" cxnId="{2016CE6B-2AB0-4A43-94AA-DA526FDD2344}">
      <dgm:prSet/>
      <dgm:spPr/>
      <dgm:t>
        <a:bodyPr/>
        <a:lstStyle/>
        <a:p>
          <a:endParaRPr lang="en-US"/>
        </a:p>
      </dgm:t>
    </dgm:pt>
    <dgm:pt modelId="{01C73A77-8A04-414A-A31F-08FB509169FE}" type="pres">
      <dgm:prSet presAssocID="{BE9B432B-0708-4F43-8E53-D63D139DABD1}" presName="Name0" presStyleCnt="0">
        <dgm:presLayoutVars>
          <dgm:dir/>
          <dgm:animLvl val="lvl"/>
          <dgm:resizeHandles val="exact"/>
        </dgm:presLayoutVars>
      </dgm:prSet>
      <dgm:spPr/>
      <dgm:t>
        <a:bodyPr/>
        <a:lstStyle/>
        <a:p>
          <a:endParaRPr lang="en-US"/>
        </a:p>
      </dgm:t>
    </dgm:pt>
    <dgm:pt modelId="{884527A1-2A54-438B-8859-FB7B12D48CAE}" type="pres">
      <dgm:prSet presAssocID="{6173AC33-C103-475A-A667-BF0E5554A255}" presName="boxAndChildren" presStyleCnt="0"/>
      <dgm:spPr/>
    </dgm:pt>
    <dgm:pt modelId="{FADA4B0B-E31F-40C1-B0D4-67CF04AF62F2}" type="pres">
      <dgm:prSet presAssocID="{6173AC33-C103-475A-A667-BF0E5554A255}" presName="parentTextBox" presStyleLbl="node1" presStyleIdx="0" presStyleCnt="5"/>
      <dgm:spPr/>
      <dgm:t>
        <a:bodyPr/>
        <a:lstStyle/>
        <a:p>
          <a:endParaRPr lang="en-US"/>
        </a:p>
      </dgm:t>
    </dgm:pt>
    <dgm:pt modelId="{E4AFA8AE-410E-46CB-83B6-1BFD382B3C4D}" type="pres">
      <dgm:prSet presAssocID="{6173AC33-C103-475A-A667-BF0E5554A255}" presName="entireBox" presStyleLbl="node1" presStyleIdx="0" presStyleCnt="5"/>
      <dgm:spPr/>
      <dgm:t>
        <a:bodyPr/>
        <a:lstStyle/>
        <a:p>
          <a:endParaRPr lang="en-US"/>
        </a:p>
      </dgm:t>
    </dgm:pt>
    <dgm:pt modelId="{C83FA208-BF16-49CD-9CCC-2DAF0BCACD35}" type="pres">
      <dgm:prSet presAssocID="{6173AC33-C103-475A-A667-BF0E5554A255}" presName="descendantBox" presStyleCnt="0"/>
      <dgm:spPr/>
    </dgm:pt>
    <dgm:pt modelId="{7CE17759-01B0-40CD-B6B5-CEC8B4B66709}" type="pres">
      <dgm:prSet presAssocID="{A4609867-2FB7-4914-B252-6B9D1F54C96C}" presName="childTextBox" presStyleLbl="fgAccFollowNode1" presStyleIdx="0" presStyleCnt="11">
        <dgm:presLayoutVars>
          <dgm:bulletEnabled val="1"/>
        </dgm:presLayoutVars>
      </dgm:prSet>
      <dgm:spPr/>
      <dgm:t>
        <a:bodyPr/>
        <a:lstStyle/>
        <a:p>
          <a:endParaRPr lang="en-US"/>
        </a:p>
      </dgm:t>
    </dgm:pt>
    <dgm:pt modelId="{588B5FCA-9DD4-442A-9864-D94F99F0F82A}" type="pres">
      <dgm:prSet presAssocID="{0DB2331C-AED4-437A-B950-9A73D4FA697C}" presName="sp" presStyleCnt="0"/>
      <dgm:spPr/>
    </dgm:pt>
    <dgm:pt modelId="{20F3C5D7-7526-4C7C-B547-AC37DD1CF704}" type="pres">
      <dgm:prSet presAssocID="{CBD84296-24E0-4CA2-9622-B607DB8BA986}" presName="arrowAndChildren" presStyleCnt="0"/>
      <dgm:spPr/>
    </dgm:pt>
    <dgm:pt modelId="{5BB521F3-D9B0-433A-BC6D-F3C0D5F1817D}" type="pres">
      <dgm:prSet presAssocID="{CBD84296-24E0-4CA2-9622-B607DB8BA986}" presName="parentTextArrow" presStyleLbl="node1" presStyleIdx="0" presStyleCnt="5"/>
      <dgm:spPr/>
      <dgm:t>
        <a:bodyPr/>
        <a:lstStyle/>
        <a:p>
          <a:endParaRPr lang="en-US"/>
        </a:p>
      </dgm:t>
    </dgm:pt>
    <dgm:pt modelId="{4EC6F8AE-9EAC-4D29-B3BC-29015735C6D8}" type="pres">
      <dgm:prSet presAssocID="{CBD84296-24E0-4CA2-9622-B607DB8BA986}" presName="arrow" presStyleLbl="node1" presStyleIdx="1" presStyleCnt="5"/>
      <dgm:spPr/>
      <dgm:t>
        <a:bodyPr/>
        <a:lstStyle/>
        <a:p>
          <a:endParaRPr lang="en-US"/>
        </a:p>
      </dgm:t>
    </dgm:pt>
    <dgm:pt modelId="{B6727C4D-F689-442C-8512-ECC46163B96E}" type="pres">
      <dgm:prSet presAssocID="{CBD84296-24E0-4CA2-9622-B607DB8BA986}" presName="descendantArrow" presStyleCnt="0"/>
      <dgm:spPr/>
    </dgm:pt>
    <dgm:pt modelId="{AF398A88-074E-479A-9452-37DF74D5C962}" type="pres">
      <dgm:prSet presAssocID="{E102D5B0-2D78-4AC5-A01D-CD4BC479A49B}" presName="childTextArrow" presStyleLbl="fgAccFollowNode1" presStyleIdx="1" presStyleCnt="11">
        <dgm:presLayoutVars>
          <dgm:bulletEnabled val="1"/>
        </dgm:presLayoutVars>
      </dgm:prSet>
      <dgm:spPr/>
      <dgm:t>
        <a:bodyPr/>
        <a:lstStyle/>
        <a:p>
          <a:endParaRPr lang="en-US"/>
        </a:p>
      </dgm:t>
    </dgm:pt>
    <dgm:pt modelId="{8D6F2D0A-026B-4754-9715-9580682FD950}" type="pres">
      <dgm:prSet presAssocID="{326FC720-AA88-4E1F-B324-E7705751247B}" presName="sp" presStyleCnt="0"/>
      <dgm:spPr/>
    </dgm:pt>
    <dgm:pt modelId="{2AE6B924-C970-4B3A-A3CB-90F0754E403D}" type="pres">
      <dgm:prSet presAssocID="{0583E5A8-57DC-4AED-8AE1-5438223A7F15}" presName="arrowAndChildren" presStyleCnt="0"/>
      <dgm:spPr/>
    </dgm:pt>
    <dgm:pt modelId="{BF936CAA-E6FA-483B-A0FB-B2F34F69FB96}" type="pres">
      <dgm:prSet presAssocID="{0583E5A8-57DC-4AED-8AE1-5438223A7F15}" presName="parentTextArrow" presStyleLbl="node1" presStyleIdx="1" presStyleCnt="5"/>
      <dgm:spPr/>
      <dgm:t>
        <a:bodyPr/>
        <a:lstStyle/>
        <a:p>
          <a:endParaRPr lang="en-US"/>
        </a:p>
      </dgm:t>
    </dgm:pt>
    <dgm:pt modelId="{436973D4-6865-4E26-8BA3-B1BA37030EE5}" type="pres">
      <dgm:prSet presAssocID="{0583E5A8-57DC-4AED-8AE1-5438223A7F15}" presName="arrow" presStyleLbl="node1" presStyleIdx="2" presStyleCnt="5"/>
      <dgm:spPr/>
      <dgm:t>
        <a:bodyPr/>
        <a:lstStyle/>
        <a:p>
          <a:endParaRPr lang="en-US"/>
        </a:p>
      </dgm:t>
    </dgm:pt>
    <dgm:pt modelId="{5EC8A81D-0DE8-4DA3-943D-B10D73704C40}" type="pres">
      <dgm:prSet presAssocID="{0583E5A8-57DC-4AED-8AE1-5438223A7F15}" presName="descendantArrow" presStyleCnt="0"/>
      <dgm:spPr/>
    </dgm:pt>
    <dgm:pt modelId="{A750441D-E60B-4FE1-80AF-10A3546D761A}" type="pres">
      <dgm:prSet presAssocID="{4175FA80-A1FC-44FA-9F44-502796E507A5}" presName="childTextArrow" presStyleLbl="fgAccFollowNode1" presStyleIdx="2" presStyleCnt="11">
        <dgm:presLayoutVars>
          <dgm:bulletEnabled val="1"/>
        </dgm:presLayoutVars>
      </dgm:prSet>
      <dgm:spPr/>
      <dgm:t>
        <a:bodyPr/>
        <a:lstStyle/>
        <a:p>
          <a:endParaRPr lang="en-US"/>
        </a:p>
      </dgm:t>
    </dgm:pt>
    <dgm:pt modelId="{DAE391F7-9E04-4A31-80AA-7FE65E079E45}" type="pres">
      <dgm:prSet presAssocID="{5EA5C1F3-9EF4-4A54-9459-AF6B6AFEF11A}" presName="childTextArrow" presStyleLbl="fgAccFollowNode1" presStyleIdx="3" presStyleCnt="11">
        <dgm:presLayoutVars>
          <dgm:bulletEnabled val="1"/>
        </dgm:presLayoutVars>
      </dgm:prSet>
      <dgm:spPr/>
      <dgm:t>
        <a:bodyPr/>
        <a:lstStyle/>
        <a:p>
          <a:endParaRPr lang="en-US"/>
        </a:p>
      </dgm:t>
    </dgm:pt>
    <dgm:pt modelId="{29E20C02-AFB7-46BC-BD18-3CFEBBBA52B4}" type="pres">
      <dgm:prSet presAssocID="{D9D186A7-5BE5-4C1D-9C11-D826A1B20268}" presName="childTextArrow" presStyleLbl="fgAccFollowNode1" presStyleIdx="4" presStyleCnt="11">
        <dgm:presLayoutVars>
          <dgm:bulletEnabled val="1"/>
        </dgm:presLayoutVars>
      </dgm:prSet>
      <dgm:spPr/>
      <dgm:t>
        <a:bodyPr/>
        <a:lstStyle/>
        <a:p>
          <a:endParaRPr lang="en-US"/>
        </a:p>
      </dgm:t>
    </dgm:pt>
    <dgm:pt modelId="{B955221C-F158-46EA-B4C7-765DADECE0EB}" type="pres">
      <dgm:prSet presAssocID="{D3E03097-EEFF-4554-807B-9AAE964374B3}" presName="childTextArrow" presStyleLbl="fgAccFollowNode1" presStyleIdx="5" presStyleCnt="11">
        <dgm:presLayoutVars>
          <dgm:bulletEnabled val="1"/>
        </dgm:presLayoutVars>
      </dgm:prSet>
      <dgm:spPr/>
      <dgm:t>
        <a:bodyPr/>
        <a:lstStyle/>
        <a:p>
          <a:endParaRPr lang="en-US"/>
        </a:p>
      </dgm:t>
    </dgm:pt>
    <dgm:pt modelId="{D2A45D0C-205B-454D-9420-A41180CE99A1}" type="pres">
      <dgm:prSet presAssocID="{C2D262FE-8618-4C7C-B8E5-910C6B544F71}" presName="sp" presStyleCnt="0"/>
      <dgm:spPr/>
    </dgm:pt>
    <dgm:pt modelId="{DB2F58B6-9C16-4BE7-A756-B732030A90BA}" type="pres">
      <dgm:prSet presAssocID="{CF3E85F0-914C-4EFF-B7A2-BDA77378F5AF}" presName="arrowAndChildren" presStyleCnt="0"/>
      <dgm:spPr/>
    </dgm:pt>
    <dgm:pt modelId="{56EE3C58-C980-4FBB-85C6-8113599903CA}" type="pres">
      <dgm:prSet presAssocID="{CF3E85F0-914C-4EFF-B7A2-BDA77378F5AF}" presName="parentTextArrow" presStyleLbl="node1" presStyleIdx="2" presStyleCnt="5"/>
      <dgm:spPr/>
      <dgm:t>
        <a:bodyPr/>
        <a:lstStyle/>
        <a:p>
          <a:endParaRPr lang="en-US"/>
        </a:p>
      </dgm:t>
    </dgm:pt>
    <dgm:pt modelId="{64102BC2-773F-4A7B-80A6-17BD9D2BF544}" type="pres">
      <dgm:prSet presAssocID="{CF3E85F0-914C-4EFF-B7A2-BDA77378F5AF}" presName="arrow" presStyleLbl="node1" presStyleIdx="3" presStyleCnt="5" custLinFactNeighborX="-2778" custLinFactNeighborY="852"/>
      <dgm:spPr/>
      <dgm:t>
        <a:bodyPr/>
        <a:lstStyle/>
        <a:p>
          <a:endParaRPr lang="en-US"/>
        </a:p>
      </dgm:t>
    </dgm:pt>
    <dgm:pt modelId="{27FA6425-8D24-4561-A241-0B9FB2240902}" type="pres">
      <dgm:prSet presAssocID="{CF3E85F0-914C-4EFF-B7A2-BDA77378F5AF}" presName="descendantArrow" presStyleCnt="0"/>
      <dgm:spPr/>
    </dgm:pt>
    <dgm:pt modelId="{10588057-38C6-414F-972C-EBD225933F83}" type="pres">
      <dgm:prSet presAssocID="{12EEE68E-D8E5-4C41-85D2-253FD8C7E8E9}" presName="childTextArrow" presStyleLbl="fgAccFollowNode1" presStyleIdx="6" presStyleCnt="11">
        <dgm:presLayoutVars>
          <dgm:bulletEnabled val="1"/>
        </dgm:presLayoutVars>
      </dgm:prSet>
      <dgm:spPr/>
      <dgm:t>
        <a:bodyPr/>
        <a:lstStyle/>
        <a:p>
          <a:endParaRPr lang="en-US"/>
        </a:p>
      </dgm:t>
    </dgm:pt>
    <dgm:pt modelId="{9C5E05E3-B089-45FA-A28C-E3212782DF06}" type="pres">
      <dgm:prSet presAssocID="{166834A2-AA58-49C8-8583-4876BDCC1AA2}" presName="childTextArrow" presStyleLbl="fgAccFollowNode1" presStyleIdx="7" presStyleCnt="11">
        <dgm:presLayoutVars>
          <dgm:bulletEnabled val="1"/>
        </dgm:presLayoutVars>
      </dgm:prSet>
      <dgm:spPr/>
      <dgm:t>
        <a:bodyPr/>
        <a:lstStyle/>
        <a:p>
          <a:endParaRPr lang="en-US"/>
        </a:p>
      </dgm:t>
    </dgm:pt>
    <dgm:pt modelId="{E0ABD6C0-CDF8-45EB-9AB1-036676C64BBE}" type="pres">
      <dgm:prSet presAssocID="{280192C3-38FB-482B-AF72-6A08DC3D54F3}" presName="childTextArrow" presStyleLbl="fgAccFollowNode1" presStyleIdx="8" presStyleCnt="11">
        <dgm:presLayoutVars>
          <dgm:bulletEnabled val="1"/>
        </dgm:presLayoutVars>
      </dgm:prSet>
      <dgm:spPr/>
      <dgm:t>
        <a:bodyPr/>
        <a:lstStyle/>
        <a:p>
          <a:endParaRPr lang="en-US"/>
        </a:p>
      </dgm:t>
    </dgm:pt>
    <dgm:pt modelId="{0026D595-F563-4B01-BA96-A925F41FF83C}" type="pres">
      <dgm:prSet presAssocID="{6345F53E-F4A0-4ED7-8E22-1B4C30C70A6B}" presName="sp" presStyleCnt="0"/>
      <dgm:spPr/>
    </dgm:pt>
    <dgm:pt modelId="{629D8629-969E-4723-BF74-C24A78902CBD}" type="pres">
      <dgm:prSet presAssocID="{BC03DAF9-18C0-4B21-BFFA-7E798C6F314B}" presName="arrowAndChildren" presStyleCnt="0"/>
      <dgm:spPr/>
    </dgm:pt>
    <dgm:pt modelId="{0C7B6E04-88DC-4981-BA8B-C6D0C4F1C112}" type="pres">
      <dgm:prSet presAssocID="{BC03DAF9-18C0-4B21-BFFA-7E798C6F314B}" presName="parentTextArrow" presStyleLbl="node1" presStyleIdx="3" presStyleCnt="5"/>
      <dgm:spPr/>
      <dgm:t>
        <a:bodyPr/>
        <a:lstStyle/>
        <a:p>
          <a:endParaRPr lang="en-US"/>
        </a:p>
      </dgm:t>
    </dgm:pt>
    <dgm:pt modelId="{D1D569F5-3730-46A3-8681-12E3BF40826A}" type="pres">
      <dgm:prSet presAssocID="{BC03DAF9-18C0-4B21-BFFA-7E798C6F314B}" presName="arrow" presStyleLbl="node1" presStyleIdx="4" presStyleCnt="5"/>
      <dgm:spPr/>
      <dgm:t>
        <a:bodyPr/>
        <a:lstStyle/>
        <a:p>
          <a:endParaRPr lang="en-US"/>
        </a:p>
      </dgm:t>
    </dgm:pt>
    <dgm:pt modelId="{CF4ECD07-069E-43BE-9DA3-5EB4A484B4AE}" type="pres">
      <dgm:prSet presAssocID="{BC03DAF9-18C0-4B21-BFFA-7E798C6F314B}" presName="descendantArrow" presStyleCnt="0"/>
      <dgm:spPr/>
    </dgm:pt>
    <dgm:pt modelId="{C6D74FDB-DFF4-40AF-9D57-41305EAE0A15}" type="pres">
      <dgm:prSet presAssocID="{161621ED-502E-40C6-8788-462BF3B3EB79}" presName="childTextArrow" presStyleLbl="fgAccFollowNode1" presStyleIdx="9" presStyleCnt="11">
        <dgm:presLayoutVars>
          <dgm:bulletEnabled val="1"/>
        </dgm:presLayoutVars>
      </dgm:prSet>
      <dgm:spPr/>
      <dgm:t>
        <a:bodyPr/>
        <a:lstStyle/>
        <a:p>
          <a:endParaRPr lang="en-US"/>
        </a:p>
      </dgm:t>
    </dgm:pt>
    <dgm:pt modelId="{D95DD826-A2E5-46C3-BA9A-2ED1E3449CF2}" type="pres">
      <dgm:prSet presAssocID="{C852BFFC-47D8-4FF9-A5D4-DA53D15C6747}" presName="childTextArrow" presStyleLbl="fgAccFollowNode1" presStyleIdx="10" presStyleCnt="11">
        <dgm:presLayoutVars>
          <dgm:bulletEnabled val="1"/>
        </dgm:presLayoutVars>
      </dgm:prSet>
      <dgm:spPr/>
      <dgm:t>
        <a:bodyPr/>
        <a:lstStyle/>
        <a:p>
          <a:endParaRPr lang="en-US"/>
        </a:p>
      </dgm:t>
    </dgm:pt>
  </dgm:ptLst>
  <dgm:cxnLst>
    <dgm:cxn modelId="{A500A3F0-3BEA-4A78-A958-ECD476FA91D6}" srcId="{BE9B432B-0708-4F43-8E53-D63D139DABD1}" destId="{6173AC33-C103-475A-A667-BF0E5554A255}" srcOrd="4" destOrd="0" parTransId="{DEE0D979-A147-4F68-B495-6615C3973246}" sibTransId="{2C007213-F3AC-4742-89EC-270F23221F48}"/>
    <dgm:cxn modelId="{A2E49328-AFBE-4613-9600-6F9404031DFB}" type="presOf" srcId="{C852BFFC-47D8-4FF9-A5D4-DA53D15C6747}" destId="{D95DD826-A2E5-46C3-BA9A-2ED1E3449CF2}" srcOrd="0" destOrd="0" presId="urn:microsoft.com/office/officeart/2005/8/layout/process4"/>
    <dgm:cxn modelId="{7CB8A1C9-4D83-433A-A6D3-D22A16B42D36}" type="presOf" srcId="{6173AC33-C103-475A-A667-BF0E5554A255}" destId="{E4AFA8AE-410E-46CB-83B6-1BFD382B3C4D}" srcOrd="1" destOrd="0" presId="urn:microsoft.com/office/officeart/2005/8/layout/process4"/>
    <dgm:cxn modelId="{C708827A-6B7A-4575-BF05-558FA050FF35}" type="presOf" srcId="{D3E03097-EEFF-4554-807B-9AAE964374B3}" destId="{B955221C-F158-46EA-B4C7-765DADECE0EB}" srcOrd="0" destOrd="0" presId="urn:microsoft.com/office/officeart/2005/8/layout/process4"/>
    <dgm:cxn modelId="{15960B3A-2D6B-4A50-8DB5-7A69DD163257}" type="presOf" srcId="{CF3E85F0-914C-4EFF-B7A2-BDA77378F5AF}" destId="{64102BC2-773F-4A7B-80A6-17BD9D2BF544}" srcOrd="1" destOrd="0" presId="urn:microsoft.com/office/officeart/2005/8/layout/process4"/>
    <dgm:cxn modelId="{7D4BFEC2-437E-4B21-BFE0-6E41992E8FCE}" type="presOf" srcId="{CBD84296-24E0-4CA2-9622-B607DB8BA986}" destId="{5BB521F3-D9B0-433A-BC6D-F3C0D5F1817D}" srcOrd="0" destOrd="0" presId="urn:microsoft.com/office/officeart/2005/8/layout/process4"/>
    <dgm:cxn modelId="{5C569D88-3A70-45A9-A207-04A17D7CDFC2}" srcId="{0583E5A8-57DC-4AED-8AE1-5438223A7F15}" destId="{4175FA80-A1FC-44FA-9F44-502796E507A5}" srcOrd="0" destOrd="0" parTransId="{EF454E70-4B32-4D09-A7B1-B142EF8C9766}" sibTransId="{CD4A662E-8C78-49BF-81C6-9AAF49075C88}"/>
    <dgm:cxn modelId="{045A2D8F-B8E9-4DCA-9FE2-80814CE17104}" type="presOf" srcId="{6173AC33-C103-475A-A667-BF0E5554A255}" destId="{FADA4B0B-E31F-40C1-B0D4-67CF04AF62F2}" srcOrd="0" destOrd="0" presId="urn:microsoft.com/office/officeart/2005/8/layout/process4"/>
    <dgm:cxn modelId="{AA3387DE-4D62-4019-AE4F-7802901546FE}" srcId="{CF3E85F0-914C-4EFF-B7A2-BDA77378F5AF}" destId="{280192C3-38FB-482B-AF72-6A08DC3D54F3}" srcOrd="2" destOrd="0" parTransId="{9A0F1C64-6C60-4839-BA1C-D10F44E26A57}" sibTransId="{5514D88F-6679-40FD-A7FD-688DE37216E0}"/>
    <dgm:cxn modelId="{C1024DDA-207E-4F71-A371-00AA78552F5F}" type="presOf" srcId="{CBD84296-24E0-4CA2-9622-B607DB8BA986}" destId="{4EC6F8AE-9EAC-4D29-B3BC-29015735C6D8}" srcOrd="1" destOrd="0" presId="urn:microsoft.com/office/officeart/2005/8/layout/process4"/>
    <dgm:cxn modelId="{B18E5A58-B62B-4377-B4B8-791F7E40DA9D}" srcId="{BE9B432B-0708-4F43-8E53-D63D139DABD1}" destId="{0583E5A8-57DC-4AED-8AE1-5438223A7F15}" srcOrd="2" destOrd="0" parTransId="{3646769C-602C-4E8D-AE5D-DE061E6ACE57}" sibTransId="{326FC720-AA88-4E1F-B324-E7705751247B}"/>
    <dgm:cxn modelId="{10D449DF-32B7-46BF-8FAA-6B05DBD8AD29}" srcId="{CF3E85F0-914C-4EFF-B7A2-BDA77378F5AF}" destId="{12EEE68E-D8E5-4C41-85D2-253FD8C7E8E9}" srcOrd="0" destOrd="0" parTransId="{4E88AE64-262A-45F8-887D-270B139C9DFD}" sibTransId="{FCC05A34-A149-424C-921B-FB8F60930DF7}"/>
    <dgm:cxn modelId="{B4623184-C4A9-40AA-BFD5-66620FC47A0A}" type="presOf" srcId="{0583E5A8-57DC-4AED-8AE1-5438223A7F15}" destId="{436973D4-6865-4E26-8BA3-B1BA37030EE5}" srcOrd="1" destOrd="0" presId="urn:microsoft.com/office/officeart/2005/8/layout/process4"/>
    <dgm:cxn modelId="{5967087B-91A5-4DF1-B5BF-FAB6FDDB601B}" srcId="{BC03DAF9-18C0-4B21-BFFA-7E798C6F314B}" destId="{161621ED-502E-40C6-8788-462BF3B3EB79}" srcOrd="0" destOrd="0" parTransId="{77063970-CC65-43F7-9A09-DD356E3C4AD6}" sibTransId="{217CE7AB-10E8-4349-B9D9-58D4C2AFCC6C}"/>
    <dgm:cxn modelId="{4A157481-B1FA-4482-B162-8700A425EE61}" srcId="{CBD84296-24E0-4CA2-9622-B607DB8BA986}" destId="{E102D5B0-2D78-4AC5-A01D-CD4BC479A49B}" srcOrd="0" destOrd="0" parTransId="{44DAFD45-29D6-4240-8539-BC6FC6A9054A}" sibTransId="{D575CB62-86FB-4378-B2B1-148AB1C07957}"/>
    <dgm:cxn modelId="{775164B5-1940-4E08-AF3D-9CAB05D616ED}" type="presOf" srcId="{A4609867-2FB7-4914-B252-6B9D1F54C96C}" destId="{7CE17759-01B0-40CD-B6B5-CEC8B4B66709}" srcOrd="0" destOrd="0" presId="urn:microsoft.com/office/officeart/2005/8/layout/process4"/>
    <dgm:cxn modelId="{B7691500-14B3-4026-A68C-02C69DFD0862}" type="presOf" srcId="{BC03DAF9-18C0-4B21-BFFA-7E798C6F314B}" destId="{0C7B6E04-88DC-4981-BA8B-C6D0C4F1C112}" srcOrd="0" destOrd="0" presId="urn:microsoft.com/office/officeart/2005/8/layout/process4"/>
    <dgm:cxn modelId="{A01CF5E6-1C98-467B-AC56-8E50E48D19EE}" type="presOf" srcId="{0583E5A8-57DC-4AED-8AE1-5438223A7F15}" destId="{BF936CAA-E6FA-483B-A0FB-B2F34F69FB96}" srcOrd="0" destOrd="0" presId="urn:microsoft.com/office/officeart/2005/8/layout/process4"/>
    <dgm:cxn modelId="{131F7E44-76FB-4CCD-B3CD-A5AD0C3FDB31}" srcId="{BE9B432B-0708-4F43-8E53-D63D139DABD1}" destId="{CBD84296-24E0-4CA2-9622-B607DB8BA986}" srcOrd="3" destOrd="0" parTransId="{13005547-1017-4996-97BA-8A1AC4215661}" sibTransId="{0DB2331C-AED4-437A-B950-9A73D4FA697C}"/>
    <dgm:cxn modelId="{D96F097A-D78A-40A9-9C93-F95BBCE72B01}" type="presOf" srcId="{E102D5B0-2D78-4AC5-A01D-CD4BC479A49B}" destId="{AF398A88-074E-479A-9452-37DF74D5C962}" srcOrd="0" destOrd="0" presId="urn:microsoft.com/office/officeart/2005/8/layout/process4"/>
    <dgm:cxn modelId="{A41E9D39-2722-4299-ABDE-7B9015EC63B6}" type="presOf" srcId="{161621ED-502E-40C6-8788-462BF3B3EB79}" destId="{C6D74FDB-DFF4-40AF-9D57-41305EAE0A15}" srcOrd="0" destOrd="0" presId="urn:microsoft.com/office/officeart/2005/8/layout/process4"/>
    <dgm:cxn modelId="{6E5A0C97-F095-4E03-A4EE-D4B4DC2B9FDD}" srcId="{CF3E85F0-914C-4EFF-B7A2-BDA77378F5AF}" destId="{166834A2-AA58-49C8-8583-4876BDCC1AA2}" srcOrd="1" destOrd="0" parTransId="{431A37BF-5E0E-4070-9CF7-C6C298260622}" sibTransId="{BA21DFBE-31A1-40E6-A9CB-ACA240F2FBCC}"/>
    <dgm:cxn modelId="{1EA3D40C-3A41-443D-A2E6-57101A3ECF5F}" type="presOf" srcId="{CF3E85F0-914C-4EFF-B7A2-BDA77378F5AF}" destId="{56EE3C58-C980-4FBB-85C6-8113599903CA}" srcOrd="0" destOrd="0" presId="urn:microsoft.com/office/officeart/2005/8/layout/process4"/>
    <dgm:cxn modelId="{64B400E4-9B33-4975-A27D-975E55EBFC7B}" srcId="{0583E5A8-57DC-4AED-8AE1-5438223A7F15}" destId="{5EA5C1F3-9EF4-4A54-9459-AF6B6AFEF11A}" srcOrd="1" destOrd="0" parTransId="{6FF04214-9644-470C-A98C-E57917BCB242}" sibTransId="{CB3EE79F-C97A-47F6-B6FC-0B19598CC27F}"/>
    <dgm:cxn modelId="{66EFC111-E7FA-45CF-931E-DD40DBBB4ECF}" type="presOf" srcId="{5EA5C1F3-9EF4-4A54-9459-AF6B6AFEF11A}" destId="{DAE391F7-9E04-4A31-80AA-7FE65E079E45}" srcOrd="0" destOrd="0" presId="urn:microsoft.com/office/officeart/2005/8/layout/process4"/>
    <dgm:cxn modelId="{2016CE6B-2AB0-4A43-94AA-DA526FDD2344}" srcId="{0583E5A8-57DC-4AED-8AE1-5438223A7F15}" destId="{D3E03097-EEFF-4554-807B-9AAE964374B3}" srcOrd="3" destOrd="0" parTransId="{EA4BA4BE-BE7F-48CA-BF3C-BF5CE34FB87A}" sibTransId="{D2CA8BFF-352A-4CC5-8A25-A38A4B2F4A59}"/>
    <dgm:cxn modelId="{3AE7EDC3-272D-4104-8C0B-98FFBDA33F8F}" type="presOf" srcId="{166834A2-AA58-49C8-8583-4876BDCC1AA2}" destId="{9C5E05E3-B089-45FA-A28C-E3212782DF06}" srcOrd="0" destOrd="0" presId="urn:microsoft.com/office/officeart/2005/8/layout/process4"/>
    <dgm:cxn modelId="{09611E47-69C2-41F4-B1C5-2B926262429E}" type="presOf" srcId="{BE9B432B-0708-4F43-8E53-D63D139DABD1}" destId="{01C73A77-8A04-414A-A31F-08FB509169FE}" srcOrd="0" destOrd="0" presId="urn:microsoft.com/office/officeart/2005/8/layout/process4"/>
    <dgm:cxn modelId="{956B2167-C8FB-45EF-B42A-EDE684F59855}" type="presOf" srcId="{12EEE68E-D8E5-4C41-85D2-253FD8C7E8E9}" destId="{10588057-38C6-414F-972C-EBD225933F83}" srcOrd="0" destOrd="0" presId="urn:microsoft.com/office/officeart/2005/8/layout/process4"/>
    <dgm:cxn modelId="{7587AC69-F964-4997-A717-D4931AFE0DFC}" srcId="{BC03DAF9-18C0-4B21-BFFA-7E798C6F314B}" destId="{C852BFFC-47D8-4FF9-A5D4-DA53D15C6747}" srcOrd="1" destOrd="0" parTransId="{1E567655-5D97-4A82-9BAE-D774871398FA}" sibTransId="{B43BEE59-5C64-4724-ADCA-5280DA5497B4}"/>
    <dgm:cxn modelId="{4E880504-CE17-4EF7-B573-42A5E3CC768C}" srcId="{0583E5A8-57DC-4AED-8AE1-5438223A7F15}" destId="{D9D186A7-5BE5-4C1D-9C11-D826A1B20268}" srcOrd="2" destOrd="0" parTransId="{6880731B-5A49-4F56-AFE7-0CEFAFC1998E}" sibTransId="{9F3BCB04-2868-4A85-9DEA-B96C902E8B9D}"/>
    <dgm:cxn modelId="{2801BAD4-D7EA-4325-9C4F-44E6F223DBA9}" type="presOf" srcId="{BC03DAF9-18C0-4B21-BFFA-7E798C6F314B}" destId="{D1D569F5-3730-46A3-8681-12E3BF40826A}" srcOrd="1" destOrd="0" presId="urn:microsoft.com/office/officeart/2005/8/layout/process4"/>
    <dgm:cxn modelId="{F4CBF3A4-ECBA-4775-9EC9-77DE66CED3CD}" srcId="{BE9B432B-0708-4F43-8E53-D63D139DABD1}" destId="{BC03DAF9-18C0-4B21-BFFA-7E798C6F314B}" srcOrd="0" destOrd="0" parTransId="{672D13C6-A9AC-4CB1-9204-05B1857CDC97}" sibTransId="{6345F53E-F4A0-4ED7-8E22-1B4C30C70A6B}"/>
    <dgm:cxn modelId="{5217992C-218E-4CF0-B5DE-B2682B266E47}" type="presOf" srcId="{D9D186A7-5BE5-4C1D-9C11-D826A1B20268}" destId="{29E20C02-AFB7-46BC-BD18-3CFEBBBA52B4}" srcOrd="0" destOrd="0" presId="urn:microsoft.com/office/officeart/2005/8/layout/process4"/>
    <dgm:cxn modelId="{F62A2EC9-525F-43D8-813B-204BC8B6F2CD}" srcId="{6173AC33-C103-475A-A667-BF0E5554A255}" destId="{A4609867-2FB7-4914-B252-6B9D1F54C96C}" srcOrd="0" destOrd="0" parTransId="{E5A7F436-BFEE-4515-BC34-F390DF15AFE8}" sibTransId="{443561A9-3670-4214-AFB4-DFB32FEDFC8A}"/>
    <dgm:cxn modelId="{82CEB9AB-0387-45DA-AE75-16839ED75547}" srcId="{BE9B432B-0708-4F43-8E53-D63D139DABD1}" destId="{CF3E85F0-914C-4EFF-B7A2-BDA77378F5AF}" srcOrd="1" destOrd="0" parTransId="{5BD53EFC-2599-45F0-AAF2-813FAE261E55}" sibTransId="{C2D262FE-8618-4C7C-B8E5-910C6B544F71}"/>
    <dgm:cxn modelId="{35AC01F9-B10F-4100-A5EA-2422C5D946CF}" type="presOf" srcId="{4175FA80-A1FC-44FA-9F44-502796E507A5}" destId="{A750441D-E60B-4FE1-80AF-10A3546D761A}" srcOrd="0" destOrd="0" presId="urn:microsoft.com/office/officeart/2005/8/layout/process4"/>
    <dgm:cxn modelId="{5FDCE0D0-6345-4CDC-B8C9-D828B9671F0C}" type="presOf" srcId="{280192C3-38FB-482B-AF72-6A08DC3D54F3}" destId="{E0ABD6C0-CDF8-45EB-9AB1-036676C64BBE}" srcOrd="0" destOrd="0" presId="urn:microsoft.com/office/officeart/2005/8/layout/process4"/>
    <dgm:cxn modelId="{80A203A1-8A5D-435E-B907-9782FD21B6A5}" type="presParOf" srcId="{01C73A77-8A04-414A-A31F-08FB509169FE}" destId="{884527A1-2A54-438B-8859-FB7B12D48CAE}" srcOrd="0" destOrd="0" presId="urn:microsoft.com/office/officeart/2005/8/layout/process4"/>
    <dgm:cxn modelId="{FC63796A-BFC1-4B28-A89B-D3D737837C8B}" type="presParOf" srcId="{884527A1-2A54-438B-8859-FB7B12D48CAE}" destId="{FADA4B0B-E31F-40C1-B0D4-67CF04AF62F2}" srcOrd="0" destOrd="0" presId="urn:microsoft.com/office/officeart/2005/8/layout/process4"/>
    <dgm:cxn modelId="{D357F98B-F317-4F46-9BE8-58D0C350994E}" type="presParOf" srcId="{884527A1-2A54-438B-8859-FB7B12D48CAE}" destId="{E4AFA8AE-410E-46CB-83B6-1BFD382B3C4D}" srcOrd="1" destOrd="0" presId="urn:microsoft.com/office/officeart/2005/8/layout/process4"/>
    <dgm:cxn modelId="{43550E88-EC64-4BA8-8F25-6FF9F3280D10}" type="presParOf" srcId="{884527A1-2A54-438B-8859-FB7B12D48CAE}" destId="{C83FA208-BF16-49CD-9CCC-2DAF0BCACD35}" srcOrd="2" destOrd="0" presId="urn:microsoft.com/office/officeart/2005/8/layout/process4"/>
    <dgm:cxn modelId="{559EE8A9-8595-431A-95BB-B7635677BA9A}" type="presParOf" srcId="{C83FA208-BF16-49CD-9CCC-2DAF0BCACD35}" destId="{7CE17759-01B0-40CD-B6B5-CEC8B4B66709}" srcOrd="0" destOrd="0" presId="urn:microsoft.com/office/officeart/2005/8/layout/process4"/>
    <dgm:cxn modelId="{CD9F1252-1081-4808-8E3C-01FA102D4044}" type="presParOf" srcId="{01C73A77-8A04-414A-A31F-08FB509169FE}" destId="{588B5FCA-9DD4-442A-9864-D94F99F0F82A}" srcOrd="1" destOrd="0" presId="urn:microsoft.com/office/officeart/2005/8/layout/process4"/>
    <dgm:cxn modelId="{1B9B7C21-4609-495B-8D89-6F9065F345F7}" type="presParOf" srcId="{01C73A77-8A04-414A-A31F-08FB509169FE}" destId="{20F3C5D7-7526-4C7C-B547-AC37DD1CF704}" srcOrd="2" destOrd="0" presId="urn:microsoft.com/office/officeart/2005/8/layout/process4"/>
    <dgm:cxn modelId="{E4FB0703-0B3E-400C-99EB-31B7FE1C17C4}" type="presParOf" srcId="{20F3C5D7-7526-4C7C-B547-AC37DD1CF704}" destId="{5BB521F3-D9B0-433A-BC6D-F3C0D5F1817D}" srcOrd="0" destOrd="0" presId="urn:microsoft.com/office/officeart/2005/8/layout/process4"/>
    <dgm:cxn modelId="{F8606CAC-BF99-49A5-9AC2-1D97F9264042}" type="presParOf" srcId="{20F3C5D7-7526-4C7C-B547-AC37DD1CF704}" destId="{4EC6F8AE-9EAC-4D29-B3BC-29015735C6D8}" srcOrd="1" destOrd="0" presId="urn:microsoft.com/office/officeart/2005/8/layout/process4"/>
    <dgm:cxn modelId="{6ECC0C26-3C33-4DB4-8006-25DD59A18D9D}" type="presParOf" srcId="{20F3C5D7-7526-4C7C-B547-AC37DD1CF704}" destId="{B6727C4D-F689-442C-8512-ECC46163B96E}" srcOrd="2" destOrd="0" presId="urn:microsoft.com/office/officeart/2005/8/layout/process4"/>
    <dgm:cxn modelId="{F3C78732-0B39-46B2-9207-6C3416893B28}" type="presParOf" srcId="{B6727C4D-F689-442C-8512-ECC46163B96E}" destId="{AF398A88-074E-479A-9452-37DF74D5C962}" srcOrd="0" destOrd="0" presId="urn:microsoft.com/office/officeart/2005/8/layout/process4"/>
    <dgm:cxn modelId="{CFC5B6D3-4C68-4A29-A74A-E02FE61FC673}" type="presParOf" srcId="{01C73A77-8A04-414A-A31F-08FB509169FE}" destId="{8D6F2D0A-026B-4754-9715-9580682FD950}" srcOrd="3" destOrd="0" presId="urn:microsoft.com/office/officeart/2005/8/layout/process4"/>
    <dgm:cxn modelId="{D9FC2690-D234-4229-899F-1A93EECB6578}" type="presParOf" srcId="{01C73A77-8A04-414A-A31F-08FB509169FE}" destId="{2AE6B924-C970-4B3A-A3CB-90F0754E403D}" srcOrd="4" destOrd="0" presId="urn:microsoft.com/office/officeart/2005/8/layout/process4"/>
    <dgm:cxn modelId="{D8311B4C-EE5F-46D2-9C28-D7CD7AC67049}" type="presParOf" srcId="{2AE6B924-C970-4B3A-A3CB-90F0754E403D}" destId="{BF936CAA-E6FA-483B-A0FB-B2F34F69FB96}" srcOrd="0" destOrd="0" presId="urn:microsoft.com/office/officeart/2005/8/layout/process4"/>
    <dgm:cxn modelId="{2F3F0F3D-3B32-4735-997A-2728F5ADCEB7}" type="presParOf" srcId="{2AE6B924-C970-4B3A-A3CB-90F0754E403D}" destId="{436973D4-6865-4E26-8BA3-B1BA37030EE5}" srcOrd="1" destOrd="0" presId="urn:microsoft.com/office/officeart/2005/8/layout/process4"/>
    <dgm:cxn modelId="{E69A45C8-17FA-4DE3-8904-FA901CC03DEC}" type="presParOf" srcId="{2AE6B924-C970-4B3A-A3CB-90F0754E403D}" destId="{5EC8A81D-0DE8-4DA3-943D-B10D73704C40}" srcOrd="2" destOrd="0" presId="urn:microsoft.com/office/officeart/2005/8/layout/process4"/>
    <dgm:cxn modelId="{99C32AEC-6539-47C5-8B3C-D03E709E1191}" type="presParOf" srcId="{5EC8A81D-0DE8-4DA3-943D-B10D73704C40}" destId="{A750441D-E60B-4FE1-80AF-10A3546D761A}" srcOrd="0" destOrd="0" presId="urn:microsoft.com/office/officeart/2005/8/layout/process4"/>
    <dgm:cxn modelId="{E7C59ED8-2A07-4E16-8BC4-8AEDC2297804}" type="presParOf" srcId="{5EC8A81D-0DE8-4DA3-943D-B10D73704C40}" destId="{DAE391F7-9E04-4A31-80AA-7FE65E079E45}" srcOrd="1" destOrd="0" presId="urn:microsoft.com/office/officeart/2005/8/layout/process4"/>
    <dgm:cxn modelId="{097C45B3-8D45-4264-8687-5940E4AFEE70}" type="presParOf" srcId="{5EC8A81D-0DE8-4DA3-943D-B10D73704C40}" destId="{29E20C02-AFB7-46BC-BD18-3CFEBBBA52B4}" srcOrd="2" destOrd="0" presId="urn:microsoft.com/office/officeart/2005/8/layout/process4"/>
    <dgm:cxn modelId="{3415C041-1338-46D8-913B-2A0E826641EC}" type="presParOf" srcId="{5EC8A81D-0DE8-4DA3-943D-B10D73704C40}" destId="{B955221C-F158-46EA-B4C7-765DADECE0EB}" srcOrd="3" destOrd="0" presId="urn:microsoft.com/office/officeart/2005/8/layout/process4"/>
    <dgm:cxn modelId="{ED9AC2A7-4C63-4E20-AB50-B36221F22380}" type="presParOf" srcId="{01C73A77-8A04-414A-A31F-08FB509169FE}" destId="{D2A45D0C-205B-454D-9420-A41180CE99A1}" srcOrd="5" destOrd="0" presId="urn:microsoft.com/office/officeart/2005/8/layout/process4"/>
    <dgm:cxn modelId="{3E9EAACB-CDEB-463A-BB3A-DE001BB151DE}" type="presParOf" srcId="{01C73A77-8A04-414A-A31F-08FB509169FE}" destId="{DB2F58B6-9C16-4BE7-A756-B732030A90BA}" srcOrd="6" destOrd="0" presId="urn:microsoft.com/office/officeart/2005/8/layout/process4"/>
    <dgm:cxn modelId="{2BC18DB2-9DD0-498F-A570-2E513F6882DD}" type="presParOf" srcId="{DB2F58B6-9C16-4BE7-A756-B732030A90BA}" destId="{56EE3C58-C980-4FBB-85C6-8113599903CA}" srcOrd="0" destOrd="0" presId="urn:microsoft.com/office/officeart/2005/8/layout/process4"/>
    <dgm:cxn modelId="{A7EB76BA-92ED-4C22-BF72-DC4A84CE976E}" type="presParOf" srcId="{DB2F58B6-9C16-4BE7-A756-B732030A90BA}" destId="{64102BC2-773F-4A7B-80A6-17BD9D2BF544}" srcOrd="1" destOrd="0" presId="urn:microsoft.com/office/officeart/2005/8/layout/process4"/>
    <dgm:cxn modelId="{75E8D24C-0D0A-43C1-9744-E536769D7827}" type="presParOf" srcId="{DB2F58B6-9C16-4BE7-A756-B732030A90BA}" destId="{27FA6425-8D24-4561-A241-0B9FB2240902}" srcOrd="2" destOrd="0" presId="urn:microsoft.com/office/officeart/2005/8/layout/process4"/>
    <dgm:cxn modelId="{4F4BA332-398D-4ADA-894A-253345165D13}" type="presParOf" srcId="{27FA6425-8D24-4561-A241-0B9FB2240902}" destId="{10588057-38C6-414F-972C-EBD225933F83}" srcOrd="0" destOrd="0" presId="urn:microsoft.com/office/officeart/2005/8/layout/process4"/>
    <dgm:cxn modelId="{0E6D1311-81CC-44F7-8C1E-6CCEAADE3856}" type="presParOf" srcId="{27FA6425-8D24-4561-A241-0B9FB2240902}" destId="{9C5E05E3-B089-45FA-A28C-E3212782DF06}" srcOrd="1" destOrd="0" presId="urn:microsoft.com/office/officeart/2005/8/layout/process4"/>
    <dgm:cxn modelId="{567536E1-E682-469C-AD3C-A36327B03B48}" type="presParOf" srcId="{27FA6425-8D24-4561-A241-0B9FB2240902}" destId="{E0ABD6C0-CDF8-45EB-9AB1-036676C64BBE}" srcOrd="2" destOrd="0" presId="urn:microsoft.com/office/officeart/2005/8/layout/process4"/>
    <dgm:cxn modelId="{EB1E0911-F020-4F72-B0E2-F384B0F9A845}" type="presParOf" srcId="{01C73A77-8A04-414A-A31F-08FB509169FE}" destId="{0026D595-F563-4B01-BA96-A925F41FF83C}" srcOrd="7" destOrd="0" presId="urn:microsoft.com/office/officeart/2005/8/layout/process4"/>
    <dgm:cxn modelId="{20E2B9CC-9F74-4932-A246-311BF9DB2077}" type="presParOf" srcId="{01C73A77-8A04-414A-A31F-08FB509169FE}" destId="{629D8629-969E-4723-BF74-C24A78902CBD}" srcOrd="8" destOrd="0" presId="urn:microsoft.com/office/officeart/2005/8/layout/process4"/>
    <dgm:cxn modelId="{3B86A5FF-4F5F-4A4E-9E4F-FEB7C59C0AEE}" type="presParOf" srcId="{629D8629-969E-4723-BF74-C24A78902CBD}" destId="{0C7B6E04-88DC-4981-BA8B-C6D0C4F1C112}" srcOrd="0" destOrd="0" presId="urn:microsoft.com/office/officeart/2005/8/layout/process4"/>
    <dgm:cxn modelId="{EBEC1981-61D0-484E-9649-48F3BD505B8C}" type="presParOf" srcId="{629D8629-969E-4723-BF74-C24A78902CBD}" destId="{D1D569F5-3730-46A3-8681-12E3BF40826A}" srcOrd="1" destOrd="0" presId="urn:microsoft.com/office/officeart/2005/8/layout/process4"/>
    <dgm:cxn modelId="{D8D5A0DA-697C-445F-B962-FDF4791EED00}" type="presParOf" srcId="{629D8629-969E-4723-BF74-C24A78902CBD}" destId="{CF4ECD07-069E-43BE-9DA3-5EB4A484B4AE}" srcOrd="2" destOrd="0" presId="urn:microsoft.com/office/officeart/2005/8/layout/process4"/>
    <dgm:cxn modelId="{B2828927-5A04-4DA5-8A60-CB25B0802C88}" type="presParOf" srcId="{CF4ECD07-069E-43BE-9DA3-5EB4A484B4AE}" destId="{C6D74FDB-DFF4-40AF-9D57-41305EAE0A15}" srcOrd="0" destOrd="0" presId="urn:microsoft.com/office/officeart/2005/8/layout/process4"/>
    <dgm:cxn modelId="{6D30CDFA-CB9C-4434-8EC2-1758905D5CE0}" type="presParOf" srcId="{CF4ECD07-069E-43BE-9DA3-5EB4A484B4AE}" destId="{D95DD826-A2E5-46C3-BA9A-2ED1E3449CF2}" srcOrd="1"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4AFA8AE-410E-46CB-83B6-1BFD382B3C4D}">
      <dsp:nvSpPr>
        <dsp:cNvPr id="0" name=""/>
        <dsp:cNvSpPr/>
      </dsp:nvSpPr>
      <dsp:spPr>
        <a:xfrm>
          <a:off x="0" y="4841771"/>
          <a:ext cx="8229600" cy="7943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OCCUPATIONAL SERIES</a:t>
          </a:r>
          <a:endParaRPr lang="en-US" sz="1800" b="1" kern="1200" dirty="0"/>
        </a:p>
      </dsp:txBody>
      <dsp:txXfrm>
        <a:off x="0" y="4841771"/>
        <a:ext cx="8229600" cy="428939"/>
      </dsp:txXfrm>
    </dsp:sp>
    <dsp:sp modelId="{7CE17759-01B0-40CD-B6B5-CEC8B4B66709}">
      <dsp:nvSpPr>
        <dsp:cNvPr id="0" name=""/>
        <dsp:cNvSpPr/>
      </dsp:nvSpPr>
      <dsp:spPr>
        <a:xfrm>
          <a:off x="0" y="5254824"/>
          <a:ext cx="8229600" cy="36539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smtClean="0"/>
            <a:t>132</a:t>
          </a:r>
          <a:endParaRPr lang="en-US" sz="1800" kern="1200" dirty="0"/>
        </a:p>
      </dsp:txBody>
      <dsp:txXfrm>
        <a:off x="0" y="5254824"/>
        <a:ext cx="8229600" cy="365393"/>
      </dsp:txXfrm>
    </dsp:sp>
    <dsp:sp modelId="{4EC6F8AE-9EAC-4D29-B3BC-29015735C6D8}">
      <dsp:nvSpPr>
        <dsp:cNvPr id="0" name=""/>
        <dsp:cNvSpPr/>
      </dsp:nvSpPr>
      <dsp:spPr>
        <a:xfrm rot="10800000">
          <a:off x="0" y="3632002"/>
          <a:ext cx="8229600" cy="1221684"/>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GRADE</a:t>
          </a:r>
          <a:endParaRPr lang="en-US" sz="1800" b="1" kern="1200" dirty="0"/>
        </a:p>
      </dsp:txBody>
      <dsp:txXfrm>
        <a:off x="0" y="3632002"/>
        <a:ext cx="8229600" cy="428811"/>
      </dsp:txXfrm>
    </dsp:sp>
    <dsp:sp modelId="{AF398A88-074E-479A-9452-37DF74D5C962}">
      <dsp:nvSpPr>
        <dsp:cNvPr id="0" name=""/>
        <dsp:cNvSpPr/>
      </dsp:nvSpPr>
      <dsp:spPr>
        <a:xfrm>
          <a:off x="0" y="4060813"/>
          <a:ext cx="8229600" cy="36528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smtClean="0"/>
            <a:t>GG-07 STEP 1 THRU GG-15 STEP 10</a:t>
          </a:r>
          <a:endParaRPr lang="en-US" sz="1800" kern="1200" dirty="0"/>
        </a:p>
      </dsp:txBody>
      <dsp:txXfrm>
        <a:off x="0" y="4060813"/>
        <a:ext cx="8229600" cy="365283"/>
      </dsp:txXfrm>
    </dsp:sp>
    <dsp:sp modelId="{436973D4-6865-4E26-8BA3-B1BA37030EE5}">
      <dsp:nvSpPr>
        <dsp:cNvPr id="0" name=""/>
        <dsp:cNvSpPr/>
      </dsp:nvSpPr>
      <dsp:spPr>
        <a:xfrm rot="10800000">
          <a:off x="0" y="2422233"/>
          <a:ext cx="8229600" cy="1221684"/>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WORK LEVEL</a:t>
          </a:r>
          <a:endParaRPr lang="en-US" sz="2000" b="1" kern="1200" dirty="0"/>
        </a:p>
      </dsp:txBody>
      <dsp:txXfrm>
        <a:off x="0" y="2422233"/>
        <a:ext cx="8229600" cy="428811"/>
      </dsp:txXfrm>
    </dsp:sp>
    <dsp:sp modelId="{A750441D-E60B-4FE1-80AF-10A3546D761A}">
      <dsp:nvSpPr>
        <dsp:cNvPr id="0" name=""/>
        <dsp:cNvSpPr/>
      </dsp:nvSpPr>
      <dsp:spPr>
        <a:xfrm>
          <a:off x="0" y="2851044"/>
          <a:ext cx="2057399" cy="36528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ENTRY/DEVELOPMENTAL</a:t>
          </a:r>
          <a:endParaRPr lang="en-US" sz="1400" kern="1200" dirty="0"/>
        </a:p>
      </dsp:txBody>
      <dsp:txXfrm>
        <a:off x="0" y="2851044"/>
        <a:ext cx="2057399" cy="365283"/>
      </dsp:txXfrm>
    </dsp:sp>
    <dsp:sp modelId="{DAE391F7-9E04-4A31-80AA-7FE65E079E45}">
      <dsp:nvSpPr>
        <dsp:cNvPr id="0" name=""/>
        <dsp:cNvSpPr/>
      </dsp:nvSpPr>
      <dsp:spPr>
        <a:xfrm>
          <a:off x="2057400" y="2851044"/>
          <a:ext cx="2057399" cy="36528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t>FULL PERFORMANCE</a:t>
          </a:r>
          <a:endParaRPr lang="en-US" sz="1600" kern="1200" dirty="0"/>
        </a:p>
      </dsp:txBody>
      <dsp:txXfrm>
        <a:off x="2057400" y="2851044"/>
        <a:ext cx="2057399" cy="365283"/>
      </dsp:txXfrm>
    </dsp:sp>
    <dsp:sp modelId="{29E20C02-AFB7-46BC-BD18-3CFEBBBA52B4}">
      <dsp:nvSpPr>
        <dsp:cNvPr id="0" name=""/>
        <dsp:cNvSpPr/>
      </dsp:nvSpPr>
      <dsp:spPr>
        <a:xfrm>
          <a:off x="4114800" y="2851044"/>
          <a:ext cx="2057399" cy="36528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dirty="0" smtClean="0"/>
            <a:t>SENIOR</a:t>
          </a:r>
          <a:endParaRPr lang="en-US" sz="1700" kern="1200" dirty="0"/>
        </a:p>
      </dsp:txBody>
      <dsp:txXfrm>
        <a:off x="4114800" y="2851044"/>
        <a:ext cx="2057399" cy="365283"/>
      </dsp:txXfrm>
    </dsp:sp>
    <dsp:sp modelId="{B955221C-F158-46EA-B4C7-765DADECE0EB}">
      <dsp:nvSpPr>
        <dsp:cNvPr id="0" name=""/>
        <dsp:cNvSpPr/>
      </dsp:nvSpPr>
      <dsp:spPr>
        <a:xfrm>
          <a:off x="6172199" y="2851044"/>
          <a:ext cx="2057399" cy="36528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smtClean="0"/>
            <a:t>EXPERT</a:t>
          </a:r>
          <a:endParaRPr lang="en-US" sz="1800" kern="1200" dirty="0"/>
        </a:p>
      </dsp:txBody>
      <dsp:txXfrm>
        <a:off x="6172199" y="2851044"/>
        <a:ext cx="2057399" cy="365283"/>
      </dsp:txXfrm>
    </dsp:sp>
    <dsp:sp modelId="{64102BC2-773F-4A7B-80A6-17BD9D2BF544}">
      <dsp:nvSpPr>
        <dsp:cNvPr id="0" name=""/>
        <dsp:cNvSpPr/>
      </dsp:nvSpPr>
      <dsp:spPr>
        <a:xfrm rot="10800000">
          <a:off x="0" y="1222873"/>
          <a:ext cx="8229600" cy="1221684"/>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WORK CATEGORY</a:t>
          </a:r>
          <a:endParaRPr lang="en-US" sz="2000" b="1" kern="1200" dirty="0"/>
        </a:p>
      </dsp:txBody>
      <dsp:txXfrm>
        <a:off x="0" y="1222873"/>
        <a:ext cx="8229600" cy="428811"/>
      </dsp:txXfrm>
    </dsp:sp>
    <dsp:sp modelId="{10588057-38C6-414F-972C-EBD225933F83}">
      <dsp:nvSpPr>
        <dsp:cNvPr id="0" name=""/>
        <dsp:cNvSpPr/>
      </dsp:nvSpPr>
      <dsp:spPr>
        <a:xfrm>
          <a:off x="4018" y="1641275"/>
          <a:ext cx="2740521" cy="36528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t>TECH/ADMIN</a:t>
          </a:r>
          <a:endParaRPr lang="en-US" sz="1600" kern="1200" dirty="0"/>
        </a:p>
      </dsp:txBody>
      <dsp:txXfrm>
        <a:off x="4018" y="1641275"/>
        <a:ext cx="2740521" cy="365283"/>
      </dsp:txXfrm>
    </dsp:sp>
    <dsp:sp modelId="{9C5E05E3-B089-45FA-A28C-E3212782DF06}">
      <dsp:nvSpPr>
        <dsp:cNvPr id="0" name=""/>
        <dsp:cNvSpPr/>
      </dsp:nvSpPr>
      <dsp:spPr>
        <a:xfrm>
          <a:off x="2744539" y="1641275"/>
          <a:ext cx="2740521" cy="36528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t>PROFESSIONAL</a:t>
          </a:r>
          <a:endParaRPr lang="en-US" sz="1600" kern="1200" dirty="0"/>
        </a:p>
      </dsp:txBody>
      <dsp:txXfrm>
        <a:off x="2744539" y="1641275"/>
        <a:ext cx="2740521" cy="365283"/>
      </dsp:txXfrm>
    </dsp:sp>
    <dsp:sp modelId="{E0ABD6C0-CDF8-45EB-9AB1-036676C64BBE}">
      <dsp:nvSpPr>
        <dsp:cNvPr id="0" name=""/>
        <dsp:cNvSpPr/>
      </dsp:nvSpPr>
      <dsp:spPr>
        <a:xfrm>
          <a:off x="5485060" y="1641275"/>
          <a:ext cx="2740521" cy="36528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t>SUPERVISORY/MANAGEMENT</a:t>
          </a:r>
          <a:endParaRPr lang="en-US" sz="1600" kern="1200" dirty="0"/>
        </a:p>
      </dsp:txBody>
      <dsp:txXfrm>
        <a:off x="5485060" y="1641275"/>
        <a:ext cx="2740521" cy="365283"/>
      </dsp:txXfrm>
    </dsp:sp>
    <dsp:sp modelId="{D1D569F5-3730-46A3-8681-12E3BF40826A}">
      <dsp:nvSpPr>
        <dsp:cNvPr id="0" name=""/>
        <dsp:cNvSpPr/>
      </dsp:nvSpPr>
      <dsp:spPr>
        <a:xfrm rot="10800000">
          <a:off x="0" y="2695"/>
          <a:ext cx="8229600" cy="1221684"/>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                                     </a:t>
          </a:r>
          <a:r>
            <a:rPr lang="en-US" sz="2200" kern="1200" dirty="0" smtClean="0"/>
            <a:t> </a:t>
          </a:r>
          <a:r>
            <a:rPr lang="en-US" sz="2200" b="1" kern="1200" dirty="0" smtClean="0"/>
            <a:t>MISSION CATEGORY</a:t>
          </a:r>
          <a:r>
            <a:rPr lang="en-US" sz="1700" kern="1200" dirty="0" smtClean="0"/>
            <a:t>			</a:t>
          </a:r>
          <a:endParaRPr lang="en-US" sz="1700" kern="1200" dirty="0"/>
        </a:p>
      </dsp:txBody>
      <dsp:txXfrm>
        <a:off x="0" y="2695"/>
        <a:ext cx="8229600" cy="428811"/>
      </dsp:txXfrm>
    </dsp:sp>
    <dsp:sp modelId="{C6D74FDB-DFF4-40AF-9D57-41305EAE0A15}">
      <dsp:nvSpPr>
        <dsp:cNvPr id="0" name=""/>
        <dsp:cNvSpPr/>
      </dsp:nvSpPr>
      <dsp:spPr>
        <a:xfrm>
          <a:off x="0" y="431506"/>
          <a:ext cx="4114799" cy="36528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t>ENTERPRISE MANAGEMENT AND SUPPORT</a:t>
          </a:r>
          <a:endParaRPr lang="en-US" sz="1600" kern="1200" dirty="0"/>
        </a:p>
      </dsp:txBody>
      <dsp:txXfrm>
        <a:off x="0" y="431506"/>
        <a:ext cx="4114799" cy="365283"/>
      </dsp:txXfrm>
    </dsp:sp>
    <dsp:sp modelId="{D95DD826-A2E5-46C3-BA9A-2ED1E3449CF2}">
      <dsp:nvSpPr>
        <dsp:cNvPr id="0" name=""/>
        <dsp:cNvSpPr/>
      </dsp:nvSpPr>
      <dsp:spPr>
        <a:xfrm>
          <a:off x="4114800" y="431506"/>
          <a:ext cx="4114799" cy="36528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t>MISSION MANAGEMENT</a:t>
          </a:r>
          <a:endParaRPr lang="en-US" sz="1600" kern="1200" dirty="0"/>
        </a:p>
      </dsp:txBody>
      <dsp:txXfrm>
        <a:off x="4114800" y="431506"/>
        <a:ext cx="4114799" cy="36528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1325" cy="465138"/>
          </a:xfrm>
          <a:prstGeom prst="rect">
            <a:avLst/>
          </a:prstGeom>
        </p:spPr>
        <p:txBody>
          <a:bodyPr vert="horz" lIns="90608" tIns="45304" rIns="90608" bIns="45304" rtlCol="0"/>
          <a:lstStyle>
            <a:lvl1pPr algn="l">
              <a:defRPr sz="1200"/>
            </a:lvl1pPr>
          </a:lstStyle>
          <a:p>
            <a:pPr>
              <a:defRPr/>
            </a:pPr>
            <a:endParaRPr lang="en-US"/>
          </a:p>
        </p:txBody>
      </p:sp>
      <p:sp>
        <p:nvSpPr>
          <p:cNvPr id="3" name="Date Placeholder 2"/>
          <p:cNvSpPr>
            <a:spLocks noGrp="1"/>
          </p:cNvSpPr>
          <p:nvPr>
            <p:ph type="dt" idx="1"/>
          </p:nvPr>
        </p:nvSpPr>
        <p:spPr>
          <a:xfrm>
            <a:off x="3898900" y="0"/>
            <a:ext cx="2981325" cy="465138"/>
          </a:xfrm>
          <a:prstGeom prst="rect">
            <a:avLst/>
          </a:prstGeom>
        </p:spPr>
        <p:txBody>
          <a:bodyPr vert="horz" lIns="90608" tIns="45304" rIns="90608" bIns="45304" rtlCol="0"/>
          <a:lstStyle>
            <a:lvl1pPr algn="r">
              <a:defRPr sz="1200"/>
            </a:lvl1pPr>
          </a:lstStyle>
          <a:p>
            <a:pPr>
              <a:defRPr/>
            </a:pPr>
            <a:fld id="{AC7C4F93-3030-42DF-8002-B20F89BD7E3A}" type="datetimeFigureOut">
              <a:rPr lang="en-US"/>
              <a:pPr>
                <a:defRPr/>
              </a:pPr>
              <a:t>3/13/2012</a:t>
            </a:fld>
            <a:endParaRPr lang="en-US"/>
          </a:p>
        </p:txBody>
      </p:sp>
      <p:sp>
        <p:nvSpPr>
          <p:cNvPr id="4" name="Slide Image Placeholder 3"/>
          <p:cNvSpPr>
            <a:spLocks noGrp="1" noRot="1" noChangeAspect="1"/>
          </p:cNvSpPr>
          <p:nvPr>
            <p:ph type="sldImg" idx="2"/>
          </p:nvPr>
        </p:nvSpPr>
        <p:spPr>
          <a:xfrm>
            <a:off x="1119188" y="698500"/>
            <a:ext cx="4643437" cy="3484563"/>
          </a:xfrm>
          <a:prstGeom prst="rect">
            <a:avLst/>
          </a:prstGeom>
          <a:noFill/>
          <a:ln w="12700">
            <a:solidFill>
              <a:prstClr val="black"/>
            </a:solidFill>
          </a:ln>
        </p:spPr>
        <p:txBody>
          <a:bodyPr vert="horz" lIns="90608" tIns="45304" rIns="90608" bIns="45304" rtlCol="0" anchor="ctr"/>
          <a:lstStyle/>
          <a:p>
            <a:pPr lvl="0"/>
            <a:endParaRPr lang="en-US" noProof="0" smtClean="0"/>
          </a:p>
        </p:txBody>
      </p:sp>
      <p:sp>
        <p:nvSpPr>
          <p:cNvPr id="5" name="Notes Placeholder 4"/>
          <p:cNvSpPr>
            <a:spLocks noGrp="1"/>
          </p:cNvSpPr>
          <p:nvPr>
            <p:ph type="body" sz="quarter" idx="3"/>
          </p:nvPr>
        </p:nvSpPr>
        <p:spPr>
          <a:xfrm>
            <a:off x="687388" y="4414838"/>
            <a:ext cx="5507037" cy="4183062"/>
          </a:xfrm>
          <a:prstGeom prst="rect">
            <a:avLst/>
          </a:prstGeom>
        </p:spPr>
        <p:txBody>
          <a:bodyPr vert="horz" lIns="90608" tIns="45304" rIns="90608" bIns="4530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81325" cy="465138"/>
          </a:xfrm>
          <a:prstGeom prst="rect">
            <a:avLst/>
          </a:prstGeom>
        </p:spPr>
        <p:txBody>
          <a:bodyPr vert="horz" lIns="90608" tIns="45304" rIns="90608" bIns="45304"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98900" y="8829675"/>
            <a:ext cx="2981325" cy="465138"/>
          </a:xfrm>
          <a:prstGeom prst="rect">
            <a:avLst/>
          </a:prstGeom>
        </p:spPr>
        <p:txBody>
          <a:bodyPr vert="horz" lIns="90608" tIns="45304" rIns="90608" bIns="45304" rtlCol="0" anchor="b"/>
          <a:lstStyle>
            <a:lvl1pPr algn="r">
              <a:defRPr sz="1200"/>
            </a:lvl1pPr>
          </a:lstStyle>
          <a:p>
            <a:pPr>
              <a:defRPr/>
            </a:pPr>
            <a:fld id="{77B8FB9C-300C-4877-B6B4-25C6B21AA43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A98E210-5AA8-4D30-A78C-9B24CCA4F80B}" type="datetimeFigureOut">
              <a:rPr lang="en-US"/>
              <a:pPr>
                <a:defRPr/>
              </a:pPr>
              <a:t>3/13/2012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E35D80-F037-429F-879E-FCBAF253F56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29F09B-1DA4-406A-AFBE-CFA1B5541200}" type="datetimeFigureOut">
              <a:rPr lang="en-US"/>
              <a:pPr>
                <a:defRPr/>
              </a:pPr>
              <a:t>3/13/2012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7AEB7D-F7D7-47B5-902E-926F31F60B1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03090F-F857-469C-8E37-8B9443262260}" type="datetimeFigureOut">
              <a:rPr lang="en-US"/>
              <a:pPr>
                <a:defRPr/>
              </a:pPr>
              <a:t>3/13/2012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6574B9-722F-4F38-AA41-2EFD2476805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B12193-7A30-4932-B090-040BC16DA145}" type="datetimeFigureOut">
              <a:rPr lang="en-US"/>
              <a:pPr>
                <a:defRPr/>
              </a:pPr>
              <a:t>3/13/2012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6F9F06-0DF2-421F-B4C2-D991F21B539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746FCE4-2138-44E7-86CF-59D779616083}" type="datetimeFigureOut">
              <a:rPr lang="en-US"/>
              <a:pPr>
                <a:defRPr/>
              </a:pPr>
              <a:t>3/13/2012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CFEF13-A6D7-47D0-8BB6-86F14704958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E01B217-176A-4B3C-B040-3DCA449E4D1C}" type="datetimeFigureOut">
              <a:rPr lang="en-US"/>
              <a:pPr>
                <a:defRPr/>
              </a:pPr>
              <a:t>3/13/2012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366EC8-FAA5-4E0B-BB07-7022FAD8164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F74F0CF-778B-4666-9E1E-348312C3E666}" type="datetimeFigureOut">
              <a:rPr lang="en-US"/>
              <a:pPr>
                <a:defRPr/>
              </a:pPr>
              <a:t>3/13/2012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67BD9BF-7182-4214-AFFC-47ED1884DA4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F7FAE5C-81AF-4E27-B830-EF924C0D2EC1}" type="datetimeFigureOut">
              <a:rPr lang="en-US"/>
              <a:pPr>
                <a:defRPr/>
              </a:pPr>
              <a:t>3/13/2012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9411C5A-2443-4886-8A15-3633943DA05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4698367-6A03-4195-8CCD-B78180C20444}" type="datetimeFigureOut">
              <a:rPr lang="en-US"/>
              <a:pPr>
                <a:defRPr/>
              </a:pPr>
              <a:t>3/13/2012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ADC21B6-5D77-4527-962D-D6E8E78E2D1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814277-B8DB-4C06-981A-43C4B3D4C865}" type="datetimeFigureOut">
              <a:rPr lang="en-US"/>
              <a:pPr>
                <a:defRPr/>
              </a:pPr>
              <a:t>3/13/2012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E828E08-D55A-4286-94E1-B63BD390074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394034-5FD4-4808-BDC1-F926073F3395}" type="datetimeFigureOut">
              <a:rPr lang="en-US"/>
              <a:pPr>
                <a:defRPr/>
              </a:pPr>
              <a:t>3/13/2012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B0943F-A885-4B77-B7D1-CC8619723A8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29B2EC8-818A-4E28-AD78-64E3DCDEE18C}" type="datetimeFigureOut">
              <a:rPr lang="en-US"/>
              <a:pPr>
                <a:defRPr/>
              </a:pPr>
              <a:t>3/13/2012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353DC8B-CE7D-460C-AF55-D820510C981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7.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13.bin"/></Relationships>
</file>

<file path=ppt/slides/_rels/slide18.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10.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1.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12.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3.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oleObject" Target="../embeddings/oleObject20.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5.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6.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7.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8.v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19.v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30.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20.v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dcips.dtic.mil/training.html" TargetMode="External"/><Relationship Id="rId2" Type="http://schemas.openxmlformats.org/officeDocument/2006/relationships/hyperlink" Target="http://www.dami.army.pentagon.mil/site/dcips/" TargetMode="Externa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a:off x="4267200" y="1827213"/>
            <a:ext cx="685800" cy="15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5765800" y="990600"/>
            <a:ext cx="2135188" cy="1754188"/>
          </a:xfrm>
          <a:prstGeom prst="rect">
            <a:avLst/>
          </a:prstGeom>
          <a:noFill/>
          <a:effectLst>
            <a:outerShdw blurRad="50800" dist="38100" dir="5400000" algn="t" rotWithShape="0">
              <a:prstClr val="black">
                <a:alpha val="40000"/>
              </a:prstClr>
            </a:outerShdw>
          </a:effectLst>
        </p:spPr>
        <p:txBody>
          <a:bodyPr wrap="none">
            <a:spAutoFit/>
          </a:bodyPr>
          <a:lstStyle/>
          <a:p>
            <a:pPr algn="ctr" fontAlgn="auto">
              <a:spcBef>
                <a:spcPts val="0"/>
              </a:spcBef>
              <a:spcAft>
                <a:spcPts val="0"/>
              </a:spcAft>
              <a:defRPr/>
            </a:pPr>
            <a:r>
              <a:rPr lang="en-US" sz="3600" dirty="0">
                <a:solidFill>
                  <a:schemeClr val="tx2"/>
                </a:solidFill>
                <a:latin typeface="Arial" pitchFamily="34" charset="0"/>
                <a:cs typeface="Arial" pitchFamily="34" charset="0"/>
              </a:rPr>
              <a:t>DCIPS </a:t>
            </a:r>
          </a:p>
          <a:p>
            <a:pPr algn="ctr" fontAlgn="auto">
              <a:spcBef>
                <a:spcPts val="0"/>
              </a:spcBef>
              <a:spcAft>
                <a:spcPts val="0"/>
              </a:spcAft>
              <a:defRPr/>
            </a:pPr>
            <a:r>
              <a:rPr lang="en-US" sz="3600" dirty="0">
                <a:solidFill>
                  <a:schemeClr val="tx2"/>
                </a:solidFill>
                <a:latin typeface="Arial" pitchFamily="34" charset="0"/>
                <a:cs typeface="Arial" pitchFamily="34" charset="0"/>
              </a:rPr>
              <a:t>GRADES</a:t>
            </a:r>
          </a:p>
          <a:p>
            <a:pPr algn="ctr" fontAlgn="auto">
              <a:spcBef>
                <a:spcPts val="0"/>
              </a:spcBef>
              <a:spcAft>
                <a:spcPts val="0"/>
              </a:spcAft>
              <a:defRPr/>
            </a:pPr>
            <a:r>
              <a:rPr lang="en-US" sz="3600" dirty="0">
                <a:solidFill>
                  <a:schemeClr val="tx2"/>
                </a:solidFill>
                <a:latin typeface="Arial" pitchFamily="34" charset="0"/>
                <a:cs typeface="Arial" pitchFamily="34" charset="0"/>
              </a:rPr>
              <a:t>“GG”</a:t>
            </a:r>
          </a:p>
        </p:txBody>
      </p:sp>
      <p:sp>
        <p:nvSpPr>
          <p:cNvPr id="9" name="TextBox 8"/>
          <p:cNvSpPr txBox="1"/>
          <p:nvPr/>
        </p:nvSpPr>
        <p:spPr>
          <a:xfrm>
            <a:off x="1093788" y="990600"/>
            <a:ext cx="2751137" cy="1754188"/>
          </a:xfrm>
          <a:prstGeom prst="rect">
            <a:avLst/>
          </a:prstGeom>
          <a:noFill/>
          <a:effectLst>
            <a:outerShdw blurRad="50800" dist="38100" dir="5400000" algn="t" rotWithShape="0">
              <a:prstClr val="black">
                <a:alpha val="40000"/>
              </a:prstClr>
            </a:outerShdw>
          </a:effectLst>
        </p:spPr>
        <p:txBody>
          <a:bodyPr wrap="none">
            <a:spAutoFit/>
          </a:bodyPr>
          <a:lstStyle/>
          <a:p>
            <a:pPr algn="ctr"/>
            <a:r>
              <a:rPr lang="en-US" sz="3600" dirty="0">
                <a:solidFill>
                  <a:schemeClr val="tx2"/>
                </a:solidFill>
                <a:cs typeface="Arial" charset="0"/>
              </a:rPr>
              <a:t>DCIPS</a:t>
            </a:r>
          </a:p>
          <a:p>
            <a:pPr algn="ctr"/>
            <a:r>
              <a:rPr lang="en-US" sz="3600" dirty="0">
                <a:solidFill>
                  <a:schemeClr val="tx2"/>
                </a:solidFill>
                <a:cs typeface="Arial" charset="0"/>
              </a:rPr>
              <a:t>PAY BANDS</a:t>
            </a:r>
          </a:p>
          <a:p>
            <a:pPr algn="ctr"/>
            <a:r>
              <a:rPr lang="en-US" sz="3600" dirty="0">
                <a:solidFill>
                  <a:schemeClr val="tx2"/>
                </a:solidFill>
                <a:cs typeface="Arial" charset="0"/>
              </a:rPr>
              <a:t>“IA”  </a:t>
            </a:r>
          </a:p>
        </p:txBody>
      </p:sp>
      <p:graphicFrame>
        <p:nvGraphicFramePr>
          <p:cNvPr id="29697" name="Object 1"/>
          <p:cNvGraphicFramePr>
            <a:graphicFrameLocks noChangeAspect="1"/>
          </p:cNvGraphicFramePr>
          <p:nvPr/>
        </p:nvGraphicFramePr>
        <p:xfrm>
          <a:off x="1600200" y="2819400"/>
          <a:ext cx="5716588" cy="3819525"/>
        </p:xfrm>
        <a:graphic>
          <a:graphicData uri="http://schemas.openxmlformats.org/presentationml/2006/ole">
            <p:oleObj spid="_x0000_s29697" name="Clip" r:id="rId3" imgW="5714286" imgH="3820058" progId="">
              <p:embed/>
            </p:oleObj>
          </a:graphicData>
        </a:graphic>
      </p:graphicFrame>
      <p:pic>
        <p:nvPicPr>
          <p:cNvPr id="8" name="Picture 7" descr="Description: DCIPS_blue_logo"/>
          <p:cNvPicPr/>
          <p:nvPr/>
        </p:nvPicPr>
        <p:blipFill>
          <a:blip r:embed="rId4" cstate="print">
            <a:clrChange>
              <a:clrFrom>
                <a:srgbClr val="FFFFFF"/>
              </a:clrFrom>
              <a:clrTo>
                <a:srgbClr val="FFFFFF">
                  <a:alpha val="0"/>
                </a:srgbClr>
              </a:clrTo>
            </a:clrChange>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3581400" y="228600"/>
            <a:ext cx="2133600" cy="14478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CF2A0FE1-EC2E-4F73-A180-7B2C50A99F6A}" type="slidenum">
              <a:rPr lang="en-US"/>
              <a:pPr>
                <a:defRPr/>
              </a:pPr>
              <a:t>10</a:t>
            </a:fld>
            <a:endParaRPr lang="en-US"/>
          </a:p>
        </p:txBody>
      </p:sp>
      <p:sp>
        <p:nvSpPr>
          <p:cNvPr id="44036" name="Rectangle 2"/>
          <p:cNvSpPr>
            <a:spLocks noChangeArrowheads="1"/>
          </p:cNvSpPr>
          <p:nvPr/>
        </p:nvSpPr>
        <p:spPr bwMode="auto">
          <a:xfrm>
            <a:off x="304800" y="228600"/>
            <a:ext cx="7772400" cy="1219200"/>
          </a:xfrm>
          <a:prstGeom prst="rect">
            <a:avLst/>
          </a:prstGeom>
          <a:noFill/>
          <a:ln w="9525">
            <a:noFill/>
            <a:miter lim="800000"/>
            <a:headEnd/>
            <a:tailEnd/>
          </a:ln>
        </p:spPr>
        <p:txBody>
          <a:bodyPr lIns="92075" tIns="46038" rIns="92075" bIns="46038" anchor="b"/>
          <a:lstStyle/>
          <a:p>
            <a:pPr algn="ctr"/>
            <a:r>
              <a:rPr lang="en-US" sz="4400"/>
              <a:t/>
            </a:r>
            <a:br>
              <a:rPr lang="en-US" sz="4400"/>
            </a:br>
            <a:r>
              <a:rPr lang="en-US" sz="4400">
                <a:solidFill>
                  <a:srgbClr val="0070C0"/>
                </a:solidFill>
              </a:rPr>
              <a:t>KEY POINTS</a:t>
            </a:r>
          </a:p>
        </p:txBody>
      </p:sp>
      <p:sp>
        <p:nvSpPr>
          <p:cNvPr id="44037" name="Rectangle 3"/>
          <p:cNvSpPr>
            <a:spLocks noChangeArrowheads="1"/>
          </p:cNvSpPr>
          <p:nvPr/>
        </p:nvSpPr>
        <p:spPr bwMode="auto">
          <a:xfrm>
            <a:off x="609600" y="1676400"/>
            <a:ext cx="7653338" cy="5462588"/>
          </a:xfrm>
          <a:prstGeom prst="rect">
            <a:avLst/>
          </a:prstGeom>
          <a:noFill/>
          <a:ln w="9525">
            <a:noFill/>
            <a:miter lim="800000"/>
            <a:headEnd/>
            <a:tailEnd/>
          </a:ln>
        </p:spPr>
        <p:txBody>
          <a:bodyPr lIns="92075" tIns="46038" rIns="92075" bIns="46038">
            <a:spAutoFit/>
          </a:bodyPr>
          <a:lstStyle/>
          <a:p>
            <a:pPr>
              <a:buFontTx/>
              <a:buChar char="•"/>
            </a:pPr>
            <a:endParaRPr lang="en-US" sz="3100" dirty="0"/>
          </a:p>
          <a:p>
            <a:pPr>
              <a:buFontTx/>
              <a:buChar char="•"/>
            </a:pPr>
            <a:r>
              <a:rPr lang="en-US" sz="2800" dirty="0"/>
              <a:t> The Elements of the DCIPS occupational structure will remain:  Each position will still be aligned to the mission category, work category, and work level</a:t>
            </a:r>
          </a:p>
          <a:p>
            <a:pPr>
              <a:buFontTx/>
              <a:buChar char="•"/>
            </a:pPr>
            <a:endParaRPr lang="en-US" sz="2800" dirty="0"/>
          </a:p>
          <a:p>
            <a:pPr>
              <a:buFontTx/>
              <a:buChar char="•"/>
            </a:pPr>
            <a:r>
              <a:rPr lang="en-US" sz="2800" dirty="0"/>
              <a:t> Army will follow the DCIPS grading standard occupational structure in Army Policy Volume (AP-V) 2007 but employee positions will still be aligned to a work level</a:t>
            </a:r>
          </a:p>
          <a:p>
            <a:endParaRPr lang="en-US" sz="2800" dirty="0"/>
          </a:p>
          <a:p>
            <a:endParaRPr lang="en-US" sz="2800" dirty="0"/>
          </a:p>
        </p:txBody>
      </p:sp>
      <p:graphicFrame>
        <p:nvGraphicFramePr>
          <p:cNvPr id="44034" name="Object 2"/>
          <p:cNvGraphicFramePr>
            <a:graphicFrameLocks/>
          </p:cNvGraphicFramePr>
          <p:nvPr/>
        </p:nvGraphicFramePr>
        <p:xfrm>
          <a:off x="6683375" y="531813"/>
          <a:ext cx="2254250" cy="942975"/>
        </p:xfrm>
        <a:graphic>
          <a:graphicData uri="http://schemas.openxmlformats.org/presentationml/2006/ole">
            <p:oleObj spid="_x0000_s44034" name="Clip" r:id="rId3" imgW="493703" imgH="420697" progId="">
              <p:embed/>
            </p:oleObj>
          </a:graphicData>
        </a:graphic>
      </p:graphicFrame>
      <p:sp>
        <p:nvSpPr>
          <p:cNvPr id="44038" name="Line 5"/>
          <p:cNvSpPr>
            <a:spLocks noChangeShapeType="1"/>
          </p:cNvSpPr>
          <p:nvPr/>
        </p:nvSpPr>
        <p:spPr bwMode="auto">
          <a:xfrm>
            <a:off x="609600" y="1524000"/>
            <a:ext cx="8153400" cy="0"/>
          </a:xfrm>
          <a:prstGeom prst="line">
            <a:avLst/>
          </a:prstGeom>
          <a:noFill/>
          <a:ln w="28575">
            <a:solidFill>
              <a:schemeClr val="tx1"/>
            </a:solidFill>
            <a:round/>
            <a:headEnd/>
            <a:tailEnd/>
          </a:ln>
        </p:spPr>
        <p:txBody>
          <a:bodyPr wrap="none" anchor="ctr"/>
          <a:lstStyle/>
          <a:p>
            <a:endParaRPr 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itle 1"/>
          <p:cNvSpPr>
            <a:spLocks noGrp="1"/>
          </p:cNvSpPr>
          <p:nvPr>
            <p:ph type="ctrTitle"/>
          </p:nvPr>
        </p:nvSpPr>
        <p:spPr/>
        <p:txBody>
          <a:bodyPr/>
          <a:lstStyle/>
          <a:p>
            <a:r>
              <a:rPr lang="en-US" smtClean="0">
                <a:solidFill>
                  <a:srgbClr val="0070C0"/>
                </a:solidFill>
              </a:rPr>
              <a:t>Alignment of Salary with DCIPS Grades</a:t>
            </a:r>
          </a:p>
        </p:txBody>
      </p:sp>
      <p:graphicFrame>
        <p:nvGraphicFramePr>
          <p:cNvPr id="48131" name="Object 3"/>
          <p:cNvGraphicFramePr>
            <a:graphicFrameLocks noChangeAspect="1"/>
          </p:cNvGraphicFramePr>
          <p:nvPr/>
        </p:nvGraphicFramePr>
        <p:xfrm>
          <a:off x="3733800" y="3962400"/>
          <a:ext cx="1905000" cy="1549400"/>
        </p:xfrm>
        <a:graphic>
          <a:graphicData uri="http://schemas.openxmlformats.org/presentationml/2006/ole">
            <p:oleObj spid="_x0000_s48131" name="Clip" r:id="rId3" imgW="1113120" imgH="906120" progId="">
              <p:embed/>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5" name="Group 24"/>
          <p:cNvGrpSpPr>
            <a:grpSpLocks/>
          </p:cNvGrpSpPr>
          <p:nvPr/>
        </p:nvGrpSpPr>
        <p:grpSpPr bwMode="auto">
          <a:xfrm>
            <a:off x="1644650" y="2971800"/>
            <a:ext cx="7499350" cy="3300413"/>
            <a:chOff x="2514600" y="2286000"/>
            <a:chExt cx="4724400" cy="3300413"/>
          </a:xfrm>
        </p:grpSpPr>
        <p:cxnSp>
          <p:nvCxnSpPr>
            <p:cNvPr id="3" name="Straight Connector 2"/>
            <p:cNvCxnSpPr/>
            <p:nvPr/>
          </p:nvCxnSpPr>
          <p:spPr>
            <a:xfrm>
              <a:off x="2514600" y="3886200"/>
              <a:ext cx="3581304" cy="0"/>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rot="5400000">
              <a:off x="2438400" y="3886200"/>
              <a:ext cx="152400" cy="0"/>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6019704" y="3886200"/>
              <a:ext cx="152400" cy="0"/>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628948" y="2286000"/>
              <a:ext cx="610052"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6"/>
            <p:cNvSpPr txBox="1"/>
            <p:nvPr/>
          </p:nvSpPr>
          <p:spPr>
            <a:xfrm>
              <a:off x="2684614" y="4570413"/>
              <a:ext cx="3264276" cy="1016000"/>
            </a:xfrm>
            <a:prstGeom prst="rect">
              <a:avLst/>
            </a:prstGeom>
            <a:noFill/>
          </p:spPr>
          <p:txBody>
            <a:bodyPr>
              <a:spAutoFit/>
            </a:bodyPr>
            <a:lstStyle/>
            <a:p>
              <a:pPr>
                <a:defRPr/>
              </a:pPr>
              <a:r>
                <a:rPr lang="en-US" sz="2000" b="1" dirty="0">
                  <a:solidFill>
                    <a:schemeClr val="tx2"/>
                  </a:solidFill>
                  <a:latin typeface="+mn-lt"/>
                </a:rPr>
                <a:t>Does the employee’s salary fit between step 1 and 10 of the GG Grade?  If so, the salary will be aligned </a:t>
              </a:r>
              <a:r>
                <a:rPr lang="en-US" sz="2000" b="1" dirty="0" smtClean="0">
                  <a:solidFill>
                    <a:schemeClr val="tx2"/>
                  </a:solidFill>
                  <a:latin typeface="+mn-lt"/>
                </a:rPr>
                <a:t>to a step up </a:t>
              </a:r>
              <a:r>
                <a:rPr lang="en-US" sz="2000" b="1" dirty="0">
                  <a:solidFill>
                    <a:schemeClr val="tx2"/>
                  </a:solidFill>
                  <a:latin typeface="+mn-lt"/>
                </a:rPr>
                <a:t>to STEP 10.</a:t>
              </a:r>
            </a:p>
          </p:txBody>
        </p:sp>
      </p:grpSp>
      <p:grpSp>
        <p:nvGrpSpPr>
          <p:cNvPr id="77826" name="Group 58"/>
          <p:cNvGrpSpPr>
            <a:grpSpLocks noChangeAspect="1"/>
          </p:cNvGrpSpPr>
          <p:nvPr/>
        </p:nvGrpSpPr>
        <p:grpSpPr bwMode="auto">
          <a:xfrm>
            <a:off x="3124200" y="2317750"/>
            <a:ext cx="1981200" cy="2362200"/>
            <a:chOff x="624" y="336"/>
            <a:chExt cx="1248" cy="1488"/>
          </a:xfrm>
        </p:grpSpPr>
        <p:sp>
          <p:nvSpPr>
            <p:cNvPr id="77832" name="AutoShape 57"/>
            <p:cNvSpPr>
              <a:spLocks noChangeAspect="1" noChangeArrowheads="1" noTextEdit="1"/>
            </p:cNvSpPr>
            <p:nvPr/>
          </p:nvSpPr>
          <p:spPr bwMode="auto">
            <a:xfrm>
              <a:off x="624" y="336"/>
              <a:ext cx="1248" cy="1488"/>
            </a:xfrm>
            <a:prstGeom prst="rect">
              <a:avLst/>
            </a:prstGeom>
            <a:noFill/>
            <a:ln w="9525">
              <a:noFill/>
              <a:miter lim="800000"/>
              <a:headEnd/>
              <a:tailEnd/>
            </a:ln>
          </p:spPr>
          <p:txBody>
            <a:bodyPr/>
            <a:lstStyle/>
            <a:p>
              <a:endParaRPr lang="en-US"/>
            </a:p>
          </p:txBody>
        </p:sp>
        <p:grpSp>
          <p:nvGrpSpPr>
            <p:cNvPr id="77833" name="Group 97"/>
            <p:cNvGrpSpPr>
              <a:grpSpLocks/>
            </p:cNvGrpSpPr>
            <p:nvPr/>
          </p:nvGrpSpPr>
          <p:grpSpPr bwMode="auto">
            <a:xfrm>
              <a:off x="703" y="423"/>
              <a:ext cx="249" cy="251"/>
              <a:chOff x="703" y="423"/>
              <a:chExt cx="249" cy="251"/>
            </a:xfrm>
          </p:grpSpPr>
          <p:sp>
            <p:nvSpPr>
              <p:cNvPr id="77841" name="Oval 95"/>
              <p:cNvSpPr>
                <a:spLocks noChangeArrowheads="1"/>
              </p:cNvSpPr>
              <p:nvPr/>
            </p:nvSpPr>
            <p:spPr bwMode="auto">
              <a:xfrm>
                <a:off x="890" y="613"/>
                <a:ext cx="62" cy="61"/>
              </a:xfrm>
              <a:prstGeom prst="ellipse">
                <a:avLst/>
              </a:prstGeom>
              <a:solidFill>
                <a:srgbClr val="000000"/>
              </a:solidFill>
              <a:ln w="9525">
                <a:noFill/>
                <a:round/>
                <a:headEnd/>
                <a:tailEnd/>
              </a:ln>
            </p:spPr>
            <p:txBody>
              <a:bodyPr/>
              <a:lstStyle/>
              <a:p>
                <a:endParaRPr lang="en-US"/>
              </a:p>
            </p:txBody>
          </p:sp>
          <p:sp>
            <p:nvSpPr>
              <p:cNvPr id="77842" name="Freeform 96"/>
              <p:cNvSpPr>
                <a:spLocks/>
              </p:cNvSpPr>
              <p:nvPr/>
            </p:nvSpPr>
            <p:spPr bwMode="auto">
              <a:xfrm>
                <a:off x="703" y="423"/>
                <a:ext cx="187" cy="199"/>
              </a:xfrm>
              <a:custGeom>
                <a:avLst/>
                <a:gdLst>
                  <a:gd name="T0" fmla="*/ 150 w 187"/>
                  <a:gd name="T1" fmla="*/ 129 h 199"/>
                  <a:gd name="T2" fmla="*/ 150 w 187"/>
                  <a:gd name="T3" fmla="*/ 141 h 199"/>
                  <a:gd name="T4" fmla="*/ 187 w 187"/>
                  <a:gd name="T5" fmla="*/ 168 h 199"/>
                  <a:gd name="T6" fmla="*/ 164 w 187"/>
                  <a:gd name="T7" fmla="*/ 199 h 199"/>
                  <a:gd name="T8" fmla="*/ 127 w 187"/>
                  <a:gd name="T9" fmla="*/ 174 h 199"/>
                  <a:gd name="T10" fmla="*/ 114 w 187"/>
                  <a:gd name="T11" fmla="*/ 149 h 199"/>
                  <a:gd name="T12" fmla="*/ 112 w 187"/>
                  <a:gd name="T13" fmla="*/ 122 h 199"/>
                  <a:gd name="T14" fmla="*/ 108 w 187"/>
                  <a:gd name="T15" fmla="*/ 93 h 199"/>
                  <a:gd name="T16" fmla="*/ 106 w 187"/>
                  <a:gd name="T17" fmla="*/ 66 h 199"/>
                  <a:gd name="T18" fmla="*/ 94 w 187"/>
                  <a:gd name="T19" fmla="*/ 54 h 199"/>
                  <a:gd name="T20" fmla="*/ 77 w 187"/>
                  <a:gd name="T21" fmla="*/ 48 h 199"/>
                  <a:gd name="T22" fmla="*/ 58 w 187"/>
                  <a:gd name="T23" fmla="*/ 50 h 199"/>
                  <a:gd name="T24" fmla="*/ 39 w 187"/>
                  <a:gd name="T25" fmla="*/ 73 h 199"/>
                  <a:gd name="T26" fmla="*/ 39 w 187"/>
                  <a:gd name="T27" fmla="*/ 93 h 199"/>
                  <a:gd name="T28" fmla="*/ 52 w 187"/>
                  <a:gd name="T29" fmla="*/ 112 h 199"/>
                  <a:gd name="T30" fmla="*/ 31 w 187"/>
                  <a:gd name="T31" fmla="*/ 143 h 199"/>
                  <a:gd name="T32" fmla="*/ 12 w 187"/>
                  <a:gd name="T33" fmla="*/ 122 h 199"/>
                  <a:gd name="T34" fmla="*/ 0 w 187"/>
                  <a:gd name="T35" fmla="*/ 93 h 199"/>
                  <a:gd name="T36" fmla="*/ 2 w 187"/>
                  <a:gd name="T37" fmla="*/ 60 h 199"/>
                  <a:gd name="T38" fmla="*/ 12 w 187"/>
                  <a:gd name="T39" fmla="*/ 29 h 199"/>
                  <a:gd name="T40" fmla="*/ 44 w 187"/>
                  <a:gd name="T41" fmla="*/ 6 h 199"/>
                  <a:gd name="T42" fmla="*/ 75 w 187"/>
                  <a:gd name="T43" fmla="*/ 0 h 199"/>
                  <a:gd name="T44" fmla="*/ 94 w 187"/>
                  <a:gd name="T45" fmla="*/ 4 h 199"/>
                  <a:gd name="T46" fmla="*/ 114 w 187"/>
                  <a:gd name="T47" fmla="*/ 12 h 199"/>
                  <a:gd name="T48" fmla="*/ 139 w 187"/>
                  <a:gd name="T49" fmla="*/ 35 h 199"/>
                  <a:gd name="T50" fmla="*/ 143 w 187"/>
                  <a:gd name="T51" fmla="*/ 62 h 199"/>
                  <a:gd name="T52" fmla="*/ 143 w 187"/>
                  <a:gd name="T53" fmla="*/ 87 h 199"/>
                  <a:gd name="T54" fmla="*/ 143 w 187"/>
                  <a:gd name="T55" fmla="*/ 106 h 199"/>
                  <a:gd name="T56" fmla="*/ 150 w 187"/>
                  <a:gd name="T57" fmla="*/ 129 h 1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7"/>
                  <a:gd name="T88" fmla="*/ 0 h 199"/>
                  <a:gd name="T89" fmla="*/ 187 w 187"/>
                  <a:gd name="T90" fmla="*/ 199 h 1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7" h="199">
                    <a:moveTo>
                      <a:pt x="150" y="129"/>
                    </a:moveTo>
                    <a:lnTo>
                      <a:pt x="150" y="141"/>
                    </a:lnTo>
                    <a:lnTo>
                      <a:pt x="187" y="168"/>
                    </a:lnTo>
                    <a:lnTo>
                      <a:pt x="164" y="199"/>
                    </a:lnTo>
                    <a:lnTo>
                      <a:pt x="127" y="174"/>
                    </a:lnTo>
                    <a:lnTo>
                      <a:pt x="114" y="149"/>
                    </a:lnTo>
                    <a:lnTo>
                      <a:pt x="112" y="122"/>
                    </a:lnTo>
                    <a:lnTo>
                      <a:pt x="108" y="93"/>
                    </a:lnTo>
                    <a:lnTo>
                      <a:pt x="106" y="66"/>
                    </a:lnTo>
                    <a:lnTo>
                      <a:pt x="94" y="54"/>
                    </a:lnTo>
                    <a:lnTo>
                      <a:pt x="77" y="48"/>
                    </a:lnTo>
                    <a:lnTo>
                      <a:pt x="58" y="50"/>
                    </a:lnTo>
                    <a:lnTo>
                      <a:pt x="39" y="73"/>
                    </a:lnTo>
                    <a:lnTo>
                      <a:pt x="39" y="93"/>
                    </a:lnTo>
                    <a:lnTo>
                      <a:pt x="52" y="112"/>
                    </a:lnTo>
                    <a:lnTo>
                      <a:pt x="31" y="143"/>
                    </a:lnTo>
                    <a:lnTo>
                      <a:pt x="12" y="122"/>
                    </a:lnTo>
                    <a:lnTo>
                      <a:pt x="0" y="93"/>
                    </a:lnTo>
                    <a:lnTo>
                      <a:pt x="2" y="60"/>
                    </a:lnTo>
                    <a:lnTo>
                      <a:pt x="12" y="29"/>
                    </a:lnTo>
                    <a:lnTo>
                      <a:pt x="44" y="6"/>
                    </a:lnTo>
                    <a:lnTo>
                      <a:pt x="75" y="0"/>
                    </a:lnTo>
                    <a:lnTo>
                      <a:pt x="94" y="4"/>
                    </a:lnTo>
                    <a:lnTo>
                      <a:pt x="114" y="12"/>
                    </a:lnTo>
                    <a:lnTo>
                      <a:pt x="139" y="35"/>
                    </a:lnTo>
                    <a:lnTo>
                      <a:pt x="143" y="62"/>
                    </a:lnTo>
                    <a:lnTo>
                      <a:pt x="143" y="87"/>
                    </a:lnTo>
                    <a:lnTo>
                      <a:pt x="143" y="106"/>
                    </a:lnTo>
                    <a:lnTo>
                      <a:pt x="150" y="129"/>
                    </a:lnTo>
                    <a:close/>
                  </a:path>
                </a:pathLst>
              </a:custGeom>
              <a:solidFill>
                <a:srgbClr val="000000"/>
              </a:solidFill>
              <a:ln w="9525">
                <a:noFill/>
                <a:round/>
                <a:headEnd/>
                <a:tailEnd/>
              </a:ln>
            </p:spPr>
            <p:txBody>
              <a:bodyPr/>
              <a:lstStyle/>
              <a:p>
                <a:endParaRPr lang="en-US"/>
              </a:p>
            </p:txBody>
          </p:sp>
        </p:grpSp>
        <p:grpSp>
          <p:nvGrpSpPr>
            <p:cNvPr id="77834" name="Group 107"/>
            <p:cNvGrpSpPr>
              <a:grpSpLocks/>
            </p:cNvGrpSpPr>
            <p:nvPr/>
          </p:nvGrpSpPr>
          <p:grpSpPr bwMode="auto">
            <a:xfrm>
              <a:off x="1047" y="499"/>
              <a:ext cx="668" cy="1289"/>
              <a:chOff x="1047" y="499"/>
              <a:chExt cx="668" cy="1289"/>
            </a:xfrm>
          </p:grpSpPr>
          <p:sp>
            <p:nvSpPr>
              <p:cNvPr id="77835" name="Freeform 101"/>
              <p:cNvSpPr>
                <a:spLocks/>
              </p:cNvSpPr>
              <p:nvPr/>
            </p:nvSpPr>
            <p:spPr bwMode="auto">
              <a:xfrm>
                <a:off x="1047" y="601"/>
                <a:ext cx="346" cy="329"/>
              </a:xfrm>
              <a:custGeom>
                <a:avLst/>
                <a:gdLst>
                  <a:gd name="T0" fmla="*/ 113 w 346"/>
                  <a:gd name="T1" fmla="*/ 187 h 329"/>
                  <a:gd name="T2" fmla="*/ 88 w 346"/>
                  <a:gd name="T3" fmla="*/ 144 h 329"/>
                  <a:gd name="T4" fmla="*/ 74 w 346"/>
                  <a:gd name="T5" fmla="*/ 110 h 329"/>
                  <a:gd name="T6" fmla="*/ 68 w 346"/>
                  <a:gd name="T7" fmla="*/ 84 h 329"/>
                  <a:gd name="T8" fmla="*/ 74 w 346"/>
                  <a:gd name="T9" fmla="*/ 53 h 329"/>
                  <a:gd name="T10" fmla="*/ 88 w 346"/>
                  <a:gd name="T11" fmla="*/ 32 h 329"/>
                  <a:gd name="T12" fmla="*/ 111 w 346"/>
                  <a:gd name="T13" fmla="*/ 11 h 329"/>
                  <a:gd name="T14" fmla="*/ 143 w 346"/>
                  <a:gd name="T15" fmla="*/ 4 h 329"/>
                  <a:gd name="T16" fmla="*/ 178 w 346"/>
                  <a:gd name="T17" fmla="*/ 0 h 329"/>
                  <a:gd name="T18" fmla="*/ 217 w 346"/>
                  <a:gd name="T19" fmla="*/ 9 h 329"/>
                  <a:gd name="T20" fmla="*/ 252 w 346"/>
                  <a:gd name="T21" fmla="*/ 21 h 329"/>
                  <a:gd name="T22" fmla="*/ 278 w 346"/>
                  <a:gd name="T23" fmla="*/ 41 h 329"/>
                  <a:gd name="T24" fmla="*/ 303 w 346"/>
                  <a:gd name="T25" fmla="*/ 64 h 329"/>
                  <a:gd name="T26" fmla="*/ 328 w 346"/>
                  <a:gd name="T27" fmla="*/ 100 h 329"/>
                  <a:gd name="T28" fmla="*/ 344 w 346"/>
                  <a:gd name="T29" fmla="*/ 126 h 329"/>
                  <a:gd name="T30" fmla="*/ 346 w 346"/>
                  <a:gd name="T31" fmla="*/ 158 h 329"/>
                  <a:gd name="T32" fmla="*/ 338 w 346"/>
                  <a:gd name="T33" fmla="*/ 190 h 329"/>
                  <a:gd name="T34" fmla="*/ 321 w 346"/>
                  <a:gd name="T35" fmla="*/ 217 h 329"/>
                  <a:gd name="T36" fmla="*/ 303 w 346"/>
                  <a:gd name="T37" fmla="*/ 235 h 329"/>
                  <a:gd name="T38" fmla="*/ 283 w 346"/>
                  <a:gd name="T39" fmla="*/ 249 h 329"/>
                  <a:gd name="T40" fmla="*/ 248 w 346"/>
                  <a:gd name="T41" fmla="*/ 256 h 329"/>
                  <a:gd name="T42" fmla="*/ 217 w 346"/>
                  <a:gd name="T43" fmla="*/ 254 h 329"/>
                  <a:gd name="T44" fmla="*/ 184 w 346"/>
                  <a:gd name="T45" fmla="*/ 245 h 329"/>
                  <a:gd name="T46" fmla="*/ 162 w 346"/>
                  <a:gd name="T47" fmla="*/ 235 h 329"/>
                  <a:gd name="T48" fmla="*/ 137 w 346"/>
                  <a:gd name="T49" fmla="*/ 222 h 329"/>
                  <a:gd name="T50" fmla="*/ 98 w 346"/>
                  <a:gd name="T51" fmla="*/ 261 h 329"/>
                  <a:gd name="T52" fmla="*/ 63 w 346"/>
                  <a:gd name="T53" fmla="*/ 299 h 329"/>
                  <a:gd name="T54" fmla="*/ 51 w 346"/>
                  <a:gd name="T55" fmla="*/ 320 h 329"/>
                  <a:gd name="T56" fmla="*/ 27 w 346"/>
                  <a:gd name="T57" fmla="*/ 329 h 329"/>
                  <a:gd name="T58" fmla="*/ 6 w 346"/>
                  <a:gd name="T59" fmla="*/ 324 h 329"/>
                  <a:gd name="T60" fmla="*/ 0 w 346"/>
                  <a:gd name="T61" fmla="*/ 308 h 329"/>
                  <a:gd name="T62" fmla="*/ 2 w 346"/>
                  <a:gd name="T63" fmla="*/ 288 h 329"/>
                  <a:gd name="T64" fmla="*/ 27 w 346"/>
                  <a:gd name="T65" fmla="*/ 265 h 329"/>
                  <a:gd name="T66" fmla="*/ 74 w 346"/>
                  <a:gd name="T67" fmla="*/ 235 h 329"/>
                  <a:gd name="T68" fmla="*/ 113 w 346"/>
                  <a:gd name="T69" fmla="*/ 187 h 3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6"/>
                  <a:gd name="T106" fmla="*/ 0 h 329"/>
                  <a:gd name="T107" fmla="*/ 346 w 346"/>
                  <a:gd name="T108" fmla="*/ 329 h 3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6" h="329">
                    <a:moveTo>
                      <a:pt x="113" y="187"/>
                    </a:moveTo>
                    <a:lnTo>
                      <a:pt x="88" y="144"/>
                    </a:lnTo>
                    <a:lnTo>
                      <a:pt x="74" y="110"/>
                    </a:lnTo>
                    <a:lnTo>
                      <a:pt x="68" y="84"/>
                    </a:lnTo>
                    <a:lnTo>
                      <a:pt x="74" y="53"/>
                    </a:lnTo>
                    <a:lnTo>
                      <a:pt x="88" y="32"/>
                    </a:lnTo>
                    <a:lnTo>
                      <a:pt x="111" y="11"/>
                    </a:lnTo>
                    <a:lnTo>
                      <a:pt x="143" y="4"/>
                    </a:lnTo>
                    <a:lnTo>
                      <a:pt x="178" y="0"/>
                    </a:lnTo>
                    <a:lnTo>
                      <a:pt x="217" y="9"/>
                    </a:lnTo>
                    <a:lnTo>
                      <a:pt x="252" y="21"/>
                    </a:lnTo>
                    <a:lnTo>
                      <a:pt x="278" y="41"/>
                    </a:lnTo>
                    <a:lnTo>
                      <a:pt x="303" y="64"/>
                    </a:lnTo>
                    <a:lnTo>
                      <a:pt x="328" y="100"/>
                    </a:lnTo>
                    <a:lnTo>
                      <a:pt x="344" y="126"/>
                    </a:lnTo>
                    <a:lnTo>
                      <a:pt x="346" y="158"/>
                    </a:lnTo>
                    <a:lnTo>
                      <a:pt x="338" y="190"/>
                    </a:lnTo>
                    <a:lnTo>
                      <a:pt x="321" y="217"/>
                    </a:lnTo>
                    <a:lnTo>
                      <a:pt x="303" y="235"/>
                    </a:lnTo>
                    <a:lnTo>
                      <a:pt x="283" y="249"/>
                    </a:lnTo>
                    <a:lnTo>
                      <a:pt x="248" y="256"/>
                    </a:lnTo>
                    <a:lnTo>
                      <a:pt x="217" y="254"/>
                    </a:lnTo>
                    <a:lnTo>
                      <a:pt x="184" y="245"/>
                    </a:lnTo>
                    <a:lnTo>
                      <a:pt x="162" y="235"/>
                    </a:lnTo>
                    <a:lnTo>
                      <a:pt x="137" y="222"/>
                    </a:lnTo>
                    <a:lnTo>
                      <a:pt x="98" y="261"/>
                    </a:lnTo>
                    <a:lnTo>
                      <a:pt x="63" y="299"/>
                    </a:lnTo>
                    <a:lnTo>
                      <a:pt x="51" y="320"/>
                    </a:lnTo>
                    <a:lnTo>
                      <a:pt x="27" y="329"/>
                    </a:lnTo>
                    <a:lnTo>
                      <a:pt x="6" y="324"/>
                    </a:lnTo>
                    <a:lnTo>
                      <a:pt x="0" y="308"/>
                    </a:lnTo>
                    <a:lnTo>
                      <a:pt x="2" y="288"/>
                    </a:lnTo>
                    <a:lnTo>
                      <a:pt x="27" y="265"/>
                    </a:lnTo>
                    <a:lnTo>
                      <a:pt x="74" y="235"/>
                    </a:lnTo>
                    <a:lnTo>
                      <a:pt x="113" y="187"/>
                    </a:lnTo>
                    <a:close/>
                  </a:path>
                </a:pathLst>
              </a:custGeom>
              <a:solidFill>
                <a:srgbClr val="000000"/>
              </a:solidFill>
              <a:ln w="9525">
                <a:noFill/>
                <a:round/>
                <a:headEnd/>
                <a:tailEnd/>
              </a:ln>
            </p:spPr>
            <p:txBody>
              <a:bodyPr/>
              <a:lstStyle/>
              <a:p>
                <a:endParaRPr lang="en-US"/>
              </a:p>
            </p:txBody>
          </p:sp>
          <p:sp>
            <p:nvSpPr>
              <p:cNvPr id="77836" name="Freeform 102"/>
              <p:cNvSpPr>
                <a:spLocks/>
              </p:cNvSpPr>
              <p:nvPr/>
            </p:nvSpPr>
            <p:spPr bwMode="auto">
              <a:xfrm>
                <a:off x="1322" y="836"/>
                <a:ext cx="288" cy="477"/>
              </a:xfrm>
              <a:custGeom>
                <a:avLst/>
                <a:gdLst>
                  <a:gd name="T0" fmla="*/ 25 w 288"/>
                  <a:gd name="T1" fmla="*/ 16 h 477"/>
                  <a:gd name="T2" fmla="*/ 49 w 288"/>
                  <a:gd name="T3" fmla="*/ 4 h 477"/>
                  <a:gd name="T4" fmla="*/ 74 w 288"/>
                  <a:gd name="T5" fmla="*/ 0 h 477"/>
                  <a:gd name="T6" fmla="*/ 103 w 288"/>
                  <a:gd name="T7" fmla="*/ 0 h 477"/>
                  <a:gd name="T8" fmla="*/ 140 w 288"/>
                  <a:gd name="T9" fmla="*/ 10 h 477"/>
                  <a:gd name="T10" fmla="*/ 171 w 288"/>
                  <a:gd name="T11" fmla="*/ 28 h 477"/>
                  <a:gd name="T12" fmla="*/ 202 w 288"/>
                  <a:gd name="T13" fmla="*/ 55 h 477"/>
                  <a:gd name="T14" fmla="*/ 226 w 288"/>
                  <a:gd name="T15" fmla="*/ 89 h 477"/>
                  <a:gd name="T16" fmla="*/ 247 w 288"/>
                  <a:gd name="T17" fmla="*/ 127 h 477"/>
                  <a:gd name="T18" fmla="*/ 269 w 288"/>
                  <a:gd name="T19" fmla="*/ 174 h 477"/>
                  <a:gd name="T20" fmla="*/ 282 w 288"/>
                  <a:gd name="T21" fmla="*/ 216 h 477"/>
                  <a:gd name="T22" fmla="*/ 288 w 288"/>
                  <a:gd name="T23" fmla="*/ 265 h 477"/>
                  <a:gd name="T24" fmla="*/ 288 w 288"/>
                  <a:gd name="T25" fmla="*/ 315 h 477"/>
                  <a:gd name="T26" fmla="*/ 284 w 288"/>
                  <a:gd name="T27" fmla="*/ 356 h 477"/>
                  <a:gd name="T28" fmla="*/ 276 w 288"/>
                  <a:gd name="T29" fmla="*/ 392 h 477"/>
                  <a:gd name="T30" fmla="*/ 263 w 288"/>
                  <a:gd name="T31" fmla="*/ 424 h 477"/>
                  <a:gd name="T32" fmla="*/ 235 w 288"/>
                  <a:gd name="T33" fmla="*/ 447 h 477"/>
                  <a:gd name="T34" fmla="*/ 214 w 288"/>
                  <a:gd name="T35" fmla="*/ 465 h 477"/>
                  <a:gd name="T36" fmla="*/ 171 w 288"/>
                  <a:gd name="T37" fmla="*/ 477 h 477"/>
                  <a:gd name="T38" fmla="*/ 130 w 288"/>
                  <a:gd name="T39" fmla="*/ 473 h 477"/>
                  <a:gd name="T40" fmla="*/ 105 w 288"/>
                  <a:gd name="T41" fmla="*/ 461 h 477"/>
                  <a:gd name="T42" fmla="*/ 84 w 288"/>
                  <a:gd name="T43" fmla="*/ 428 h 477"/>
                  <a:gd name="T44" fmla="*/ 66 w 288"/>
                  <a:gd name="T45" fmla="*/ 394 h 477"/>
                  <a:gd name="T46" fmla="*/ 56 w 288"/>
                  <a:gd name="T47" fmla="*/ 350 h 477"/>
                  <a:gd name="T48" fmla="*/ 66 w 288"/>
                  <a:gd name="T49" fmla="*/ 295 h 477"/>
                  <a:gd name="T50" fmla="*/ 78 w 288"/>
                  <a:gd name="T51" fmla="*/ 259 h 477"/>
                  <a:gd name="T52" fmla="*/ 84 w 288"/>
                  <a:gd name="T53" fmla="*/ 224 h 477"/>
                  <a:gd name="T54" fmla="*/ 80 w 288"/>
                  <a:gd name="T55" fmla="*/ 194 h 477"/>
                  <a:gd name="T56" fmla="*/ 68 w 288"/>
                  <a:gd name="T57" fmla="*/ 164 h 477"/>
                  <a:gd name="T58" fmla="*/ 43 w 288"/>
                  <a:gd name="T59" fmla="*/ 139 h 477"/>
                  <a:gd name="T60" fmla="*/ 23 w 288"/>
                  <a:gd name="T61" fmla="*/ 125 h 477"/>
                  <a:gd name="T62" fmla="*/ 6 w 288"/>
                  <a:gd name="T63" fmla="*/ 103 h 477"/>
                  <a:gd name="T64" fmla="*/ 0 w 288"/>
                  <a:gd name="T65" fmla="*/ 77 h 477"/>
                  <a:gd name="T66" fmla="*/ 0 w 288"/>
                  <a:gd name="T67" fmla="*/ 55 h 477"/>
                  <a:gd name="T68" fmla="*/ 10 w 288"/>
                  <a:gd name="T69" fmla="*/ 34 h 477"/>
                  <a:gd name="T70" fmla="*/ 25 w 288"/>
                  <a:gd name="T71" fmla="*/ 16 h 4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8"/>
                  <a:gd name="T109" fmla="*/ 0 h 477"/>
                  <a:gd name="T110" fmla="*/ 288 w 288"/>
                  <a:gd name="T111" fmla="*/ 477 h 4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8" h="477">
                    <a:moveTo>
                      <a:pt x="25" y="16"/>
                    </a:moveTo>
                    <a:lnTo>
                      <a:pt x="49" y="4"/>
                    </a:lnTo>
                    <a:lnTo>
                      <a:pt x="74" y="0"/>
                    </a:lnTo>
                    <a:lnTo>
                      <a:pt x="103" y="0"/>
                    </a:lnTo>
                    <a:lnTo>
                      <a:pt x="140" y="10"/>
                    </a:lnTo>
                    <a:lnTo>
                      <a:pt x="171" y="28"/>
                    </a:lnTo>
                    <a:lnTo>
                      <a:pt x="202" y="55"/>
                    </a:lnTo>
                    <a:lnTo>
                      <a:pt x="226" y="89"/>
                    </a:lnTo>
                    <a:lnTo>
                      <a:pt x="247" y="127"/>
                    </a:lnTo>
                    <a:lnTo>
                      <a:pt x="269" y="174"/>
                    </a:lnTo>
                    <a:lnTo>
                      <a:pt x="282" y="216"/>
                    </a:lnTo>
                    <a:lnTo>
                      <a:pt x="288" y="265"/>
                    </a:lnTo>
                    <a:lnTo>
                      <a:pt x="288" y="315"/>
                    </a:lnTo>
                    <a:lnTo>
                      <a:pt x="284" y="356"/>
                    </a:lnTo>
                    <a:lnTo>
                      <a:pt x="276" y="392"/>
                    </a:lnTo>
                    <a:lnTo>
                      <a:pt x="263" y="424"/>
                    </a:lnTo>
                    <a:lnTo>
                      <a:pt x="235" y="447"/>
                    </a:lnTo>
                    <a:lnTo>
                      <a:pt x="214" y="465"/>
                    </a:lnTo>
                    <a:lnTo>
                      <a:pt x="171" y="477"/>
                    </a:lnTo>
                    <a:lnTo>
                      <a:pt x="130" y="473"/>
                    </a:lnTo>
                    <a:lnTo>
                      <a:pt x="105" y="461"/>
                    </a:lnTo>
                    <a:lnTo>
                      <a:pt x="84" y="428"/>
                    </a:lnTo>
                    <a:lnTo>
                      <a:pt x="66" y="394"/>
                    </a:lnTo>
                    <a:lnTo>
                      <a:pt x="56" y="350"/>
                    </a:lnTo>
                    <a:lnTo>
                      <a:pt x="66" y="295"/>
                    </a:lnTo>
                    <a:lnTo>
                      <a:pt x="78" y="259"/>
                    </a:lnTo>
                    <a:lnTo>
                      <a:pt x="84" y="224"/>
                    </a:lnTo>
                    <a:lnTo>
                      <a:pt x="80" y="194"/>
                    </a:lnTo>
                    <a:lnTo>
                      <a:pt x="68" y="164"/>
                    </a:lnTo>
                    <a:lnTo>
                      <a:pt x="43" y="139"/>
                    </a:lnTo>
                    <a:lnTo>
                      <a:pt x="23" y="125"/>
                    </a:lnTo>
                    <a:lnTo>
                      <a:pt x="6" y="103"/>
                    </a:lnTo>
                    <a:lnTo>
                      <a:pt x="0" y="77"/>
                    </a:lnTo>
                    <a:lnTo>
                      <a:pt x="0" y="55"/>
                    </a:lnTo>
                    <a:lnTo>
                      <a:pt x="10" y="34"/>
                    </a:lnTo>
                    <a:lnTo>
                      <a:pt x="25" y="16"/>
                    </a:lnTo>
                    <a:close/>
                  </a:path>
                </a:pathLst>
              </a:custGeom>
              <a:solidFill>
                <a:srgbClr val="000000"/>
              </a:solidFill>
              <a:ln w="9525">
                <a:noFill/>
                <a:round/>
                <a:headEnd/>
                <a:tailEnd/>
              </a:ln>
            </p:spPr>
            <p:txBody>
              <a:bodyPr/>
              <a:lstStyle/>
              <a:p>
                <a:endParaRPr lang="en-US"/>
              </a:p>
            </p:txBody>
          </p:sp>
          <p:sp>
            <p:nvSpPr>
              <p:cNvPr id="77837" name="Freeform 103"/>
              <p:cNvSpPr>
                <a:spLocks/>
              </p:cNvSpPr>
              <p:nvPr/>
            </p:nvSpPr>
            <p:spPr bwMode="auto">
              <a:xfrm>
                <a:off x="1159" y="869"/>
                <a:ext cx="237" cy="464"/>
              </a:xfrm>
              <a:custGeom>
                <a:avLst/>
                <a:gdLst>
                  <a:gd name="T0" fmla="*/ 127 w 237"/>
                  <a:gd name="T1" fmla="*/ 67 h 464"/>
                  <a:gd name="T2" fmla="*/ 164 w 237"/>
                  <a:gd name="T3" fmla="*/ 20 h 464"/>
                  <a:gd name="T4" fmla="*/ 193 w 237"/>
                  <a:gd name="T5" fmla="*/ 0 h 464"/>
                  <a:gd name="T6" fmla="*/ 214 w 237"/>
                  <a:gd name="T7" fmla="*/ 14 h 464"/>
                  <a:gd name="T8" fmla="*/ 231 w 237"/>
                  <a:gd name="T9" fmla="*/ 69 h 464"/>
                  <a:gd name="T10" fmla="*/ 220 w 237"/>
                  <a:gd name="T11" fmla="*/ 91 h 464"/>
                  <a:gd name="T12" fmla="*/ 164 w 237"/>
                  <a:gd name="T13" fmla="*/ 111 h 464"/>
                  <a:gd name="T14" fmla="*/ 125 w 237"/>
                  <a:gd name="T15" fmla="*/ 140 h 464"/>
                  <a:gd name="T16" fmla="*/ 77 w 237"/>
                  <a:gd name="T17" fmla="*/ 176 h 464"/>
                  <a:gd name="T18" fmla="*/ 50 w 237"/>
                  <a:gd name="T19" fmla="*/ 207 h 464"/>
                  <a:gd name="T20" fmla="*/ 46 w 237"/>
                  <a:gd name="T21" fmla="*/ 225 h 464"/>
                  <a:gd name="T22" fmla="*/ 58 w 237"/>
                  <a:gd name="T23" fmla="*/ 243 h 464"/>
                  <a:gd name="T24" fmla="*/ 71 w 237"/>
                  <a:gd name="T25" fmla="*/ 261 h 464"/>
                  <a:gd name="T26" fmla="*/ 119 w 237"/>
                  <a:gd name="T27" fmla="*/ 294 h 464"/>
                  <a:gd name="T28" fmla="*/ 164 w 237"/>
                  <a:gd name="T29" fmla="*/ 318 h 464"/>
                  <a:gd name="T30" fmla="*/ 206 w 237"/>
                  <a:gd name="T31" fmla="*/ 328 h 464"/>
                  <a:gd name="T32" fmla="*/ 225 w 237"/>
                  <a:gd name="T33" fmla="*/ 324 h 464"/>
                  <a:gd name="T34" fmla="*/ 233 w 237"/>
                  <a:gd name="T35" fmla="*/ 330 h 464"/>
                  <a:gd name="T36" fmla="*/ 237 w 237"/>
                  <a:gd name="T37" fmla="*/ 346 h 464"/>
                  <a:gd name="T38" fmla="*/ 208 w 237"/>
                  <a:gd name="T39" fmla="*/ 371 h 464"/>
                  <a:gd name="T40" fmla="*/ 187 w 237"/>
                  <a:gd name="T41" fmla="*/ 397 h 464"/>
                  <a:gd name="T42" fmla="*/ 181 w 237"/>
                  <a:gd name="T43" fmla="*/ 428 h 464"/>
                  <a:gd name="T44" fmla="*/ 177 w 237"/>
                  <a:gd name="T45" fmla="*/ 456 h 464"/>
                  <a:gd name="T46" fmla="*/ 158 w 237"/>
                  <a:gd name="T47" fmla="*/ 464 h 464"/>
                  <a:gd name="T48" fmla="*/ 143 w 237"/>
                  <a:gd name="T49" fmla="*/ 456 h 464"/>
                  <a:gd name="T50" fmla="*/ 146 w 237"/>
                  <a:gd name="T51" fmla="*/ 421 h 464"/>
                  <a:gd name="T52" fmla="*/ 158 w 237"/>
                  <a:gd name="T53" fmla="*/ 383 h 464"/>
                  <a:gd name="T54" fmla="*/ 181 w 237"/>
                  <a:gd name="T55" fmla="*/ 349 h 464"/>
                  <a:gd name="T56" fmla="*/ 133 w 237"/>
                  <a:gd name="T57" fmla="*/ 336 h 464"/>
                  <a:gd name="T58" fmla="*/ 81 w 237"/>
                  <a:gd name="T59" fmla="*/ 316 h 464"/>
                  <a:gd name="T60" fmla="*/ 37 w 237"/>
                  <a:gd name="T61" fmla="*/ 288 h 464"/>
                  <a:gd name="T62" fmla="*/ 15 w 237"/>
                  <a:gd name="T63" fmla="*/ 263 h 464"/>
                  <a:gd name="T64" fmla="*/ 0 w 237"/>
                  <a:gd name="T65" fmla="*/ 227 h 464"/>
                  <a:gd name="T66" fmla="*/ 0 w 237"/>
                  <a:gd name="T67" fmla="*/ 207 h 464"/>
                  <a:gd name="T68" fmla="*/ 12 w 237"/>
                  <a:gd name="T69" fmla="*/ 176 h 464"/>
                  <a:gd name="T70" fmla="*/ 44 w 237"/>
                  <a:gd name="T71" fmla="*/ 146 h 464"/>
                  <a:gd name="T72" fmla="*/ 87 w 237"/>
                  <a:gd name="T73" fmla="*/ 109 h 464"/>
                  <a:gd name="T74" fmla="*/ 127 w 237"/>
                  <a:gd name="T75" fmla="*/ 67 h 4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7"/>
                  <a:gd name="T115" fmla="*/ 0 h 464"/>
                  <a:gd name="T116" fmla="*/ 237 w 237"/>
                  <a:gd name="T117" fmla="*/ 464 h 4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7" h="464">
                    <a:moveTo>
                      <a:pt x="127" y="67"/>
                    </a:moveTo>
                    <a:lnTo>
                      <a:pt x="164" y="20"/>
                    </a:lnTo>
                    <a:lnTo>
                      <a:pt x="193" y="0"/>
                    </a:lnTo>
                    <a:lnTo>
                      <a:pt x="214" y="14"/>
                    </a:lnTo>
                    <a:lnTo>
                      <a:pt x="231" y="69"/>
                    </a:lnTo>
                    <a:lnTo>
                      <a:pt x="220" y="91"/>
                    </a:lnTo>
                    <a:lnTo>
                      <a:pt x="164" y="111"/>
                    </a:lnTo>
                    <a:lnTo>
                      <a:pt x="125" y="140"/>
                    </a:lnTo>
                    <a:lnTo>
                      <a:pt x="77" y="176"/>
                    </a:lnTo>
                    <a:lnTo>
                      <a:pt x="50" y="207"/>
                    </a:lnTo>
                    <a:lnTo>
                      <a:pt x="46" y="225"/>
                    </a:lnTo>
                    <a:lnTo>
                      <a:pt x="58" y="243"/>
                    </a:lnTo>
                    <a:lnTo>
                      <a:pt x="71" y="261"/>
                    </a:lnTo>
                    <a:lnTo>
                      <a:pt x="119" y="294"/>
                    </a:lnTo>
                    <a:lnTo>
                      <a:pt x="164" y="318"/>
                    </a:lnTo>
                    <a:lnTo>
                      <a:pt x="206" y="328"/>
                    </a:lnTo>
                    <a:lnTo>
                      <a:pt x="225" y="324"/>
                    </a:lnTo>
                    <a:lnTo>
                      <a:pt x="233" y="330"/>
                    </a:lnTo>
                    <a:lnTo>
                      <a:pt x="237" y="346"/>
                    </a:lnTo>
                    <a:lnTo>
                      <a:pt x="208" y="371"/>
                    </a:lnTo>
                    <a:lnTo>
                      <a:pt x="187" y="397"/>
                    </a:lnTo>
                    <a:lnTo>
                      <a:pt x="181" y="428"/>
                    </a:lnTo>
                    <a:lnTo>
                      <a:pt x="177" y="456"/>
                    </a:lnTo>
                    <a:lnTo>
                      <a:pt x="158" y="464"/>
                    </a:lnTo>
                    <a:lnTo>
                      <a:pt x="143" y="456"/>
                    </a:lnTo>
                    <a:lnTo>
                      <a:pt x="146" y="421"/>
                    </a:lnTo>
                    <a:lnTo>
                      <a:pt x="158" y="383"/>
                    </a:lnTo>
                    <a:lnTo>
                      <a:pt x="181" y="349"/>
                    </a:lnTo>
                    <a:lnTo>
                      <a:pt x="133" y="336"/>
                    </a:lnTo>
                    <a:lnTo>
                      <a:pt x="81" y="316"/>
                    </a:lnTo>
                    <a:lnTo>
                      <a:pt x="37" y="288"/>
                    </a:lnTo>
                    <a:lnTo>
                      <a:pt x="15" y="263"/>
                    </a:lnTo>
                    <a:lnTo>
                      <a:pt x="0" y="227"/>
                    </a:lnTo>
                    <a:lnTo>
                      <a:pt x="0" y="207"/>
                    </a:lnTo>
                    <a:lnTo>
                      <a:pt x="12" y="176"/>
                    </a:lnTo>
                    <a:lnTo>
                      <a:pt x="44" y="146"/>
                    </a:lnTo>
                    <a:lnTo>
                      <a:pt x="87" y="109"/>
                    </a:lnTo>
                    <a:lnTo>
                      <a:pt x="127" y="67"/>
                    </a:lnTo>
                    <a:close/>
                  </a:path>
                </a:pathLst>
              </a:custGeom>
              <a:solidFill>
                <a:srgbClr val="000000"/>
              </a:solidFill>
              <a:ln w="9525">
                <a:noFill/>
                <a:round/>
                <a:headEnd/>
                <a:tailEnd/>
              </a:ln>
            </p:spPr>
            <p:txBody>
              <a:bodyPr/>
              <a:lstStyle/>
              <a:p>
                <a:endParaRPr lang="en-US"/>
              </a:p>
            </p:txBody>
          </p:sp>
          <p:sp>
            <p:nvSpPr>
              <p:cNvPr id="77838" name="Freeform 104"/>
              <p:cNvSpPr>
                <a:spLocks/>
              </p:cNvSpPr>
              <p:nvPr/>
            </p:nvSpPr>
            <p:spPr bwMode="auto">
              <a:xfrm>
                <a:off x="1284" y="499"/>
                <a:ext cx="398" cy="407"/>
              </a:xfrm>
              <a:custGeom>
                <a:avLst/>
                <a:gdLst>
                  <a:gd name="T0" fmla="*/ 172 w 398"/>
                  <a:gd name="T1" fmla="*/ 358 h 407"/>
                  <a:gd name="T2" fmla="*/ 211 w 398"/>
                  <a:gd name="T3" fmla="*/ 352 h 407"/>
                  <a:gd name="T4" fmla="*/ 265 w 398"/>
                  <a:gd name="T5" fmla="*/ 338 h 407"/>
                  <a:gd name="T6" fmla="*/ 283 w 398"/>
                  <a:gd name="T7" fmla="*/ 331 h 407"/>
                  <a:gd name="T8" fmla="*/ 315 w 398"/>
                  <a:gd name="T9" fmla="*/ 306 h 407"/>
                  <a:gd name="T10" fmla="*/ 342 w 398"/>
                  <a:gd name="T11" fmla="*/ 267 h 407"/>
                  <a:gd name="T12" fmla="*/ 350 w 398"/>
                  <a:gd name="T13" fmla="*/ 246 h 407"/>
                  <a:gd name="T14" fmla="*/ 350 w 398"/>
                  <a:gd name="T15" fmla="*/ 220 h 407"/>
                  <a:gd name="T16" fmla="*/ 304 w 398"/>
                  <a:gd name="T17" fmla="*/ 192 h 407"/>
                  <a:gd name="T18" fmla="*/ 226 w 398"/>
                  <a:gd name="T19" fmla="*/ 156 h 407"/>
                  <a:gd name="T20" fmla="*/ 176 w 398"/>
                  <a:gd name="T21" fmla="*/ 150 h 407"/>
                  <a:gd name="T22" fmla="*/ 143 w 398"/>
                  <a:gd name="T23" fmla="*/ 155 h 407"/>
                  <a:gd name="T24" fmla="*/ 117 w 398"/>
                  <a:gd name="T25" fmla="*/ 167 h 407"/>
                  <a:gd name="T26" fmla="*/ 100 w 398"/>
                  <a:gd name="T27" fmla="*/ 172 h 407"/>
                  <a:gd name="T28" fmla="*/ 83 w 398"/>
                  <a:gd name="T29" fmla="*/ 161 h 407"/>
                  <a:gd name="T30" fmla="*/ 78 w 398"/>
                  <a:gd name="T31" fmla="*/ 145 h 407"/>
                  <a:gd name="T32" fmla="*/ 104 w 398"/>
                  <a:gd name="T33" fmla="*/ 126 h 407"/>
                  <a:gd name="T34" fmla="*/ 128 w 398"/>
                  <a:gd name="T35" fmla="*/ 124 h 407"/>
                  <a:gd name="T36" fmla="*/ 148 w 398"/>
                  <a:gd name="T37" fmla="*/ 119 h 407"/>
                  <a:gd name="T38" fmla="*/ 154 w 398"/>
                  <a:gd name="T39" fmla="*/ 109 h 407"/>
                  <a:gd name="T40" fmla="*/ 148 w 398"/>
                  <a:gd name="T41" fmla="*/ 76 h 407"/>
                  <a:gd name="T42" fmla="*/ 122 w 398"/>
                  <a:gd name="T43" fmla="*/ 54 h 407"/>
                  <a:gd name="T44" fmla="*/ 94 w 398"/>
                  <a:gd name="T45" fmla="*/ 44 h 407"/>
                  <a:gd name="T46" fmla="*/ 61 w 398"/>
                  <a:gd name="T47" fmla="*/ 45 h 407"/>
                  <a:gd name="T48" fmla="*/ 44 w 398"/>
                  <a:gd name="T49" fmla="*/ 54 h 407"/>
                  <a:gd name="T50" fmla="*/ 37 w 398"/>
                  <a:gd name="T51" fmla="*/ 71 h 407"/>
                  <a:gd name="T52" fmla="*/ 39 w 398"/>
                  <a:gd name="T53" fmla="*/ 89 h 407"/>
                  <a:gd name="T54" fmla="*/ 48 w 398"/>
                  <a:gd name="T55" fmla="*/ 101 h 407"/>
                  <a:gd name="T56" fmla="*/ 39 w 398"/>
                  <a:gd name="T57" fmla="*/ 111 h 407"/>
                  <a:gd name="T58" fmla="*/ 20 w 398"/>
                  <a:gd name="T59" fmla="*/ 114 h 407"/>
                  <a:gd name="T60" fmla="*/ 4 w 398"/>
                  <a:gd name="T61" fmla="*/ 99 h 407"/>
                  <a:gd name="T62" fmla="*/ 0 w 398"/>
                  <a:gd name="T63" fmla="*/ 76 h 407"/>
                  <a:gd name="T64" fmla="*/ 9 w 398"/>
                  <a:gd name="T65" fmla="*/ 44 h 407"/>
                  <a:gd name="T66" fmla="*/ 28 w 398"/>
                  <a:gd name="T67" fmla="*/ 30 h 407"/>
                  <a:gd name="T68" fmla="*/ 44 w 398"/>
                  <a:gd name="T69" fmla="*/ 13 h 407"/>
                  <a:gd name="T70" fmla="*/ 76 w 398"/>
                  <a:gd name="T71" fmla="*/ 5 h 407"/>
                  <a:gd name="T72" fmla="*/ 104 w 398"/>
                  <a:gd name="T73" fmla="*/ 0 h 407"/>
                  <a:gd name="T74" fmla="*/ 117 w 398"/>
                  <a:gd name="T75" fmla="*/ 0 h 407"/>
                  <a:gd name="T76" fmla="*/ 139 w 398"/>
                  <a:gd name="T77" fmla="*/ 19 h 407"/>
                  <a:gd name="T78" fmla="*/ 159 w 398"/>
                  <a:gd name="T79" fmla="*/ 40 h 407"/>
                  <a:gd name="T80" fmla="*/ 193 w 398"/>
                  <a:gd name="T81" fmla="*/ 79 h 407"/>
                  <a:gd name="T82" fmla="*/ 222 w 398"/>
                  <a:gd name="T83" fmla="*/ 116 h 407"/>
                  <a:gd name="T84" fmla="*/ 267 w 398"/>
                  <a:gd name="T85" fmla="*/ 141 h 407"/>
                  <a:gd name="T86" fmla="*/ 311 w 398"/>
                  <a:gd name="T87" fmla="*/ 161 h 407"/>
                  <a:gd name="T88" fmla="*/ 361 w 398"/>
                  <a:gd name="T89" fmla="*/ 185 h 407"/>
                  <a:gd name="T90" fmla="*/ 389 w 398"/>
                  <a:gd name="T91" fmla="*/ 195 h 407"/>
                  <a:gd name="T92" fmla="*/ 398 w 398"/>
                  <a:gd name="T93" fmla="*/ 207 h 407"/>
                  <a:gd name="T94" fmla="*/ 394 w 398"/>
                  <a:gd name="T95" fmla="*/ 251 h 407"/>
                  <a:gd name="T96" fmla="*/ 381 w 398"/>
                  <a:gd name="T97" fmla="*/ 291 h 407"/>
                  <a:gd name="T98" fmla="*/ 359 w 398"/>
                  <a:gd name="T99" fmla="*/ 321 h 407"/>
                  <a:gd name="T100" fmla="*/ 322 w 398"/>
                  <a:gd name="T101" fmla="*/ 358 h 407"/>
                  <a:gd name="T102" fmla="*/ 270 w 398"/>
                  <a:gd name="T103" fmla="*/ 387 h 407"/>
                  <a:gd name="T104" fmla="*/ 200 w 398"/>
                  <a:gd name="T105" fmla="*/ 407 h 407"/>
                  <a:gd name="T106" fmla="*/ 167 w 398"/>
                  <a:gd name="T107" fmla="*/ 404 h 407"/>
                  <a:gd name="T108" fmla="*/ 143 w 398"/>
                  <a:gd name="T109" fmla="*/ 387 h 407"/>
                  <a:gd name="T110" fmla="*/ 139 w 398"/>
                  <a:gd name="T111" fmla="*/ 367 h 407"/>
                  <a:gd name="T112" fmla="*/ 172 w 398"/>
                  <a:gd name="T113" fmla="*/ 358 h 4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98"/>
                  <a:gd name="T172" fmla="*/ 0 h 407"/>
                  <a:gd name="T173" fmla="*/ 398 w 398"/>
                  <a:gd name="T174" fmla="*/ 407 h 40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98" h="407">
                    <a:moveTo>
                      <a:pt x="172" y="358"/>
                    </a:moveTo>
                    <a:lnTo>
                      <a:pt x="211" y="352"/>
                    </a:lnTo>
                    <a:lnTo>
                      <a:pt x="265" y="338"/>
                    </a:lnTo>
                    <a:lnTo>
                      <a:pt x="283" y="331"/>
                    </a:lnTo>
                    <a:lnTo>
                      <a:pt x="315" y="306"/>
                    </a:lnTo>
                    <a:lnTo>
                      <a:pt x="342" y="267"/>
                    </a:lnTo>
                    <a:lnTo>
                      <a:pt x="350" y="246"/>
                    </a:lnTo>
                    <a:lnTo>
                      <a:pt x="350" y="220"/>
                    </a:lnTo>
                    <a:lnTo>
                      <a:pt x="304" y="192"/>
                    </a:lnTo>
                    <a:lnTo>
                      <a:pt x="226" y="156"/>
                    </a:lnTo>
                    <a:lnTo>
                      <a:pt x="176" y="150"/>
                    </a:lnTo>
                    <a:lnTo>
                      <a:pt x="143" y="155"/>
                    </a:lnTo>
                    <a:lnTo>
                      <a:pt x="117" y="167"/>
                    </a:lnTo>
                    <a:lnTo>
                      <a:pt x="100" y="172"/>
                    </a:lnTo>
                    <a:lnTo>
                      <a:pt x="83" y="161"/>
                    </a:lnTo>
                    <a:lnTo>
                      <a:pt x="78" y="145"/>
                    </a:lnTo>
                    <a:lnTo>
                      <a:pt x="104" y="126"/>
                    </a:lnTo>
                    <a:lnTo>
                      <a:pt x="128" y="124"/>
                    </a:lnTo>
                    <a:lnTo>
                      <a:pt x="148" y="119"/>
                    </a:lnTo>
                    <a:lnTo>
                      <a:pt x="154" y="109"/>
                    </a:lnTo>
                    <a:lnTo>
                      <a:pt x="148" y="76"/>
                    </a:lnTo>
                    <a:lnTo>
                      <a:pt x="122" y="54"/>
                    </a:lnTo>
                    <a:lnTo>
                      <a:pt x="94" y="44"/>
                    </a:lnTo>
                    <a:lnTo>
                      <a:pt x="61" y="45"/>
                    </a:lnTo>
                    <a:lnTo>
                      <a:pt x="44" y="54"/>
                    </a:lnTo>
                    <a:lnTo>
                      <a:pt x="37" y="71"/>
                    </a:lnTo>
                    <a:lnTo>
                      <a:pt x="39" y="89"/>
                    </a:lnTo>
                    <a:lnTo>
                      <a:pt x="48" y="101"/>
                    </a:lnTo>
                    <a:lnTo>
                      <a:pt x="39" y="111"/>
                    </a:lnTo>
                    <a:lnTo>
                      <a:pt x="20" y="114"/>
                    </a:lnTo>
                    <a:lnTo>
                      <a:pt x="4" y="99"/>
                    </a:lnTo>
                    <a:lnTo>
                      <a:pt x="0" y="76"/>
                    </a:lnTo>
                    <a:lnTo>
                      <a:pt x="9" y="44"/>
                    </a:lnTo>
                    <a:lnTo>
                      <a:pt x="28" y="30"/>
                    </a:lnTo>
                    <a:lnTo>
                      <a:pt x="44" y="13"/>
                    </a:lnTo>
                    <a:lnTo>
                      <a:pt x="76" y="5"/>
                    </a:lnTo>
                    <a:lnTo>
                      <a:pt x="104" y="0"/>
                    </a:lnTo>
                    <a:lnTo>
                      <a:pt x="117" y="0"/>
                    </a:lnTo>
                    <a:lnTo>
                      <a:pt x="139" y="19"/>
                    </a:lnTo>
                    <a:lnTo>
                      <a:pt x="159" y="40"/>
                    </a:lnTo>
                    <a:lnTo>
                      <a:pt x="193" y="79"/>
                    </a:lnTo>
                    <a:lnTo>
                      <a:pt x="222" y="116"/>
                    </a:lnTo>
                    <a:lnTo>
                      <a:pt x="267" y="141"/>
                    </a:lnTo>
                    <a:lnTo>
                      <a:pt x="311" y="161"/>
                    </a:lnTo>
                    <a:lnTo>
                      <a:pt x="361" y="185"/>
                    </a:lnTo>
                    <a:lnTo>
                      <a:pt x="389" y="195"/>
                    </a:lnTo>
                    <a:lnTo>
                      <a:pt x="398" y="207"/>
                    </a:lnTo>
                    <a:lnTo>
                      <a:pt x="394" y="251"/>
                    </a:lnTo>
                    <a:lnTo>
                      <a:pt x="381" y="291"/>
                    </a:lnTo>
                    <a:lnTo>
                      <a:pt x="359" y="321"/>
                    </a:lnTo>
                    <a:lnTo>
                      <a:pt x="322" y="358"/>
                    </a:lnTo>
                    <a:lnTo>
                      <a:pt x="270" y="387"/>
                    </a:lnTo>
                    <a:lnTo>
                      <a:pt x="200" y="407"/>
                    </a:lnTo>
                    <a:lnTo>
                      <a:pt x="167" y="404"/>
                    </a:lnTo>
                    <a:lnTo>
                      <a:pt x="143" y="387"/>
                    </a:lnTo>
                    <a:lnTo>
                      <a:pt x="139" y="367"/>
                    </a:lnTo>
                    <a:lnTo>
                      <a:pt x="172" y="358"/>
                    </a:lnTo>
                    <a:close/>
                  </a:path>
                </a:pathLst>
              </a:custGeom>
              <a:solidFill>
                <a:srgbClr val="000000"/>
              </a:solidFill>
              <a:ln w="9525">
                <a:noFill/>
                <a:round/>
                <a:headEnd/>
                <a:tailEnd/>
              </a:ln>
            </p:spPr>
            <p:txBody>
              <a:bodyPr/>
              <a:lstStyle/>
              <a:p>
                <a:endParaRPr lang="en-US"/>
              </a:p>
            </p:txBody>
          </p:sp>
          <p:sp>
            <p:nvSpPr>
              <p:cNvPr id="77839" name="Freeform 105"/>
              <p:cNvSpPr>
                <a:spLocks/>
              </p:cNvSpPr>
              <p:nvPr/>
            </p:nvSpPr>
            <p:spPr bwMode="auto">
              <a:xfrm>
                <a:off x="1489" y="1227"/>
                <a:ext cx="226" cy="532"/>
              </a:xfrm>
              <a:custGeom>
                <a:avLst/>
                <a:gdLst>
                  <a:gd name="T0" fmla="*/ 6 w 226"/>
                  <a:gd name="T1" fmla="*/ 49 h 532"/>
                  <a:gd name="T2" fmla="*/ 0 w 226"/>
                  <a:gd name="T3" fmla="*/ 26 h 532"/>
                  <a:gd name="T4" fmla="*/ 23 w 226"/>
                  <a:gd name="T5" fmla="*/ 0 h 532"/>
                  <a:gd name="T6" fmla="*/ 53 w 226"/>
                  <a:gd name="T7" fmla="*/ 2 h 532"/>
                  <a:gd name="T8" fmla="*/ 74 w 226"/>
                  <a:gd name="T9" fmla="*/ 12 h 532"/>
                  <a:gd name="T10" fmla="*/ 99 w 226"/>
                  <a:gd name="T11" fmla="*/ 45 h 532"/>
                  <a:gd name="T12" fmla="*/ 117 w 226"/>
                  <a:gd name="T13" fmla="*/ 111 h 532"/>
                  <a:gd name="T14" fmla="*/ 142 w 226"/>
                  <a:gd name="T15" fmla="*/ 170 h 532"/>
                  <a:gd name="T16" fmla="*/ 164 w 226"/>
                  <a:gd name="T17" fmla="*/ 225 h 532"/>
                  <a:gd name="T18" fmla="*/ 164 w 226"/>
                  <a:gd name="T19" fmla="*/ 255 h 532"/>
                  <a:gd name="T20" fmla="*/ 164 w 226"/>
                  <a:gd name="T21" fmla="*/ 279 h 532"/>
                  <a:gd name="T22" fmla="*/ 152 w 226"/>
                  <a:gd name="T23" fmla="*/ 309 h 532"/>
                  <a:gd name="T24" fmla="*/ 121 w 226"/>
                  <a:gd name="T25" fmla="*/ 370 h 532"/>
                  <a:gd name="T26" fmla="*/ 103 w 226"/>
                  <a:gd name="T27" fmla="*/ 423 h 532"/>
                  <a:gd name="T28" fmla="*/ 97 w 226"/>
                  <a:gd name="T29" fmla="*/ 443 h 532"/>
                  <a:gd name="T30" fmla="*/ 111 w 226"/>
                  <a:gd name="T31" fmla="*/ 459 h 532"/>
                  <a:gd name="T32" fmla="*/ 152 w 226"/>
                  <a:gd name="T33" fmla="*/ 471 h 532"/>
                  <a:gd name="T34" fmla="*/ 203 w 226"/>
                  <a:gd name="T35" fmla="*/ 483 h 532"/>
                  <a:gd name="T36" fmla="*/ 226 w 226"/>
                  <a:gd name="T37" fmla="*/ 496 h 532"/>
                  <a:gd name="T38" fmla="*/ 203 w 226"/>
                  <a:gd name="T39" fmla="*/ 516 h 532"/>
                  <a:gd name="T40" fmla="*/ 158 w 226"/>
                  <a:gd name="T41" fmla="*/ 532 h 532"/>
                  <a:gd name="T42" fmla="*/ 136 w 226"/>
                  <a:gd name="T43" fmla="*/ 526 h 532"/>
                  <a:gd name="T44" fmla="*/ 117 w 226"/>
                  <a:gd name="T45" fmla="*/ 502 h 532"/>
                  <a:gd name="T46" fmla="*/ 86 w 226"/>
                  <a:gd name="T47" fmla="*/ 483 h 532"/>
                  <a:gd name="T48" fmla="*/ 60 w 226"/>
                  <a:gd name="T49" fmla="*/ 483 h 532"/>
                  <a:gd name="T50" fmla="*/ 43 w 226"/>
                  <a:gd name="T51" fmla="*/ 479 h 532"/>
                  <a:gd name="T52" fmla="*/ 35 w 226"/>
                  <a:gd name="T53" fmla="*/ 459 h 532"/>
                  <a:gd name="T54" fmla="*/ 47 w 226"/>
                  <a:gd name="T55" fmla="*/ 437 h 532"/>
                  <a:gd name="T56" fmla="*/ 68 w 226"/>
                  <a:gd name="T57" fmla="*/ 407 h 532"/>
                  <a:gd name="T58" fmla="*/ 86 w 226"/>
                  <a:gd name="T59" fmla="*/ 382 h 532"/>
                  <a:gd name="T60" fmla="*/ 109 w 226"/>
                  <a:gd name="T61" fmla="*/ 322 h 532"/>
                  <a:gd name="T62" fmla="*/ 117 w 226"/>
                  <a:gd name="T63" fmla="*/ 285 h 532"/>
                  <a:gd name="T64" fmla="*/ 121 w 226"/>
                  <a:gd name="T65" fmla="*/ 255 h 532"/>
                  <a:gd name="T66" fmla="*/ 115 w 226"/>
                  <a:gd name="T67" fmla="*/ 225 h 532"/>
                  <a:gd name="T68" fmla="*/ 97 w 226"/>
                  <a:gd name="T69" fmla="*/ 190 h 532"/>
                  <a:gd name="T70" fmla="*/ 66 w 226"/>
                  <a:gd name="T71" fmla="*/ 158 h 532"/>
                  <a:gd name="T72" fmla="*/ 35 w 226"/>
                  <a:gd name="T73" fmla="*/ 105 h 532"/>
                  <a:gd name="T74" fmla="*/ 6 w 226"/>
                  <a:gd name="T75" fmla="*/ 49 h 5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6"/>
                  <a:gd name="T115" fmla="*/ 0 h 532"/>
                  <a:gd name="T116" fmla="*/ 226 w 226"/>
                  <a:gd name="T117" fmla="*/ 532 h 53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6" h="532">
                    <a:moveTo>
                      <a:pt x="6" y="49"/>
                    </a:moveTo>
                    <a:lnTo>
                      <a:pt x="0" y="26"/>
                    </a:lnTo>
                    <a:lnTo>
                      <a:pt x="23" y="0"/>
                    </a:lnTo>
                    <a:lnTo>
                      <a:pt x="53" y="2"/>
                    </a:lnTo>
                    <a:lnTo>
                      <a:pt x="74" y="12"/>
                    </a:lnTo>
                    <a:lnTo>
                      <a:pt x="99" y="45"/>
                    </a:lnTo>
                    <a:lnTo>
                      <a:pt x="117" y="111"/>
                    </a:lnTo>
                    <a:lnTo>
                      <a:pt x="142" y="170"/>
                    </a:lnTo>
                    <a:lnTo>
                      <a:pt x="164" y="225"/>
                    </a:lnTo>
                    <a:lnTo>
                      <a:pt x="164" y="255"/>
                    </a:lnTo>
                    <a:lnTo>
                      <a:pt x="164" y="279"/>
                    </a:lnTo>
                    <a:lnTo>
                      <a:pt x="152" y="309"/>
                    </a:lnTo>
                    <a:lnTo>
                      <a:pt x="121" y="370"/>
                    </a:lnTo>
                    <a:lnTo>
                      <a:pt x="103" y="423"/>
                    </a:lnTo>
                    <a:lnTo>
                      <a:pt x="97" y="443"/>
                    </a:lnTo>
                    <a:lnTo>
                      <a:pt x="111" y="459"/>
                    </a:lnTo>
                    <a:lnTo>
                      <a:pt x="152" y="471"/>
                    </a:lnTo>
                    <a:lnTo>
                      <a:pt x="203" y="483"/>
                    </a:lnTo>
                    <a:lnTo>
                      <a:pt x="226" y="496"/>
                    </a:lnTo>
                    <a:lnTo>
                      <a:pt x="203" y="516"/>
                    </a:lnTo>
                    <a:lnTo>
                      <a:pt x="158" y="532"/>
                    </a:lnTo>
                    <a:lnTo>
                      <a:pt x="136" y="526"/>
                    </a:lnTo>
                    <a:lnTo>
                      <a:pt x="117" y="502"/>
                    </a:lnTo>
                    <a:lnTo>
                      <a:pt x="86" y="483"/>
                    </a:lnTo>
                    <a:lnTo>
                      <a:pt x="60" y="483"/>
                    </a:lnTo>
                    <a:lnTo>
                      <a:pt x="43" y="479"/>
                    </a:lnTo>
                    <a:lnTo>
                      <a:pt x="35" y="459"/>
                    </a:lnTo>
                    <a:lnTo>
                      <a:pt x="47" y="437"/>
                    </a:lnTo>
                    <a:lnTo>
                      <a:pt x="68" y="407"/>
                    </a:lnTo>
                    <a:lnTo>
                      <a:pt x="86" y="382"/>
                    </a:lnTo>
                    <a:lnTo>
                      <a:pt x="109" y="322"/>
                    </a:lnTo>
                    <a:lnTo>
                      <a:pt x="117" y="285"/>
                    </a:lnTo>
                    <a:lnTo>
                      <a:pt x="121" y="255"/>
                    </a:lnTo>
                    <a:lnTo>
                      <a:pt x="115" y="225"/>
                    </a:lnTo>
                    <a:lnTo>
                      <a:pt x="97" y="190"/>
                    </a:lnTo>
                    <a:lnTo>
                      <a:pt x="66" y="158"/>
                    </a:lnTo>
                    <a:lnTo>
                      <a:pt x="35" y="105"/>
                    </a:lnTo>
                    <a:lnTo>
                      <a:pt x="6" y="49"/>
                    </a:lnTo>
                    <a:close/>
                  </a:path>
                </a:pathLst>
              </a:custGeom>
              <a:solidFill>
                <a:srgbClr val="000000"/>
              </a:solidFill>
              <a:ln w="9525">
                <a:noFill/>
                <a:round/>
                <a:headEnd/>
                <a:tailEnd/>
              </a:ln>
            </p:spPr>
            <p:txBody>
              <a:bodyPr/>
              <a:lstStyle/>
              <a:p>
                <a:endParaRPr lang="en-US"/>
              </a:p>
            </p:txBody>
          </p:sp>
          <p:sp>
            <p:nvSpPr>
              <p:cNvPr id="77840" name="Freeform 106"/>
              <p:cNvSpPr>
                <a:spLocks/>
              </p:cNvSpPr>
              <p:nvPr/>
            </p:nvSpPr>
            <p:spPr bwMode="auto">
              <a:xfrm>
                <a:off x="1340" y="1233"/>
                <a:ext cx="159" cy="555"/>
              </a:xfrm>
              <a:custGeom>
                <a:avLst/>
                <a:gdLst>
                  <a:gd name="T0" fmla="*/ 63 w 159"/>
                  <a:gd name="T1" fmla="*/ 137 h 555"/>
                  <a:gd name="T2" fmla="*/ 82 w 159"/>
                  <a:gd name="T3" fmla="*/ 61 h 555"/>
                  <a:gd name="T4" fmla="*/ 94 w 159"/>
                  <a:gd name="T5" fmla="*/ 12 h 555"/>
                  <a:gd name="T6" fmla="*/ 115 w 159"/>
                  <a:gd name="T7" fmla="*/ 0 h 555"/>
                  <a:gd name="T8" fmla="*/ 144 w 159"/>
                  <a:gd name="T9" fmla="*/ 4 h 555"/>
                  <a:gd name="T10" fmla="*/ 159 w 159"/>
                  <a:gd name="T11" fmla="*/ 34 h 555"/>
                  <a:gd name="T12" fmla="*/ 146 w 159"/>
                  <a:gd name="T13" fmla="*/ 71 h 555"/>
                  <a:gd name="T14" fmla="*/ 132 w 159"/>
                  <a:gd name="T15" fmla="*/ 137 h 555"/>
                  <a:gd name="T16" fmla="*/ 113 w 159"/>
                  <a:gd name="T17" fmla="*/ 212 h 555"/>
                  <a:gd name="T18" fmla="*/ 107 w 159"/>
                  <a:gd name="T19" fmla="*/ 264 h 555"/>
                  <a:gd name="T20" fmla="*/ 107 w 159"/>
                  <a:gd name="T21" fmla="*/ 337 h 555"/>
                  <a:gd name="T22" fmla="*/ 115 w 159"/>
                  <a:gd name="T23" fmla="*/ 398 h 555"/>
                  <a:gd name="T24" fmla="*/ 121 w 159"/>
                  <a:gd name="T25" fmla="*/ 456 h 555"/>
                  <a:gd name="T26" fmla="*/ 128 w 159"/>
                  <a:gd name="T27" fmla="*/ 474 h 555"/>
                  <a:gd name="T28" fmla="*/ 119 w 159"/>
                  <a:gd name="T29" fmla="*/ 486 h 555"/>
                  <a:gd name="T30" fmla="*/ 94 w 159"/>
                  <a:gd name="T31" fmla="*/ 498 h 555"/>
                  <a:gd name="T32" fmla="*/ 71 w 159"/>
                  <a:gd name="T33" fmla="*/ 525 h 555"/>
                  <a:gd name="T34" fmla="*/ 59 w 159"/>
                  <a:gd name="T35" fmla="*/ 553 h 555"/>
                  <a:gd name="T36" fmla="*/ 38 w 159"/>
                  <a:gd name="T37" fmla="*/ 555 h 555"/>
                  <a:gd name="T38" fmla="*/ 0 w 159"/>
                  <a:gd name="T39" fmla="*/ 537 h 555"/>
                  <a:gd name="T40" fmla="*/ 6 w 159"/>
                  <a:gd name="T41" fmla="*/ 519 h 555"/>
                  <a:gd name="T42" fmla="*/ 27 w 159"/>
                  <a:gd name="T43" fmla="*/ 505 h 555"/>
                  <a:gd name="T44" fmla="*/ 65 w 159"/>
                  <a:gd name="T45" fmla="*/ 474 h 555"/>
                  <a:gd name="T46" fmla="*/ 84 w 159"/>
                  <a:gd name="T47" fmla="*/ 458 h 555"/>
                  <a:gd name="T48" fmla="*/ 94 w 159"/>
                  <a:gd name="T49" fmla="*/ 438 h 555"/>
                  <a:gd name="T50" fmla="*/ 94 w 159"/>
                  <a:gd name="T51" fmla="*/ 398 h 555"/>
                  <a:gd name="T52" fmla="*/ 82 w 159"/>
                  <a:gd name="T53" fmla="*/ 335 h 555"/>
                  <a:gd name="T54" fmla="*/ 69 w 159"/>
                  <a:gd name="T55" fmla="*/ 279 h 555"/>
                  <a:gd name="T56" fmla="*/ 63 w 159"/>
                  <a:gd name="T57" fmla="*/ 228 h 555"/>
                  <a:gd name="T58" fmla="*/ 59 w 159"/>
                  <a:gd name="T59" fmla="*/ 188 h 555"/>
                  <a:gd name="T60" fmla="*/ 63 w 159"/>
                  <a:gd name="T61" fmla="*/ 137 h 5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9"/>
                  <a:gd name="T94" fmla="*/ 0 h 555"/>
                  <a:gd name="T95" fmla="*/ 159 w 159"/>
                  <a:gd name="T96" fmla="*/ 555 h 55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9" h="555">
                    <a:moveTo>
                      <a:pt x="63" y="137"/>
                    </a:moveTo>
                    <a:lnTo>
                      <a:pt x="82" y="61"/>
                    </a:lnTo>
                    <a:lnTo>
                      <a:pt x="94" y="12"/>
                    </a:lnTo>
                    <a:lnTo>
                      <a:pt x="115" y="0"/>
                    </a:lnTo>
                    <a:lnTo>
                      <a:pt x="144" y="4"/>
                    </a:lnTo>
                    <a:lnTo>
                      <a:pt x="159" y="34"/>
                    </a:lnTo>
                    <a:lnTo>
                      <a:pt x="146" y="71"/>
                    </a:lnTo>
                    <a:lnTo>
                      <a:pt x="132" y="137"/>
                    </a:lnTo>
                    <a:lnTo>
                      <a:pt x="113" y="212"/>
                    </a:lnTo>
                    <a:lnTo>
                      <a:pt x="107" y="264"/>
                    </a:lnTo>
                    <a:lnTo>
                      <a:pt x="107" y="337"/>
                    </a:lnTo>
                    <a:lnTo>
                      <a:pt x="115" y="398"/>
                    </a:lnTo>
                    <a:lnTo>
                      <a:pt x="121" y="456"/>
                    </a:lnTo>
                    <a:lnTo>
                      <a:pt x="128" y="474"/>
                    </a:lnTo>
                    <a:lnTo>
                      <a:pt x="119" y="486"/>
                    </a:lnTo>
                    <a:lnTo>
                      <a:pt x="94" y="498"/>
                    </a:lnTo>
                    <a:lnTo>
                      <a:pt x="71" y="525"/>
                    </a:lnTo>
                    <a:lnTo>
                      <a:pt x="59" y="553"/>
                    </a:lnTo>
                    <a:lnTo>
                      <a:pt x="38" y="555"/>
                    </a:lnTo>
                    <a:lnTo>
                      <a:pt x="0" y="537"/>
                    </a:lnTo>
                    <a:lnTo>
                      <a:pt x="6" y="519"/>
                    </a:lnTo>
                    <a:lnTo>
                      <a:pt x="27" y="505"/>
                    </a:lnTo>
                    <a:lnTo>
                      <a:pt x="65" y="474"/>
                    </a:lnTo>
                    <a:lnTo>
                      <a:pt x="84" y="458"/>
                    </a:lnTo>
                    <a:lnTo>
                      <a:pt x="94" y="438"/>
                    </a:lnTo>
                    <a:lnTo>
                      <a:pt x="94" y="398"/>
                    </a:lnTo>
                    <a:lnTo>
                      <a:pt x="82" y="335"/>
                    </a:lnTo>
                    <a:lnTo>
                      <a:pt x="69" y="279"/>
                    </a:lnTo>
                    <a:lnTo>
                      <a:pt x="63" y="228"/>
                    </a:lnTo>
                    <a:lnTo>
                      <a:pt x="59" y="188"/>
                    </a:lnTo>
                    <a:lnTo>
                      <a:pt x="63" y="137"/>
                    </a:lnTo>
                    <a:close/>
                  </a:path>
                </a:pathLst>
              </a:custGeom>
              <a:solidFill>
                <a:srgbClr val="000000"/>
              </a:solidFill>
              <a:ln w="9525">
                <a:noFill/>
                <a:round/>
                <a:headEnd/>
                <a:tailEnd/>
              </a:ln>
            </p:spPr>
            <p:txBody>
              <a:bodyPr/>
              <a:lstStyle/>
              <a:p>
                <a:endParaRPr lang="en-US"/>
              </a:p>
            </p:txBody>
          </p:sp>
        </p:grpSp>
      </p:grpSp>
      <p:sp>
        <p:nvSpPr>
          <p:cNvPr id="20" name="Cloud Callout 19"/>
          <p:cNvSpPr/>
          <p:nvPr/>
        </p:nvSpPr>
        <p:spPr>
          <a:xfrm>
            <a:off x="4724400" y="1752600"/>
            <a:ext cx="2667000" cy="1447800"/>
          </a:xfrm>
          <a:prstGeom prst="cloudCallout">
            <a:avLst>
              <a:gd name="adj1" fmla="val -69434"/>
              <a:gd name="adj2" fmla="val -3942"/>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600" b="1" dirty="0">
                <a:solidFill>
                  <a:schemeClr val="tx2"/>
                </a:solidFill>
              </a:rPr>
              <a:t>I was a IA-03 and my pay is not on a grade and step.</a:t>
            </a:r>
          </a:p>
        </p:txBody>
      </p:sp>
      <p:sp>
        <p:nvSpPr>
          <p:cNvPr id="21" name="TextBox 20"/>
          <p:cNvSpPr txBox="1"/>
          <p:nvPr/>
        </p:nvSpPr>
        <p:spPr>
          <a:xfrm>
            <a:off x="1295400" y="4797425"/>
            <a:ext cx="838200" cy="304800"/>
          </a:xfrm>
          <a:prstGeom prst="rect">
            <a:avLst/>
          </a:prstGeom>
          <a:noFill/>
          <a:effectLst>
            <a:outerShdw blurRad="50800" dist="38100" dir="2700000" algn="tl" rotWithShape="0">
              <a:prstClr val="black">
                <a:alpha val="40000"/>
              </a:prstClr>
            </a:outerShdw>
          </a:effectLst>
        </p:spPr>
        <p:txBody>
          <a:bodyPr>
            <a:spAutoFit/>
          </a:bodyPr>
          <a:lstStyle/>
          <a:p>
            <a:pPr>
              <a:defRPr/>
            </a:pPr>
            <a:r>
              <a:rPr lang="en-US" sz="1400" b="1" dirty="0">
                <a:latin typeface="+mj-lt"/>
              </a:rPr>
              <a:t>$ </a:t>
            </a:r>
            <a:r>
              <a:rPr lang="en-US" sz="1400" b="1" dirty="0" smtClean="0">
                <a:latin typeface="+mj-lt"/>
              </a:rPr>
              <a:t>60,274</a:t>
            </a:r>
            <a:endParaRPr lang="en-US" sz="1400" b="1" dirty="0">
              <a:latin typeface="+mj-lt"/>
            </a:endParaRPr>
          </a:p>
        </p:txBody>
      </p:sp>
      <p:sp>
        <p:nvSpPr>
          <p:cNvPr id="22" name="TextBox 21"/>
          <p:cNvSpPr txBox="1"/>
          <p:nvPr/>
        </p:nvSpPr>
        <p:spPr>
          <a:xfrm>
            <a:off x="7010400" y="4797425"/>
            <a:ext cx="838200" cy="307777"/>
          </a:xfrm>
          <a:prstGeom prst="rect">
            <a:avLst/>
          </a:prstGeom>
          <a:noFill/>
          <a:effectLst>
            <a:outerShdw blurRad="50800" dist="38100" dir="2700000" algn="tl" rotWithShape="0">
              <a:prstClr val="black">
                <a:alpha val="40000"/>
              </a:prstClr>
            </a:outerShdw>
          </a:effectLst>
        </p:spPr>
        <p:txBody>
          <a:bodyPr>
            <a:spAutoFit/>
          </a:bodyPr>
          <a:lstStyle/>
          <a:p>
            <a:pPr>
              <a:defRPr/>
            </a:pPr>
            <a:r>
              <a:rPr lang="en-US" sz="1400" b="1" dirty="0">
                <a:latin typeface="+mj-lt"/>
              </a:rPr>
              <a:t>$ </a:t>
            </a:r>
            <a:r>
              <a:rPr lang="en-US" sz="1400" b="1" dirty="0" smtClean="0">
                <a:latin typeface="+mj-lt"/>
              </a:rPr>
              <a:t>78,355</a:t>
            </a:r>
            <a:endParaRPr lang="en-US" sz="1400" b="1" dirty="0">
              <a:latin typeface="+mj-lt"/>
            </a:endParaRPr>
          </a:p>
        </p:txBody>
      </p:sp>
      <p:sp>
        <p:nvSpPr>
          <p:cNvPr id="77830" name="TextBox 22"/>
          <p:cNvSpPr txBox="1">
            <a:spLocks noChangeArrowheads="1"/>
          </p:cNvSpPr>
          <p:nvPr/>
        </p:nvSpPr>
        <p:spPr bwMode="auto">
          <a:xfrm>
            <a:off x="900113" y="303213"/>
            <a:ext cx="7239000" cy="584200"/>
          </a:xfrm>
          <a:prstGeom prst="rect">
            <a:avLst/>
          </a:prstGeom>
          <a:noFill/>
          <a:ln w="9525">
            <a:noFill/>
            <a:miter lim="800000"/>
            <a:headEnd/>
            <a:tailEnd/>
          </a:ln>
        </p:spPr>
        <p:txBody>
          <a:bodyPr>
            <a:spAutoFit/>
          </a:bodyPr>
          <a:lstStyle/>
          <a:p>
            <a:r>
              <a:rPr lang="en-US" sz="3200">
                <a:solidFill>
                  <a:schemeClr val="tx2"/>
                </a:solidFill>
                <a:cs typeface="Arial" charset="0"/>
              </a:rPr>
              <a:t>Alignment of Salary to Grade and Step</a:t>
            </a:r>
          </a:p>
        </p:txBody>
      </p:sp>
      <p:sp>
        <p:nvSpPr>
          <p:cNvPr id="24" name="TextBox 23"/>
          <p:cNvSpPr txBox="1"/>
          <p:nvPr/>
        </p:nvSpPr>
        <p:spPr>
          <a:xfrm>
            <a:off x="4092575" y="4724400"/>
            <a:ext cx="1143000" cy="338138"/>
          </a:xfrm>
          <a:prstGeom prst="rect">
            <a:avLst/>
          </a:prstGeom>
          <a:noFill/>
          <a:effectLst>
            <a:outerShdw blurRad="50800" dist="38100" dir="2700000" algn="tl" rotWithShape="0">
              <a:prstClr val="black">
                <a:alpha val="40000"/>
              </a:prstClr>
            </a:outerShdw>
          </a:effectLst>
        </p:spPr>
        <p:txBody>
          <a:bodyPr>
            <a:spAutoFit/>
          </a:bodyPr>
          <a:lstStyle/>
          <a:p>
            <a:pPr>
              <a:defRPr/>
            </a:pPr>
            <a:r>
              <a:rPr lang="en-US" sz="1600" b="1" dirty="0">
                <a:latin typeface="+mj-lt"/>
              </a:rPr>
              <a:t>$ </a:t>
            </a:r>
            <a:r>
              <a:rPr lang="en-US" sz="1600" b="1" dirty="0" smtClean="0">
                <a:latin typeface="+mj-lt"/>
              </a:rPr>
              <a:t>68,599</a:t>
            </a:r>
            <a:endParaRPr lang="en-US" sz="1600" b="1" dirty="0">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Box 2"/>
          <p:cNvSpPr txBox="1">
            <a:spLocks noChangeArrowheads="1"/>
          </p:cNvSpPr>
          <p:nvPr/>
        </p:nvSpPr>
        <p:spPr bwMode="auto">
          <a:xfrm>
            <a:off x="609600" y="152400"/>
            <a:ext cx="7696200" cy="892175"/>
          </a:xfrm>
          <a:prstGeom prst="rect">
            <a:avLst/>
          </a:prstGeom>
          <a:noFill/>
          <a:ln w="9525">
            <a:noFill/>
            <a:miter lim="800000"/>
            <a:headEnd/>
            <a:tailEnd/>
          </a:ln>
        </p:spPr>
        <p:txBody>
          <a:bodyPr>
            <a:spAutoFit/>
          </a:bodyPr>
          <a:lstStyle/>
          <a:p>
            <a:r>
              <a:rPr lang="en-US" sz="2600" dirty="0">
                <a:solidFill>
                  <a:schemeClr val="tx2"/>
                </a:solidFill>
                <a:cs typeface="Arial" charset="0"/>
              </a:rPr>
              <a:t>Base Salary will be Aligned to a Step within the Grade Determined – If between steps, a bump up</a:t>
            </a:r>
            <a:r>
              <a:rPr lang="en-US" sz="2400" dirty="0">
                <a:solidFill>
                  <a:schemeClr val="tx2"/>
                </a:solidFill>
                <a:latin typeface="Broadway" pitchFamily="82" charset="0"/>
              </a:rPr>
              <a:t>*</a:t>
            </a:r>
          </a:p>
        </p:txBody>
      </p:sp>
      <p:sp>
        <p:nvSpPr>
          <p:cNvPr id="78851" name="TextBox 3"/>
          <p:cNvSpPr txBox="1">
            <a:spLocks noChangeArrowheads="1"/>
          </p:cNvSpPr>
          <p:nvPr/>
        </p:nvSpPr>
        <p:spPr bwMode="auto">
          <a:xfrm>
            <a:off x="685800" y="6396038"/>
            <a:ext cx="7620000" cy="369887"/>
          </a:xfrm>
          <a:prstGeom prst="rect">
            <a:avLst/>
          </a:prstGeom>
          <a:noFill/>
          <a:ln w="9525">
            <a:noFill/>
            <a:miter lim="800000"/>
            <a:headEnd/>
            <a:tailEnd/>
          </a:ln>
        </p:spPr>
        <p:txBody>
          <a:bodyPr>
            <a:spAutoFit/>
          </a:bodyPr>
          <a:lstStyle/>
          <a:p>
            <a:r>
              <a:rPr lang="en-US">
                <a:solidFill>
                  <a:schemeClr val="tx2"/>
                </a:solidFill>
                <a:cs typeface="Arial" charset="0"/>
              </a:rPr>
              <a:t>*</a:t>
            </a:r>
            <a:r>
              <a:rPr lang="en-US" sz="1200">
                <a:solidFill>
                  <a:schemeClr val="tx2"/>
                </a:solidFill>
                <a:cs typeface="Arial" charset="0"/>
              </a:rPr>
              <a:t>Step 10 &amp; Above –  No bump up. (Employees salaries exceeding step 10 will be on pay retention  (step 00)</a:t>
            </a:r>
          </a:p>
        </p:txBody>
      </p:sp>
      <p:graphicFrame>
        <p:nvGraphicFramePr>
          <p:cNvPr id="5" name="Table 4"/>
          <p:cNvGraphicFramePr>
            <a:graphicFrameLocks noGrp="1"/>
          </p:cNvGraphicFramePr>
          <p:nvPr/>
        </p:nvGraphicFramePr>
        <p:xfrm>
          <a:off x="838200" y="1142999"/>
          <a:ext cx="7543800" cy="5181604"/>
        </p:xfrm>
        <a:graphic>
          <a:graphicData uri="http://schemas.openxmlformats.org/drawingml/2006/table">
            <a:tbl>
              <a:tblPr firstRow="1" bandRow="1">
                <a:tableStyleId>{5C22544A-7EE6-4342-B048-85BDC9FD1C3A}</a:tableStyleId>
              </a:tblPr>
              <a:tblGrid>
                <a:gridCol w="628650"/>
                <a:gridCol w="628650"/>
                <a:gridCol w="628650"/>
                <a:gridCol w="628650"/>
                <a:gridCol w="628650"/>
                <a:gridCol w="628650"/>
                <a:gridCol w="628650"/>
                <a:gridCol w="628650"/>
                <a:gridCol w="628650"/>
                <a:gridCol w="628650"/>
                <a:gridCol w="628650"/>
                <a:gridCol w="628650"/>
              </a:tblGrid>
              <a:tr h="534545">
                <a:tc>
                  <a:txBody>
                    <a:bodyPr/>
                    <a:lstStyle/>
                    <a:p>
                      <a:pPr algn="ctr"/>
                      <a:r>
                        <a:rPr lang="en-US" sz="800" dirty="0" smtClean="0"/>
                        <a:t>Grade</a:t>
                      </a:r>
                      <a:endParaRPr lang="en-US" sz="800" dirty="0"/>
                    </a:p>
                  </a:txBody>
                  <a:tcPr/>
                </a:tc>
                <a:tc>
                  <a:txBody>
                    <a:bodyPr/>
                    <a:lstStyle/>
                    <a:p>
                      <a:r>
                        <a:rPr lang="en-US" sz="800" dirty="0" smtClean="0"/>
                        <a:t>Step 1</a:t>
                      </a:r>
                      <a:endParaRPr lang="en-US" sz="800" dirty="0"/>
                    </a:p>
                  </a:txBody>
                  <a:tcPr/>
                </a:tc>
                <a:tc>
                  <a:txBody>
                    <a:bodyPr/>
                    <a:lstStyle/>
                    <a:p>
                      <a:r>
                        <a:rPr lang="en-US" sz="800" dirty="0" smtClean="0"/>
                        <a:t>Step 2</a:t>
                      </a:r>
                      <a:endParaRPr lang="en-US" sz="800" dirty="0"/>
                    </a:p>
                  </a:txBody>
                  <a:tcPr/>
                </a:tc>
                <a:tc>
                  <a:txBody>
                    <a:bodyPr/>
                    <a:lstStyle/>
                    <a:p>
                      <a:r>
                        <a:rPr lang="en-US" sz="800" dirty="0" smtClean="0"/>
                        <a:t>Step 3</a:t>
                      </a:r>
                      <a:endParaRPr lang="en-US" sz="800" dirty="0"/>
                    </a:p>
                  </a:txBody>
                  <a:tcPr/>
                </a:tc>
                <a:tc>
                  <a:txBody>
                    <a:bodyPr/>
                    <a:lstStyle/>
                    <a:p>
                      <a:r>
                        <a:rPr lang="en-US" sz="800" dirty="0" smtClean="0"/>
                        <a:t>Step 4</a:t>
                      </a:r>
                      <a:endParaRPr lang="en-US" sz="800" dirty="0"/>
                    </a:p>
                  </a:txBody>
                  <a:tcPr/>
                </a:tc>
                <a:tc>
                  <a:txBody>
                    <a:bodyPr/>
                    <a:lstStyle/>
                    <a:p>
                      <a:r>
                        <a:rPr lang="en-US" sz="800" dirty="0" smtClean="0"/>
                        <a:t>Step 5</a:t>
                      </a:r>
                      <a:endParaRPr lang="en-US" sz="800" dirty="0"/>
                    </a:p>
                  </a:txBody>
                  <a:tcPr/>
                </a:tc>
                <a:tc>
                  <a:txBody>
                    <a:bodyPr/>
                    <a:lstStyle/>
                    <a:p>
                      <a:r>
                        <a:rPr lang="en-US" sz="800" dirty="0" smtClean="0"/>
                        <a:t>Step 6</a:t>
                      </a:r>
                      <a:endParaRPr lang="en-US" sz="800" dirty="0"/>
                    </a:p>
                  </a:txBody>
                  <a:tcPr/>
                </a:tc>
                <a:tc>
                  <a:txBody>
                    <a:bodyPr/>
                    <a:lstStyle/>
                    <a:p>
                      <a:r>
                        <a:rPr lang="en-US" sz="800" dirty="0" smtClean="0"/>
                        <a:t>Step 7</a:t>
                      </a:r>
                      <a:endParaRPr lang="en-US" sz="800" dirty="0"/>
                    </a:p>
                  </a:txBody>
                  <a:tcPr/>
                </a:tc>
                <a:tc>
                  <a:txBody>
                    <a:bodyPr/>
                    <a:lstStyle/>
                    <a:p>
                      <a:r>
                        <a:rPr lang="en-US" sz="800" dirty="0" smtClean="0"/>
                        <a:t>Step 8</a:t>
                      </a:r>
                      <a:endParaRPr lang="en-US" sz="800" dirty="0"/>
                    </a:p>
                  </a:txBody>
                  <a:tcPr/>
                </a:tc>
                <a:tc>
                  <a:txBody>
                    <a:bodyPr/>
                    <a:lstStyle/>
                    <a:p>
                      <a:r>
                        <a:rPr lang="en-US" sz="800" dirty="0" smtClean="0"/>
                        <a:t>Step 9</a:t>
                      </a:r>
                      <a:endParaRPr lang="en-US" sz="800" dirty="0"/>
                    </a:p>
                  </a:txBody>
                  <a:tcPr/>
                </a:tc>
                <a:tc>
                  <a:txBody>
                    <a:bodyPr/>
                    <a:lstStyle/>
                    <a:p>
                      <a:r>
                        <a:rPr lang="en-US" sz="800" dirty="0" smtClean="0"/>
                        <a:t>Step 10</a:t>
                      </a:r>
                      <a:endParaRPr lang="en-US" sz="800" dirty="0"/>
                    </a:p>
                  </a:txBody>
                  <a:tcPr/>
                </a:tc>
                <a:tc>
                  <a:txBody>
                    <a:bodyPr/>
                    <a:lstStyle/>
                    <a:p>
                      <a:r>
                        <a:rPr lang="en-US" sz="800" dirty="0" smtClean="0"/>
                        <a:t>WGI</a:t>
                      </a:r>
                      <a:endParaRPr lang="en-US" sz="800" dirty="0"/>
                    </a:p>
                  </a:txBody>
                  <a:tcPr/>
                </a:tc>
              </a:tr>
              <a:tr h="323423">
                <a:tc>
                  <a:txBody>
                    <a:bodyPr/>
                    <a:lstStyle/>
                    <a:p>
                      <a:pPr algn="ctr"/>
                      <a:r>
                        <a:rPr lang="en-US" sz="900" dirty="0" smtClean="0"/>
                        <a:t>15</a:t>
                      </a:r>
                      <a:endParaRPr lang="en-US" sz="900" dirty="0"/>
                    </a:p>
                  </a:txBody>
                  <a:tcPr>
                    <a:solidFill>
                      <a:schemeClr val="bg2"/>
                    </a:solidFill>
                  </a:tcPr>
                </a:tc>
                <a:tc>
                  <a:txBody>
                    <a:bodyPr/>
                    <a:lstStyle/>
                    <a:p>
                      <a:r>
                        <a:rPr lang="en-US" sz="900" dirty="0" smtClean="0"/>
                        <a:t>$99,628</a:t>
                      </a:r>
                      <a:endParaRPr lang="en-US" sz="900" dirty="0"/>
                    </a:p>
                  </a:txBody>
                  <a:tcPr>
                    <a:solidFill>
                      <a:schemeClr val="bg2"/>
                    </a:solidFill>
                  </a:tcPr>
                </a:tc>
                <a:tc>
                  <a:txBody>
                    <a:bodyPr/>
                    <a:lstStyle/>
                    <a:p>
                      <a:r>
                        <a:rPr lang="en-US" sz="900" dirty="0" smtClean="0"/>
                        <a:t>$102,949</a:t>
                      </a:r>
                      <a:endParaRPr lang="en-US" sz="900" dirty="0"/>
                    </a:p>
                  </a:txBody>
                  <a:tcPr>
                    <a:solidFill>
                      <a:schemeClr val="bg2"/>
                    </a:solidFill>
                  </a:tcPr>
                </a:tc>
                <a:tc>
                  <a:txBody>
                    <a:bodyPr/>
                    <a:lstStyle/>
                    <a:p>
                      <a:r>
                        <a:rPr lang="en-US" sz="900" dirty="0" smtClean="0"/>
                        <a:t>$106,270</a:t>
                      </a:r>
                      <a:endParaRPr lang="en-US" sz="900" dirty="0"/>
                    </a:p>
                  </a:txBody>
                  <a:tcPr>
                    <a:solidFill>
                      <a:schemeClr val="bg2"/>
                    </a:solidFill>
                  </a:tcPr>
                </a:tc>
                <a:tc>
                  <a:txBody>
                    <a:bodyPr/>
                    <a:lstStyle/>
                    <a:p>
                      <a:r>
                        <a:rPr lang="en-US" sz="900" dirty="0" smtClean="0"/>
                        <a:t>$109,591</a:t>
                      </a:r>
                      <a:endParaRPr lang="en-US" sz="900" dirty="0"/>
                    </a:p>
                  </a:txBody>
                  <a:tcPr>
                    <a:solidFill>
                      <a:schemeClr val="bg2"/>
                    </a:solidFill>
                  </a:tcPr>
                </a:tc>
                <a:tc>
                  <a:txBody>
                    <a:bodyPr/>
                    <a:lstStyle/>
                    <a:p>
                      <a:r>
                        <a:rPr lang="en-US" sz="900" dirty="0" smtClean="0"/>
                        <a:t>$112,912</a:t>
                      </a:r>
                      <a:endParaRPr lang="en-US" sz="900" dirty="0"/>
                    </a:p>
                  </a:txBody>
                  <a:tcPr>
                    <a:solidFill>
                      <a:schemeClr val="bg2"/>
                    </a:solidFill>
                  </a:tcPr>
                </a:tc>
                <a:tc>
                  <a:txBody>
                    <a:bodyPr/>
                    <a:lstStyle/>
                    <a:p>
                      <a:r>
                        <a:rPr lang="en-US" sz="900" dirty="0" smtClean="0"/>
                        <a:t>$116,233</a:t>
                      </a:r>
                      <a:endParaRPr lang="en-US" sz="900" dirty="0"/>
                    </a:p>
                  </a:txBody>
                  <a:tcPr>
                    <a:solidFill>
                      <a:schemeClr val="bg2"/>
                    </a:solidFill>
                  </a:tcPr>
                </a:tc>
                <a:tc>
                  <a:txBody>
                    <a:bodyPr/>
                    <a:lstStyle/>
                    <a:p>
                      <a:r>
                        <a:rPr lang="en-US" sz="900" dirty="0" smtClean="0"/>
                        <a:t>$119,554</a:t>
                      </a:r>
                      <a:endParaRPr lang="en-US" sz="900" dirty="0"/>
                    </a:p>
                  </a:txBody>
                  <a:tcPr>
                    <a:solidFill>
                      <a:schemeClr val="bg2"/>
                    </a:solidFill>
                  </a:tcPr>
                </a:tc>
                <a:tc>
                  <a:txBody>
                    <a:bodyPr/>
                    <a:lstStyle/>
                    <a:p>
                      <a:r>
                        <a:rPr lang="en-US" sz="900" dirty="0" smtClean="0"/>
                        <a:t>$122,875</a:t>
                      </a:r>
                      <a:endParaRPr lang="en-US" sz="900" dirty="0"/>
                    </a:p>
                  </a:txBody>
                  <a:tcPr>
                    <a:solidFill>
                      <a:schemeClr val="bg2"/>
                    </a:solidFill>
                  </a:tcPr>
                </a:tc>
                <a:tc>
                  <a:txBody>
                    <a:bodyPr/>
                    <a:lstStyle/>
                    <a:p>
                      <a:r>
                        <a:rPr lang="en-US" sz="900" dirty="0" smtClean="0"/>
                        <a:t>$126,196</a:t>
                      </a:r>
                      <a:endParaRPr lang="en-US" sz="900" dirty="0"/>
                    </a:p>
                  </a:txBody>
                  <a:tcPr>
                    <a:solidFill>
                      <a:schemeClr val="bg2"/>
                    </a:solidFill>
                  </a:tcPr>
                </a:tc>
                <a:tc>
                  <a:txBody>
                    <a:bodyPr/>
                    <a:lstStyle/>
                    <a:p>
                      <a:r>
                        <a:rPr lang="en-US" sz="900" dirty="0" smtClean="0"/>
                        <a:t>$129,517</a:t>
                      </a:r>
                      <a:endParaRPr lang="en-US" sz="900" dirty="0"/>
                    </a:p>
                  </a:txBody>
                  <a:tcPr>
                    <a:solidFill>
                      <a:schemeClr val="bg2"/>
                    </a:solidFill>
                  </a:tcPr>
                </a:tc>
                <a:tc>
                  <a:txBody>
                    <a:bodyPr/>
                    <a:lstStyle/>
                    <a:p>
                      <a:r>
                        <a:rPr lang="en-US" sz="900" dirty="0" smtClean="0"/>
                        <a:t>$3,321</a:t>
                      </a:r>
                      <a:endParaRPr lang="en-US" sz="900" dirty="0"/>
                    </a:p>
                  </a:txBody>
                  <a:tcPr>
                    <a:solidFill>
                      <a:schemeClr val="bg2"/>
                    </a:solidFill>
                  </a:tcPr>
                </a:tc>
              </a:tr>
              <a:tr h="278503">
                <a:tc>
                  <a:txBody>
                    <a:bodyPr/>
                    <a:lstStyle/>
                    <a:p>
                      <a:pPr algn="ctr"/>
                      <a:r>
                        <a:rPr lang="en-US" sz="900" dirty="0" smtClean="0"/>
                        <a:t>14</a:t>
                      </a:r>
                      <a:endParaRPr lang="en-US" sz="900" dirty="0"/>
                    </a:p>
                  </a:txBody>
                  <a:tcPr>
                    <a:solidFill>
                      <a:schemeClr val="bg2"/>
                    </a:solidFill>
                  </a:tcPr>
                </a:tc>
                <a:tc>
                  <a:txBody>
                    <a:bodyPr/>
                    <a:lstStyle/>
                    <a:p>
                      <a:r>
                        <a:rPr lang="en-US" sz="900" dirty="0" smtClean="0"/>
                        <a:t>$84,697</a:t>
                      </a:r>
                      <a:endParaRPr lang="en-US" sz="900" dirty="0"/>
                    </a:p>
                  </a:txBody>
                  <a:tcPr>
                    <a:solidFill>
                      <a:schemeClr val="bg2"/>
                    </a:solidFill>
                  </a:tcPr>
                </a:tc>
                <a:tc>
                  <a:txBody>
                    <a:bodyPr/>
                    <a:lstStyle/>
                    <a:p>
                      <a:r>
                        <a:rPr lang="en-US" sz="900" dirty="0" smtClean="0"/>
                        <a:t>$87,520</a:t>
                      </a:r>
                      <a:endParaRPr lang="en-US" sz="900" dirty="0"/>
                    </a:p>
                  </a:txBody>
                  <a:tcPr>
                    <a:solidFill>
                      <a:schemeClr val="bg2"/>
                    </a:solidFill>
                  </a:tcPr>
                </a:tc>
                <a:tc>
                  <a:txBody>
                    <a:bodyPr/>
                    <a:lstStyle/>
                    <a:p>
                      <a:r>
                        <a:rPr lang="en-US" sz="900" dirty="0" smtClean="0"/>
                        <a:t>$90,343</a:t>
                      </a:r>
                      <a:endParaRPr lang="en-US" sz="900" dirty="0"/>
                    </a:p>
                  </a:txBody>
                  <a:tcPr>
                    <a:solidFill>
                      <a:schemeClr val="bg2"/>
                    </a:solidFill>
                  </a:tcPr>
                </a:tc>
                <a:tc>
                  <a:txBody>
                    <a:bodyPr/>
                    <a:lstStyle/>
                    <a:p>
                      <a:r>
                        <a:rPr lang="en-US" sz="900" dirty="0" smtClean="0"/>
                        <a:t>$93,166</a:t>
                      </a:r>
                      <a:endParaRPr lang="en-US" sz="900" dirty="0"/>
                    </a:p>
                  </a:txBody>
                  <a:tcPr>
                    <a:solidFill>
                      <a:schemeClr val="bg2"/>
                    </a:solidFill>
                  </a:tcPr>
                </a:tc>
                <a:tc>
                  <a:txBody>
                    <a:bodyPr/>
                    <a:lstStyle/>
                    <a:p>
                      <a:r>
                        <a:rPr lang="en-US" sz="900" dirty="0" smtClean="0"/>
                        <a:t>$95,989</a:t>
                      </a:r>
                      <a:endParaRPr lang="en-US" sz="900" dirty="0"/>
                    </a:p>
                  </a:txBody>
                  <a:tcPr>
                    <a:solidFill>
                      <a:schemeClr val="bg2"/>
                    </a:solidFill>
                  </a:tcPr>
                </a:tc>
                <a:tc>
                  <a:txBody>
                    <a:bodyPr/>
                    <a:lstStyle/>
                    <a:p>
                      <a:r>
                        <a:rPr lang="en-US" sz="900" dirty="0" smtClean="0"/>
                        <a:t>$98,812</a:t>
                      </a:r>
                      <a:endParaRPr lang="en-US" sz="900" dirty="0"/>
                    </a:p>
                  </a:txBody>
                  <a:tcPr>
                    <a:solidFill>
                      <a:schemeClr val="bg2"/>
                    </a:solidFill>
                  </a:tcPr>
                </a:tc>
                <a:tc>
                  <a:txBody>
                    <a:bodyPr/>
                    <a:lstStyle/>
                    <a:p>
                      <a:r>
                        <a:rPr lang="en-US" sz="900" dirty="0" smtClean="0"/>
                        <a:t>$101,635</a:t>
                      </a:r>
                      <a:endParaRPr lang="en-US" sz="900" dirty="0"/>
                    </a:p>
                  </a:txBody>
                  <a:tcPr>
                    <a:solidFill>
                      <a:schemeClr val="bg2"/>
                    </a:solidFill>
                  </a:tcPr>
                </a:tc>
                <a:tc>
                  <a:txBody>
                    <a:bodyPr/>
                    <a:lstStyle/>
                    <a:p>
                      <a:r>
                        <a:rPr lang="en-US" sz="900" dirty="0" smtClean="0"/>
                        <a:t>$104,458</a:t>
                      </a:r>
                      <a:endParaRPr lang="en-US" sz="900" dirty="0"/>
                    </a:p>
                  </a:txBody>
                  <a:tcPr>
                    <a:solidFill>
                      <a:schemeClr val="bg2"/>
                    </a:solidFill>
                  </a:tcPr>
                </a:tc>
                <a:tc>
                  <a:txBody>
                    <a:bodyPr/>
                    <a:lstStyle/>
                    <a:p>
                      <a:r>
                        <a:rPr lang="en-US" sz="900" dirty="0" smtClean="0"/>
                        <a:t>$107,281</a:t>
                      </a:r>
                      <a:endParaRPr lang="en-US" sz="900" dirty="0"/>
                    </a:p>
                  </a:txBody>
                  <a:tcPr>
                    <a:solidFill>
                      <a:schemeClr val="bg2"/>
                    </a:solidFill>
                  </a:tcPr>
                </a:tc>
                <a:tc>
                  <a:txBody>
                    <a:bodyPr/>
                    <a:lstStyle/>
                    <a:p>
                      <a:r>
                        <a:rPr lang="en-US" sz="900" dirty="0" smtClean="0"/>
                        <a:t>$110,104</a:t>
                      </a:r>
                      <a:endParaRPr lang="en-US" sz="900" dirty="0"/>
                    </a:p>
                  </a:txBody>
                  <a:tcPr>
                    <a:solidFill>
                      <a:schemeClr val="bg2"/>
                    </a:solidFill>
                  </a:tcPr>
                </a:tc>
                <a:tc>
                  <a:txBody>
                    <a:bodyPr/>
                    <a:lstStyle/>
                    <a:p>
                      <a:r>
                        <a:rPr lang="en-US" sz="900" dirty="0" smtClean="0"/>
                        <a:t>$2,823</a:t>
                      </a:r>
                      <a:endParaRPr lang="en-US" sz="900" dirty="0"/>
                    </a:p>
                  </a:txBody>
                  <a:tcPr>
                    <a:solidFill>
                      <a:schemeClr val="bg2"/>
                    </a:solidFill>
                  </a:tcPr>
                </a:tc>
              </a:tr>
              <a:tr h="287487">
                <a:tc>
                  <a:txBody>
                    <a:bodyPr/>
                    <a:lstStyle/>
                    <a:p>
                      <a:pPr algn="ctr"/>
                      <a:r>
                        <a:rPr lang="en-US" sz="900" dirty="0" smtClean="0"/>
                        <a:t>13</a:t>
                      </a:r>
                      <a:endParaRPr lang="en-US" sz="900" dirty="0"/>
                    </a:p>
                  </a:txBody>
                  <a:tcPr>
                    <a:solidFill>
                      <a:schemeClr val="bg2"/>
                    </a:solidFill>
                  </a:tcPr>
                </a:tc>
                <a:tc>
                  <a:txBody>
                    <a:bodyPr/>
                    <a:lstStyle/>
                    <a:p>
                      <a:r>
                        <a:rPr lang="en-US" sz="900" dirty="0" smtClean="0"/>
                        <a:t>$71,674</a:t>
                      </a:r>
                      <a:endParaRPr lang="en-US" sz="900" dirty="0"/>
                    </a:p>
                  </a:txBody>
                  <a:tcPr>
                    <a:solidFill>
                      <a:schemeClr val="bg2"/>
                    </a:solidFill>
                  </a:tcPr>
                </a:tc>
                <a:tc>
                  <a:txBody>
                    <a:bodyPr/>
                    <a:lstStyle/>
                    <a:p>
                      <a:r>
                        <a:rPr lang="en-US" sz="900" dirty="0" smtClean="0"/>
                        <a:t>$74,063</a:t>
                      </a:r>
                      <a:endParaRPr lang="en-US" sz="900" dirty="0"/>
                    </a:p>
                  </a:txBody>
                  <a:tcPr>
                    <a:solidFill>
                      <a:schemeClr val="bg2"/>
                    </a:solidFill>
                  </a:tcPr>
                </a:tc>
                <a:tc>
                  <a:txBody>
                    <a:bodyPr/>
                    <a:lstStyle/>
                    <a:p>
                      <a:r>
                        <a:rPr lang="en-US" sz="900" dirty="0" smtClean="0"/>
                        <a:t>$76,452</a:t>
                      </a:r>
                      <a:endParaRPr lang="en-US" sz="900" dirty="0"/>
                    </a:p>
                  </a:txBody>
                  <a:tcPr>
                    <a:solidFill>
                      <a:schemeClr val="bg2"/>
                    </a:solidFill>
                  </a:tcPr>
                </a:tc>
                <a:tc>
                  <a:txBody>
                    <a:bodyPr/>
                    <a:lstStyle/>
                    <a:p>
                      <a:r>
                        <a:rPr lang="en-US" sz="900" dirty="0" smtClean="0"/>
                        <a:t>$78,841</a:t>
                      </a:r>
                      <a:endParaRPr lang="en-US" sz="900" dirty="0"/>
                    </a:p>
                  </a:txBody>
                  <a:tcPr>
                    <a:solidFill>
                      <a:schemeClr val="bg2"/>
                    </a:solidFill>
                  </a:tcPr>
                </a:tc>
                <a:tc>
                  <a:txBody>
                    <a:bodyPr/>
                    <a:lstStyle/>
                    <a:p>
                      <a:r>
                        <a:rPr lang="en-US" sz="900" dirty="0" smtClean="0"/>
                        <a:t>$81,230</a:t>
                      </a:r>
                      <a:endParaRPr lang="en-US" sz="900" dirty="0"/>
                    </a:p>
                  </a:txBody>
                  <a:tcPr>
                    <a:solidFill>
                      <a:schemeClr val="bg2"/>
                    </a:solidFill>
                  </a:tcPr>
                </a:tc>
                <a:tc>
                  <a:txBody>
                    <a:bodyPr/>
                    <a:lstStyle/>
                    <a:p>
                      <a:r>
                        <a:rPr lang="en-US" sz="900" dirty="0" smtClean="0"/>
                        <a:t>$83,619</a:t>
                      </a:r>
                      <a:endParaRPr lang="en-US" sz="900" dirty="0"/>
                    </a:p>
                  </a:txBody>
                  <a:tcPr>
                    <a:solidFill>
                      <a:schemeClr val="bg2"/>
                    </a:solidFill>
                  </a:tcPr>
                </a:tc>
                <a:tc>
                  <a:txBody>
                    <a:bodyPr/>
                    <a:lstStyle/>
                    <a:p>
                      <a:r>
                        <a:rPr lang="en-US" sz="900" dirty="0" smtClean="0"/>
                        <a:t>$86,008</a:t>
                      </a:r>
                      <a:endParaRPr lang="en-US" sz="900" dirty="0"/>
                    </a:p>
                  </a:txBody>
                  <a:tcPr>
                    <a:solidFill>
                      <a:schemeClr val="bg2"/>
                    </a:solidFill>
                  </a:tcPr>
                </a:tc>
                <a:tc>
                  <a:txBody>
                    <a:bodyPr/>
                    <a:lstStyle/>
                    <a:p>
                      <a:r>
                        <a:rPr lang="en-US" sz="900" dirty="0" smtClean="0"/>
                        <a:t>$88,397</a:t>
                      </a:r>
                      <a:endParaRPr lang="en-US" sz="900" dirty="0"/>
                    </a:p>
                  </a:txBody>
                  <a:tcPr>
                    <a:solidFill>
                      <a:schemeClr val="bg2"/>
                    </a:solidFill>
                  </a:tcPr>
                </a:tc>
                <a:tc>
                  <a:txBody>
                    <a:bodyPr/>
                    <a:lstStyle/>
                    <a:p>
                      <a:r>
                        <a:rPr lang="en-US" sz="900" dirty="0" smtClean="0"/>
                        <a:t>$90,786</a:t>
                      </a:r>
                      <a:endParaRPr lang="en-US" sz="900" dirty="0"/>
                    </a:p>
                  </a:txBody>
                  <a:tcPr>
                    <a:solidFill>
                      <a:schemeClr val="bg2"/>
                    </a:solidFill>
                  </a:tcPr>
                </a:tc>
                <a:tc>
                  <a:txBody>
                    <a:bodyPr/>
                    <a:lstStyle/>
                    <a:p>
                      <a:r>
                        <a:rPr lang="en-US" sz="900" dirty="0" smtClean="0"/>
                        <a:t>$93,175</a:t>
                      </a:r>
                      <a:endParaRPr lang="en-US" sz="900" dirty="0"/>
                    </a:p>
                  </a:txBody>
                  <a:tcPr>
                    <a:solidFill>
                      <a:schemeClr val="bg2"/>
                    </a:solidFill>
                  </a:tcPr>
                </a:tc>
                <a:tc>
                  <a:txBody>
                    <a:bodyPr/>
                    <a:lstStyle/>
                    <a:p>
                      <a:r>
                        <a:rPr lang="en-US" sz="900" dirty="0" smtClean="0"/>
                        <a:t>$2,389</a:t>
                      </a:r>
                      <a:endParaRPr lang="en-US" sz="900" dirty="0"/>
                    </a:p>
                  </a:txBody>
                  <a:tcPr>
                    <a:solidFill>
                      <a:schemeClr val="bg2"/>
                    </a:solidFill>
                  </a:tcPr>
                </a:tc>
              </a:tr>
              <a:tr h="282788">
                <a:tc>
                  <a:txBody>
                    <a:bodyPr/>
                    <a:lstStyle/>
                    <a:p>
                      <a:pPr algn="ctr"/>
                      <a:r>
                        <a:rPr lang="en-US" sz="900" dirty="0" smtClean="0"/>
                        <a:t>12</a:t>
                      </a:r>
                      <a:endParaRPr lang="en-US" sz="900" dirty="0"/>
                    </a:p>
                  </a:txBody>
                  <a:tcPr>
                    <a:solidFill>
                      <a:schemeClr val="bg2"/>
                    </a:solidFill>
                  </a:tcPr>
                </a:tc>
                <a:tc>
                  <a:txBody>
                    <a:bodyPr/>
                    <a:lstStyle/>
                    <a:p>
                      <a:r>
                        <a:rPr lang="en-US" sz="900" dirty="0" smtClean="0"/>
                        <a:t>$60,274</a:t>
                      </a:r>
                      <a:endParaRPr lang="en-US" sz="900" dirty="0"/>
                    </a:p>
                  </a:txBody>
                  <a:tcPr>
                    <a:solidFill>
                      <a:schemeClr val="bg2"/>
                    </a:solidFill>
                  </a:tcPr>
                </a:tc>
                <a:tc>
                  <a:txBody>
                    <a:bodyPr/>
                    <a:lstStyle/>
                    <a:p>
                      <a:r>
                        <a:rPr lang="en-US" sz="900" dirty="0" smtClean="0"/>
                        <a:t>$62,283</a:t>
                      </a:r>
                      <a:endParaRPr lang="en-US" sz="900" dirty="0"/>
                    </a:p>
                  </a:txBody>
                  <a:tcPr>
                    <a:solidFill>
                      <a:schemeClr val="bg2"/>
                    </a:solidFill>
                  </a:tcPr>
                </a:tc>
                <a:tc>
                  <a:txBody>
                    <a:bodyPr/>
                    <a:lstStyle/>
                    <a:p>
                      <a:r>
                        <a:rPr lang="en-US" sz="900" dirty="0" smtClean="0"/>
                        <a:t>$64,292</a:t>
                      </a:r>
                      <a:endParaRPr lang="en-US" sz="900" dirty="0"/>
                    </a:p>
                  </a:txBody>
                  <a:tcPr>
                    <a:solidFill>
                      <a:schemeClr val="bg2"/>
                    </a:solidFill>
                  </a:tcPr>
                </a:tc>
                <a:tc>
                  <a:txBody>
                    <a:bodyPr/>
                    <a:lstStyle/>
                    <a:p>
                      <a:r>
                        <a:rPr lang="en-US" sz="900" dirty="0" smtClean="0"/>
                        <a:t>$66,301</a:t>
                      </a:r>
                      <a:endParaRPr lang="en-US" sz="900" dirty="0"/>
                    </a:p>
                  </a:txBody>
                  <a:tcPr>
                    <a:solidFill>
                      <a:schemeClr val="bg2"/>
                    </a:solidFill>
                  </a:tcPr>
                </a:tc>
                <a:tc>
                  <a:txBody>
                    <a:bodyPr/>
                    <a:lstStyle/>
                    <a:p>
                      <a:r>
                        <a:rPr lang="en-US" sz="900" dirty="0" smtClean="0"/>
                        <a:t>$68,310</a:t>
                      </a:r>
                      <a:endParaRPr lang="en-US" sz="900" dirty="0"/>
                    </a:p>
                  </a:txBody>
                  <a:tcPr>
                    <a:solidFill>
                      <a:schemeClr val="bg2"/>
                    </a:solidFill>
                  </a:tcPr>
                </a:tc>
                <a:tc>
                  <a:txBody>
                    <a:bodyPr/>
                    <a:lstStyle/>
                    <a:p>
                      <a:r>
                        <a:rPr lang="en-US" sz="900" dirty="0" smtClean="0"/>
                        <a:t>$70,319</a:t>
                      </a:r>
                      <a:endParaRPr lang="en-US" sz="900" dirty="0"/>
                    </a:p>
                  </a:txBody>
                  <a:tcPr>
                    <a:solidFill>
                      <a:schemeClr val="bg2"/>
                    </a:solidFill>
                  </a:tcPr>
                </a:tc>
                <a:tc>
                  <a:txBody>
                    <a:bodyPr/>
                    <a:lstStyle/>
                    <a:p>
                      <a:r>
                        <a:rPr lang="en-US" sz="900" dirty="0" smtClean="0"/>
                        <a:t>$72,328</a:t>
                      </a:r>
                      <a:endParaRPr lang="en-US" sz="900" dirty="0"/>
                    </a:p>
                  </a:txBody>
                  <a:tcPr>
                    <a:solidFill>
                      <a:schemeClr val="bg2"/>
                    </a:solidFill>
                  </a:tcPr>
                </a:tc>
                <a:tc>
                  <a:txBody>
                    <a:bodyPr/>
                    <a:lstStyle/>
                    <a:p>
                      <a:r>
                        <a:rPr lang="en-US" sz="900" dirty="0" smtClean="0"/>
                        <a:t>$74,337</a:t>
                      </a:r>
                      <a:endParaRPr lang="en-US" sz="900" dirty="0"/>
                    </a:p>
                  </a:txBody>
                  <a:tcPr>
                    <a:solidFill>
                      <a:schemeClr val="bg2"/>
                    </a:solidFill>
                  </a:tcPr>
                </a:tc>
                <a:tc>
                  <a:txBody>
                    <a:bodyPr/>
                    <a:lstStyle/>
                    <a:p>
                      <a:r>
                        <a:rPr lang="en-US" sz="900" dirty="0" smtClean="0"/>
                        <a:t>$76,346</a:t>
                      </a:r>
                      <a:endParaRPr lang="en-US" sz="900" dirty="0"/>
                    </a:p>
                  </a:txBody>
                  <a:tcPr>
                    <a:solidFill>
                      <a:schemeClr val="bg2"/>
                    </a:solidFill>
                  </a:tcPr>
                </a:tc>
                <a:tc>
                  <a:txBody>
                    <a:bodyPr/>
                    <a:lstStyle/>
                    <a:p>
                      <a:r>
                        <a:rPr lang="en-US" sz="900" dirty="0" smtClean="0"/>
                        <a:t>$78,355</a:t>
                      </a:r>
                      <a:endParaRPr lang="en-US" sz="900" dirty="0"/>
                    </a:p>
                  </a:txBody>
                  <a:tcPr>
                    <a:solidFill>
                      <a:schemeClr val="bg2"/>
                    </a:solidFill>
                  </a:tcPr>
                </a:tc>
                <a:tc>
                  <a:txBody>
                    <a:bodyPr/>
                    <a:lstStyle/>
                    <a:p>
                      <a:r>
                        <a:rPr lang="en-US" sz="900" dirty="0" smtClean="0"/>
                        <a:t>$2,009</a:t>
                      </a:r>
                      <a:endParaRPr lang="en-US" sz="900" dirty="0"/>
                    </a:p>
                  </a:txBody>
                  <a:tcPr>
                    <a:solidFill>
                      <a:schemeClr val="bg2"/>
                    </a:solidFill>
                  </a:tcPr>
                </a:tc>
              </a:tr>
              <a:tr h="308495">
                <a:tc>
                  <a:txBody>
                    <a:bodyPr/>
                    <a:lstStyle/>
                    <a:p>
                      <a:pPr algn="ctr"/>
                      <a:r>
                        <a:rPr lang="en-US" sz="900" dirty="0" smtClean="0"/>
                        <a:t>11</a:t>
                      </a:r>
                      <a:endParaRPr lang="en-US" sz="900" dirty="0"/>
                    </a:p>
                  </a:txBody>
                  <a:tcPr>
                    <a:solidFill>
                      <a:schemeClr val="bg2"/>
                    </a:solidFill>
                  </a:tcPr>
                </a:tc>
                <a:tc>
                  <a:txBody>
                    <a:bodyPr/>
                    <a:lstStyle/>
                    <a:p>
                      <a:r>
                        <a:rPr lang="en-US" sz="900" dirty="0" smtClean="0"/>
                        <a:t>$50,287</a:t>
                      </a:r>
                      <a:endParaRPr lang="en-US" sz="900" dirty="0"/>
                    </a:p>
                  </a:txBody>
                  <a:tcPr>
                    <a:solidFill>
                      <a:schemeClr val="bg2"/>
                    </a:solidFill>
                  </a:tcPr>
                </a:tc>
                <a:tc>
                  <a:txBody>
                    <a:bodyPr/>
                    <a:lstStyle/>
                    <a:p>
                      <a:r>
                        <a:rPr lang="en-US" sz="900" dirty="0" smtClean="0"/>
                        <a:t>$51,963</a:t>
                      </a:r>
                      <a:endParaRPr lang="en-US" sz="900" dirty="0"/>
                    </a:p>
                  </a:txBody>
                  <a:tcPr>
                    <a:solidFill>
                      <a:schemeClr val="bg2"/>
                    </a:solidFill>
                  </a:tcPr>
                </a:tc>
                <a:tc>
                  <a:txBody>
                    <a:bodyPr/>
                    <a:lstStyle/>
                    <a:p>
                      <a:r>
                        <a:rPr lang="en-US" sz="900" dirty="0" smtClean="0"/>
                        <a:t>$53,639</a:t>
                      </a:r>
                      <a:endParaRPr lang="en-US" sz="900" dirty="0"/>
                    </a:p>
                  </a:txBody>
                  <a:tcPr>
                    <a:solidFill>
                      <a:schemeClr val="bg2"/>
                    </a:solidFill>
                  </a:tcPr>
                </a:tc>
                <a:tc>
                  <a:txBody>
                    <a:bodyPr/>
                    <a:lstStyle/>
                    <a:p>
                      <a:r>
                        <a:rPr lang="en-US" sz="900" dirty="0" smtClean="0"/>
                        <a:t>$55,315</a:t>
                      </a:r>
                      <a:endParaRPr lang="en-US" sz="900" dirty="0"/>
                    </a:p>
                  </a:txBody>
                  <a:tcPr>
                    <a:solidFill>
                      <a:schemeClr val="bg2"/>
                    </a:solidFill>
                  </a:tcPr>
                </a:tc>
                <a:tc>
                  <a:txBody>
                    <a:bodyPr/>
                    <a:lstStyle/>
                    <a:p>
                      <a:r>
                        <a:rPr lang="en-US" sz="900" dirty="0" smtClean="0"/>
                        <a:t>$56,991</a:t>
                      </a:r>
                      <a:endParaRPr lang="en-US" sz="900" dirty="0"/>
                    </a:p>
                  </a:txBody>
                  <a:tcPr>
                    <a:solidFill>
                      <a:schemeClr val="bg2"/>
                    </a:solidFill>
                  </a:tcPr>
                </a:tc>
                <a:tc>
                  <a:txBody>
                    <a:bodyPr/>
                    <a:lstStyle/>
                    <a:p>
                      <a:r>
                        <a:rPr lang="en-US" sz="900" dirty="0" smtClean="0"/>
                        <a:t>$58,667</a:t>
                      </a:r>
                      <a:endParaRPr lang="en-US" sz="900" dirty="0"/>
                    </a:p>
                  </a:txBody>
                  <a:tcPr>
                    <a:solidFill>
                      <a:schemeClr val="bg2"/>
                    </a:solidFill>
                  </a:tcPr>
                </a:tc>
                <a:tc>
                  <a:txBody>
                    <a:bodyPr/>
                    <a:lstStyle/>
                    <a:p>
                      <a:r>
                        <a:rPr lang="en-US" sz="900" dirty="0" smtClean="0"/>
                        <a:t>$60,343</a:t>
                      </a:r>
                      <a:endParaRPr lang="en-US" sz="900" dirty="0"/>
                    </a:p>
                  </a:txBody>
                  <a:tcPr>
                    <a:solidFill>
                      <a:schemeClr val="bg2"/>
                    </a:solidFill>
                  </a:tcPr>
                </a:tc>
                <a:tc>
                  <a:txBody>
                    <a:bodyPr/>
                    <a:lstStyle/>
                    <a:p>
                      <a:r>
                        <a:rPr lang="en-US" sz="900" dirty="0" smtClean="0"/>
                        <a:t>$62,019</a:t>
                      </a:r>
                      <a:endParaRPr lang="en-US" sz="900" dirty="0"/>
                    </a:p>
                  </a:txBody>
                  <a:tcPr>
                    <a:solidFill>
                      <a:schemeClr val="bg2"/>
                    </a:solidFill>
                  </a:tcPr>
                </a:tc>
                <a:tc>
                  <a:txBody>
                    <a:bodyPr/>
                    <a:lstStyle/>
                    <a:p>
                      <a:r>
                        <a:rPr lang="en-US" sz="900" dirty="0" smtClean="0"/>
                        <a:t>$63,695</a:t>
                      </a:r>
                      <a:endParaRPr lang="en-US" sz="900" dirty="0"/>
                    </a:p>
                  </a:txBody>
                  <a:tcPr>
                    <a:solidFill>
                      <a:schemeClr val="bg2"/>
                    </a:solidFill>
                  </a:tcPr>
                </a:tc>
                <a:tc>
                  <a:txBody>
                    <a:bodyPr/>
                    <a:lstStyle/>
                    <a:p>
                      <a:r>
                        <a:rPr lang="en-US" sz="900" dirty="0" smtClean="0"/>
                        <a:t>$65,371</a:t>
                      </a:r>
                      <a:endParaRPr lang="en-US" sz="900" dirty="0"/>
                    </a:p>
                  </a:txBody>
                  <a:tcPr>
                    <a:solidFill>
                      <a:schemeClr val="bg2"/>
                    </a:solidFill>
                  </a:tcPr>
                </a:tc>
                <a:tc>
                  <a:txBody>
                    <a:bodyPr/>
                    <a:lstStyle/>
                    <a:p>
                      <a:r>
                        <a:rPr lang="en-US" sz="900" dirty="0" smtClean="0"/>
                        <a:t>$1,676</a:t>
                      </a:r>
                      <a:endParaRPr lang="en-US" sz="900" dirty="0"/>
                    </a:p>
                  </a:txBody>
                  <a:tcPr>
                    <a:solidFill>
                      <a:schemeClr val="bg2"/>
                    </a:solidFill>
                  </a:tcPr>
                </a:tc>
              </a:tr>
              <a:tr h="269934">
                <a:tc>
                  <a:txBody>
                    <a:bodyPr/>
                    <a:lstStyle/>
                    <a:p>
                      <a:pPr algn="ctr"/>
                      <a:r>
                        <a:rPr lang="en-US" sz="900" dirty="0" smtClean="0"/>
                        <a:t>10</a:t>
                      </a:r>
                      <a:endParaRPr lang="en-US" sz="900" dirty="0"/>
                    </a:p>
                  </a:txBody>
                  <a:tcPr>
                    <a:solidFill>
                      <a:schemeClr val="bg2"/>
                    </a:solidFill>
                  </a:tcPr>
                </a:tc>
                <a:tc>
                  <a:txBody>
                    <a:bodyPr/>
                    <a:lstStyle/>
                    <a:p>
                      <a:r>
                        <a:rPr lang="en-US" sz="900" dirty="0" smtClean="0"/>
                        <a:t>$45,771</a:t>
                      </a:r>
                      <a:endParaRPr lang="en-US" sz="900" dirty="0"/>
                    </a:p>
                  </a:txBody>
                  <a:tcPr>
                    <a:solidFill>
                      <a:schemeClr val="bg2"/>
                    </a:solidFill>
                  </a:tcPr>
                </a:tc>
                <a:tc>
                  <a:txBody>
                    <a:bodyPr/>
                    <a:lstStyle/>
                    <a:p>
                      <a:r>
                        <a:rPr lang="en-US" sz="900" dirty="0" smtClean="0"/>
                        <a:t>$47,297</a:t>
                      </a:r>
                      <a:endParaRPr lang="en-US" sz="900" dirty="0"/>
                    </a:p>
                  </a:txBody>
                  <a:tcPr>
                    <a:solidFill>
                      <a:schemeClr val="bg2"/>
                    </a:solidFill>
                  </a:tcPr>
                </a:tc>
                <a:tc>
                  <a:txBody>
                    <a:bodyPr/>
                    <a:lstStyle/>
                    <a:p>
                      <a:r>
                        <a:rPr lang="en-US" sz="900" dirty="0" smtClean="0"/>
                        <a:t>$48,823</a:t>
                      </a:r>
                      <a:endParaRPr lang="en-US" sz="900" dirty="0"/>
                    </a:p>
                  </a:txBody>
                  <a:tcPr>
                    <a:solidFill>
                      <a:schemeClr val="bg2"/>
                    </a:solidFill>
                  </a:tcPr>
                </a:tc>
                <a:tc>
                  <a:txBody>
                    <a:bodyPr/>
                    <a:lstStyle/>
                    <a:p>
                      <a:r>
                        <a:rPr lang="en-US" sz="900" dirty="0" smtClean="0"/>
                        <a:t>$50,349</a:t>
                      </a:r>
                      <a:endParaRPr lang="en-US" sz="900" dirty="0"/>
                    </a:p>
                  </a:txBody>
                  <a:tcPr>
                    <a:solidFill>
                      <a:schemeClr val="bg2"/>
                    </a:solidFill>
                  </a:tcPr>
                </a:tc>
                <a:tc>
                  <a:txBody>
                    <a:bodyPr/>
                    <a:lstStyle/>
                    <a:p>
                      <a:r>
                        <a:rPr lang="en-US" sz="900" dirty="0" smtClean="0"/>
                        <a:t>$51,875</a:t>
                      </a:r>
                      <a:endParaRPr lang="en-US" sz="900" dirty="0"/>
                    </a:p>
                  </a:txBody>
                  <a:tcPr>
                    <a:solidFill>
                      <a:schemeClr val="bg2"/>
                    </a:solidFill>
                  </a:tcPr>
                </a:tc>
                <a:tc>
                  <a:txBody>
                    <a:bodyPr/>
                    <a:lstStyle/>
                    <a:p>
                      <a:r>
                        <a:rPr lang="en-US" sz="900" dirty="0" smtClean="0"/>
                        <a:t>$53,401</a:t>
                      </a:r>
                      <a:endParaRPr lang="en-US" sz="900" dirty="0"/>
                    </a:p>
                  </a:txBody>
                  <a:tcPr>
                    <a:solidFill>
                      <a:schemeClr val="bg2"/>
                    </a:solidFill>
                  </a:tcPr>
                </a:tc>
                <a:tc>
                  <a:txBody>
                    <a:bodyPr/>
                    <a:lstStyle/>
                    <a:p>
                      <a:r>
                        <a:rPr lang="en-US" sz="900" dirty="0" smtClean="0"/>
                        <a:t>$54,927</a:t>
                      </a:r>
                      <a:endParaRPr lang="en-US" sz="900" dirty="0"/>
                    </a:p>
                  </a:txBody>
                  <a:tcPr>
                    <a:solidFill>
                      <a:schemeClr val="bg2"/>
                    </a:solidFill>
                  </a:tcPr>
                </a:tc>
                <a:tc>
                  <a:txBody>
                    <a:bodyPr/>
                    <a:lstStyle/>
                    <a:p>
                      <a:r>
                        <a:rPr lang="en-US" sz="900" dirty="0" smtClean="0"/>
                        <a:t>$56,453</a:t>
                      </a:r>
                      <a:endParaRPr lang="en-US" sz="900" dirty="0"/>
                    </a:p>
                  </a:txBody>
                  <a:tcPr>
                    <a:solidFill>
                      <a:schemeClr val="bg2"/>
                    </a:solidFill>
                  </a:tcPr>
                </a:tc>
                <a:tc>
                  <a:txBody>
                    <a:bodyPr/>
                    <a:lstStyle/>
                    <a:p>
                      <a:r>
                        <a:rPr lang="en-US" sz="900" dirty="0" smtClean="0"/>
                        <a:t>$57,979</a:t>
                      </a:r>
                      <a:endParaRPr lang="en-US" sz="900" dirty="0"/>
                    </a:p>
                  </a:txBody>
                  <a:tcPr>
                    <a:solidFill>
                      <a:schemeClr val="bg2"/>
                    </a:solidFill>
                  </a:tcPr>
                </a:tc>
                <a:tc>
                  <a:txBody>
                    <a:bodyPr/>
                    <a:lstStyle/>
                    <a:p>
                      <a:r>
                        <a:rPr lang="en-US" sz="900" dirty="0" smtClean="0"/>
                        <a:t>$59,505</a:t>
                      </a:r>
                      <a:endParaRPr lang="en-US" sz="900" dirty="0"/>
                    </a:p>
                  </a:txBody>
                  <a:tcPr>
                    <a:solidFill>
                      <a:schemeClr val="bg2"/>
                    </a:solidFill>
                  </a:tcPr>
                </a:tc>
                <a:tc>
                  <a:txBody>
                    <a:bodyPr/>
                    <a:lstStyle/>
                    <a:p>
                      <a:r>
                        <a:rPr lang="en-US" sz="900" dirty="0" smtClean="0"/>
                        <a:t>$1,526</a:t>
                      </a:r>
                      <a:endParaRPr lang="en-US" sz="900" dirty="0"/>
                    </a:p>
                  </a:txBody>
                  <a:tcPr>
                    <a:solidFill>
                      <a:schemeClr val="bg2"/>
                    </a:solidFill>
                  </a:tcPr>
                </a:tc>
              </a:tr>
              <a:tr h="313851">
                <a:tc>
                  <a:txBody>
                    <a:bodyPr/>
                    <a:lstStyle/>
                    <a:p>
                      <a:pPr algn="ctr"/>
                      <a:r>
                        <a:rPr lang="en-US" sz="900" dirty="0" smtClean="0"/>
                        <a:t>9</a:t>
                      </a:r>
                      <a:endParaRPr lang="en-US" sz="900" dirty="0"/>
                    </a:p>
                  </a:txBody>
                  <a:tcPr>
                    <a:solidFill>
                      <a:schemeClr val="bg2"/>
                    </a:solidFill>
                  </a:tcPr>
                </a:tc>
                <a:tc>
                  <a:txBody>
                    <a:bodyPr/>
                    <a:lstStyle/>
                    <a:p>
                      <a:r>
                        <a:rPr lang="en-US" sz="900" dirty="0" smtClean="0"/>
                        <a:t>$41,563</a:t>
                      </a:r>
                      <a:endParaRPr lang="en-US" sz="900" dirty="0"/>
                    </a:p>
                  </a:txBody>
                  <a:tcPr>
                    <a:solidFill>
                      <a:schemeClr val="bg2"/>
                    </a:solidFill>
                  </a:tcPr>
                </a:tc>
                <a:tc>
                  <a:txBody>
                    <a:bodyPr/>
                    <a:lstStyle/>
                    <a:p>
                      <a:r>
                        <a:rPr lang="en-US" sz="900" dirty="0" smtClean="0"/>
                        <a:t>$42,948</a:t>
                      </a:r>
                      <a:endParaRPr lang="en-US" sz="900" dirty="0"/>
                    </a:p>
                  </a:txBody>
                  <a:tcPr>
                    <a:solidFill>
                      <a:schemeClr val="bg2"/>
                    </a:solidFill>
                  </a:tcPr>
                </a:tc>
                <a:tc>
                  <a:txBody>
                    <a:bodyPr/>
                    <a:lstStyle/>
                    <a:p>
                      <a:r>
                        <a:rPr lang="en-US" sz="900" dirty="0" smtClean="0"/>
                        <a:t>$44,333</a:t>
                      </a:r>
                      <a:endParaRPr lang="en-US" sz="900" dirty="0"/>
                    </a:p>
                  </a:txBody>
                  <a:tcPr>
                    <a:solidFill>
                      <a:schemeClr val="bg2"/>
                    </a:solidFill>
                  </a:tcPr>
                </a:tc>
                <a:tc>
                  <a:txBody>
                    <a:bodyPr/>
                    <a:lstStyle/>
                    <a:p>
                      <a:r>
                        <a:rPr lang="en-US" sz="900" dirty="0" smtClean="0"/>
                        <a:t>$45,718</a:t>
                      </a:r>
                      <a:endParaRPr lang="en-US" sz="900" dirty="0"/>
                    </a:p>
                  </a:txBody>
                  <a:tcPr>
                    <a:solidFill>
                      <a:schemeClr val="bg2"/>
                    </a:solidFill>
                  </a:tcPr>
                </a:tc>
                <a:tc>
                  <a:txBody>
                    <a:bodyPr/>
                    <a:lstStyle/>
                    <a:p>
                      <a:r>
                        <a:rPr lang="en-US" sz="900" dirty="0" smtClean="0"/>
                        <a:t>$47,103</a:t>
                      </a:r>
                      <a:endParaRPr lang="en-US" sz="900" dirty="0"/>
                    </a:p>
                  </a:txBody>
                  <a:tcPr>
                    <a:solidFill>
                      <a:schemeClr val="bg2"/>
                    </a:solidFill>
                  </a:tcPr>
                </a:tc>
                <a:tc>
                  <a:txBody>
                    <a:bodyPr/>
                    <a:lstStyle/>
                    <a:p>
                      <a:r>
                        <a:rPr lang="en-US" sz="900" dirty="0" smtClean="0"/>
                        <a:t>$48,488</a:t>
                      </a:r>
                      <a:endParaRPr lang="en-US" sz="900" dirty="0"/>
                    </a:p>
                  </a:txBody>
                  <a:tcPr>
                    <a:solidFill>
                      <a:schemeClr val="bg2"/>
                    </a:solidFill>
                  </a:tcPr>
                </a:tc>
                <a:tc>
                  <a:txBody>
                    <a:bodyPr/>
                    <a:lstStyle/>
                    <a:p>
                      <a:r>
                        <a:rPr lang="en-US" sz="900" dirty="0" smtClean="0"/>
                        <a:t>$49,873</a:t>
                      </a:r>
                      <a:endParaRPr lang="en-US" sz="900" dirty="0"/>
                    </a:p>
                  </a:txBody>
                  <a:tcPr>
                    <a:solidFill>
                      <a:schemeClr val="bg2"/>
                    </a:solidFill>
                  </a:tcPr>
                </a:tc>
                <a:tc>
                  <a:txBody>
                    <a:bodyPr/>
                    <a:lstStyle/>
                    <a:p>
                      <a:r>
                        <a:rPr lang="en-US" sz="900" dirty="0" smtClean="0"/>
                        <a:t>$51,258</a:t>
                      </a:r>
                      <a:endParaRPr lang="en-US" sz="900" dirty="0"/>
                    </a:p>
                  </a:txBody>
                  <a:tcPr>
                    <a:solidFill>
                      <a:schemeClr val="bg2"/>
                    </a:solidFill>
                  </a:tcPr>
                </a:tc>
                <a:tc>
                  <a:txBody>
                    <a:bodyPr/>
                    <a:lstStyle/>
                    <a:p>
                      <a:r>
                        <a:rPr lang="en-US" sz="900" dirty="0" smtClean="0"/>
                        <a:t>$52,643</a:t>
                      </a:r>
                      <a:endParaRPr lang="en-US" sz="900" dirty="0"/>
                    </a:p>
                  </a:txBody>
                  <a:tcPr>
                    <a:solidFill>
                      <a:schemeClr val="bg2"/>
                    </a:solidFill>
                  </a:tcPr>
                </a:tc>
                <a:tc>
                  <a:txBody>
                    <a:bodyPr/>
                    <a:lstStyle/>
                    <a:p>
                      <a:r>
                        <a:rPr lang="en-US" sz="900" dirty="0" smtClean="0"/>
                        <a:t>$56,798</a:t>
                      </a:r>
                      <a:endParaRPr lang="en-US" sz="900" dirty="0"/>
                    </a:p>
                  </a:txBody>
                  <a:tcPr>
                    <a:solidFill>
                      <a:schemeClr val="bg2"/>
                    </a:solidFill>
                  </a:tcPr>
                </a:tc>
                <a:tc>
                  <a:txBody>
                    <a:bodyPr/>
                    <a:lstStyle/>
                    <a:p>
                      <a:r>
                        <a:rPr lang="en-US" sz="900" dirty="0" smtClean="0"/>
                        <a:t>$1,385</a:t>
                      </a:r>
                      <a:endParaRPr lang="en-US" sz="900" dirty="0"/>
                    </a:p>
                  </a:txBody>
                  <a:tcPr>
                    <a:solidFill>
                      <a:schemeClr val="bg2"/>
                    </a:solidFill>
                  </a:tcPr>
                </a:tc>
              </a:tr>
              <a:tr h="277431">
                <a:tc>
                  <a:txBody>
                    <a:bodyPr/>
                    <a:lstStyle/>
                    <a:p>
                      <a:pPr algn="ctr"/>
                      <a:r>
                        <a:rPr lang="en-US" sz="900" dirty="0" smtClean="0"/>
                        <a:t>8</a:t>
                      </a:r>
                      <a:endParaRPr lang="en-US" sz="900" dirty="0"/>
                    </a:p>
                  </a:txBody>
                  <a:tcPr>
                    <a:solidFill>
                      <a:schemeClr val="bg2"/>
                    </a:solidFill>
                  </a:tcPr>
                </a:tc>
                <a:tc>
                  <a:txBody>
                    <a:bodyPr/>
                    <a:lstStyle/>
                    <a:p>
                      <a:r>
                        <a:rPr lang="en-US" sz="900" dirty="0" smtClean="0"/>
                        <a:t>$37,631</a:t>
                      </a:r>
                      <a:endParaRPr lang="en-US" sz="900" dirty="0"/>
                    </a:p>
                  </a:txBody>
                  <a:tcPr>
                    <a:solidFill>
                      <a:schemeClr val="bg2"/>
                    </a:solidFill>
                  </a:tcPr>
                </a:tc>
                <a:tc>
                  <a:txBody>
                    <a:bodyPr/>
                    <a:lstStyle/>
                    <a:p>
                      <a:r>
                        <a:rPr lang="en-US" sz="900" dirty="0" smtClean="0"/>
                        <a:t>$38,885</a:t>
                      </a:r>
                      <a:endParaRPr lang="en-US" sz="900" dirty="0"/>
                    </a:p>
                  </a:txBody>
                  <a:tcPr>
                    <a:solidFill>
                      <a:schemeClr val="bg2"/>
                    </a:solidFill>
                  </a:tcPr>
                </a:tc>
                <a:tc>
                  <a:txBody>
                    <a:bodyPr/>
                    <a:lstStyle/>
                    <a:p>
                      <a:r>
                        <a:rPr lang="en-US" sz="900" dirty="0" smtClean="0"/>
                        <a:t>$40,139</a:t>
                      </a:r>
                      <a:endParaRPr lang="en-US" sz="900" dirty="0"/>
                    </a:p>
                  </a:txBody>
                  <a:tcPr>
                    <a:solidFill>
                      <a:schemeClr val="bg2"/>
                    </a:solidFill>
                  </a:tcPr>
                </a:tc>
                <a:tc>
                  <a:txBody>
                    <a:bodyPr/>
                    <a:lstStyle/>
                    <a:p>
                      <a:r>
                        <a:rPr lang="en-US" sz="900" dirty="0" smtClean="0"/>
                        <a:t>$41,393</a:t>
                      </a:r>
                      <a:endParaRPr lang="en-US" sz="900" dirty="0"/>
                    </a:p>
                  </a:txBody>
                  <a:tcPr>
                    <a:solidFill>
                      <a:schemeClr val="bg2"/>
                    </a:solidFill>
                  </a:tcPr>
                </a:tc>
                <a:tc>
                  <a:txBody>
                    <a:bodyPr/>
                    <a:lstStyle/>
                    <a:p>
                      <a:r>
                        <a:rPr lang="en-US" sz="900" dirty="0" smtClean="0"/>
                        <a:t>$42,647</a:t>
                      </a:r>
                      <a:endParaRPr lang="en-US" sz="900" dirty="0"/>
                    </a:p>
                  </a:txBody>
                  <a:tcPr>
                    <a:solidFill>
                      <a:schemeClr val="bg2"/>
                    </a:solidFill>
                  </a:tcPr>
                </a:tc>
                <a:tc>
                  <a:txBody>
                    <a:bodyPr/>
                    <a:lstStyle/>
                    <a:p>
                      <a:r>
                        <a:rPr lang="en-US" sz="900" dirty="0" smtClean="0"/>
                        <a:t>$43,901</a:t>
                      </a:r>
                      <a:endParaRPr lang="en-US" sz="900" dirty="0"/>
                    </a:p>
                  </a:txBody>
                  <a:tcPr>
                    <a:solidFill>
                      <a:schemeClr val="bg2"/>
                    </a:solidFill>
                  </a:tcPr>
                </a:tc>
                <a:tc>
                  <a:txBody>
                    <a:bodyPr/>
                    <a:lstStyle/>
                    <a:p>
                      <a:r>
                        <a:rPr lang="en-US" sz="900" dirty="0" smtClean="0"/>
                        <a:t>$45,155</a:t>
                      </a:r>
                      <a:endParaRPr lang="en-US" sz="900" dirty="0"/>
                    </a:p>
                  </a:txBody>
                  <a:tcPr>
                    <a:solidFill>
                      <a:schemeClr val="bg2"/>
                    </a:solidFill>
                  </a:tcPr>
                </a:tc>
                <a:tc>
                  <a:txBody>
                    <a:bodyPr/>
                    <a:lstStyle/>
                    <a:p>
                      <a:r>
                        <a:rPr lang="en-US" sz="900" dirty="0" smtClean="0"/>
                        <a:t>$46,409</a:t>
                      </a:r>
                      <a:endParaRPr lang="en-US" sz="900" dirty="0"/>
                    </a:p>
                  </a:txBody>
                  <a:tcPr>
                    <a:solidFill>
                      <a:schemeClr val="bg2"/>
                    </a:solidFill>
                  </a:tcPr>
                </a:tc>
                <a:tc>
                  <a:txBody>
                    <a:bodyPr/>
                    <a:lstStyle/>
                    <a:p>
                      <a:r>
                        <a:rPr lang="en-US" sz="900" dirty="0" smtClean="0"/>
                        <a:t>$47,663</a:t>
                      </a:r>
                      <a:endParaRPr lang="en-US" sz="900" dirty="0"/>
                    </a:p>
                  </a:txBody>
                  <a:tcPr>
                    <a:solidFill>
                      <a:schemeClr val="bg2"/>
                    </a:solidFill>
                  </a:tcPr>
                </a:tc>
                <a:tc>
                  <a:txBody>
                    <a:bodyPr/>
                    <a:lstStyle/>
                    <a:p>
                      <a:r>
                        <a:rPr lang="en-US" sz="900" dirty="0" smtClean="0"/>
                        <a:t>$48,917</a:t>
                      </a:r>
                      <a:endParaRPr lang="en-US" sz="900" dirty="0"/>
                    </a:p>
                  </a:txBody>
                  <a:tcPr>
                    <a:solidFill>
                      <a:schemeClr val="bg2"/>
                    </a:solidFill>
                  </a:tcPr>
                </a:tc>
                <a:tc>
                  <a:txBody>
                    <a:bodyPr/>
                    <a:lstStyle/>
                    <a:p>
                      <a:r>
                        <a:rPr lang="en-US" sz="900" dirty="0" smtClean="0"/>
                        <a:t>$1,254</a:t>
                      </a:r>
                      <a:endParaRPr lang="en-US" sz="900" dirty="0"/>
                    </a:p>
                  </a:txBody>
                  <a:tcPr>
                    <a:solidFill>
                      <a:schemeClr val="bg2"/>
                    </a:solidFill>
                  </a:tcPr>
                </a:tc>
              </a:tr>
              <a:tr h="334204">
                <a:tc>
                  <a:txBody>
                    <a:bodyPr/>
                    <a:lstStyle/>
                    <a:p>
                      <a:pPr algn="ctr"/>
                      <a:r>
                        <a:rPr lang="en-US" sz="900" dirty="0" smtClean="0"/>
                        <a:t>7</a:t>
                      </a:r>
                      <a:endParaRPr lang="en-US" sz="900" dirty="0"/>
                    </a:p>
                  </a:txBody>
                  <a:tcPr>
                    <a:solidFill>
                      <a:schemeClr val="bg2"/>
                    </a:solidFill>
                  </a:tcPr>
                </a:tc>
                <a:tc>
                  <a:txBody>
                    <a:bodyPr/>
                    <a:lstStyle/>
                    <a:p>
                      <a:r>
                        <a:rPr lang="en-US" sz="900" dirty="0" smtClean="0"/>
                        <a:t>$33,979</a:t>
                      </a:r>
                      <a:endParaRPr lang="en-US" sz="900" dirty="0"/>
                    </a:p>
                  </a:txBody>
                  <a:tcPr>
                    <a:solidFill>
                      <a:schemeClr val="bg2"/>
                    </a:solidFill>
                  </a:tcPr>
                </a:tc>
                <a:tc>
                  <a:txBody>
                    <a:bodyPr/>
                    <a:lstStyle/>
                    <a:p>
                      <a:r>
                        <a:rPr lang="en-US" sz="900" dirty="0" smtClean="0"/>
                        <a:t>$35,112</a:t>
                      </a:r>
                      <a:endParaRPr lang="en-US" sz="900" dirty="0"/>
                    </a:p>
                  </a:txBody>
                  <a:tcPr>
                    <a:solidFill>
                      <a:schemeClr val="bg2"/>
                    </a:solidFill>
                  </a:tcPr>
                </a:tc>
                <a:tc>
                  <a:txBody>
                    <a:bodyPr/>
                    <a:lstStyle/>
                    <a:p>
                      <a:r>
                        <a:rPr lang="en-US" sz="900" dirty="0" smtClean="0"/>
                        <a:t>$36,245</a:t>
                      </a:r>
                      <a:endParaRPr lang="en-US" sz="900" dirty="0"/>
                    </a:p>
                  </a:txBody>
                  <a:tcPr>
                    <a:solidFill>
                      <a:schemeClr val="bg2"/>
                    </a:solidFill>
                  </a:tcPr>
                </a:tc>
                <a:tc>
                  <a:txBody>
                    <a:bodyPr/>
                    <a:lstStyle/>
                    <a:p>
                      <a:r>
                        <a:rPr lang="en-US" sz="900" dirty="0" smtClean="0"/>
                        <a:t>$37,378</a:t>
                      </a:r>
                      <a:endParaRPr lang="en-US" sz="900" dirty="0"/>
                    </a:p>
                  </a:txBody>
                  <a:tcPr>
                    <a:solidFill>
                      <a:schemeClr val="bg2"/>
                    </a:solidFill>
                  </a:tcPr>
                </a:tc>
                <a:tc>
                  <a:txBody>
                    <a:bodyPr/>
                    <a:lstStyle/>
                    <a:p>
                      <a:r>
                        <a:rPr lang="en-US" sz="900" dirty="0" smtClean="0"/>
                        <a:t>$38,511</a:t>
                      </a:r>
                      <a:endParaRPr lang="en-US" sz="900" dirty="0"/>
                    </a:p>
                  </a:txBody>
                  <a:tcPr>
                    <a:solidFill>
                      <a:schemeClr val="bg2"/>
                    </a:solidFill>
                  </a:tcPr>
                </a:tc>
                <a:tc>
                  <a:txBody>
                    <a:bodyPr/>
                    <a:lstStyle/>
                    <a:p>
                      <a:r>
                        <a:rPr lang="en-US" sz="900" dirty="0" smtClean="0"/>
                        <a:t>$39,644</a:t>
                      </a:r>
                      <a:endParaRPr lang="en-US" sz="900" dirty="0"/>
                    </a:p>
                  </a:txBody>
                  <a:tcPr>
                    <a:solidFill>
                      <a:schemeClr val="bg2"/>
                    </a:solidFill>
                  </a:tcPr>
                </a:tc>
                <a:tc>
                  <a:txBody>
                    <a:bodyPr/>
                    <a:lstStyle/>
                    <a:p>
                      <a:r>
                        <a:rPr lang="en-US" sz="900" dirty="0" smtClean="0"/>
                        <a:t>$40,777</a:t>
                      </a:r>
                      <a:endParaRPr lang="en-US" sz="900" dirty="0"/>
                    </a:p>
                  </a:txBody>
                  <a:tcPr>
                    <a:solidFill>
                      <a:schemeClr val="bg2"/>
                    </a:solidFill>
                  </a:tcPr>
                </a:tc>
                <a:tc>
                  <a:txBody>
                    <a:bodyPr/>
                    <a:lstStyle/>
                    <a:p>
                      <a:r>
                        <a:rPr lang="en-US" sz="900" dirty="0" smtClean="0"/>
                        <a:t>$41,910</a:t>
                      </a:r>
                      <a:endParaRPr lang="en-US" sz="900" dirty="0"/>
                    </a:p>
                  </a:txBody>
                  <a:tcPr>
                    <a:solidFill>
                      <a:schemeClr val="bg2"/>
                    </a:solidFill>
                  </a:tcPr>
                </a:tc>
                <a:tc>
                  <a:txBody>
                    <a:bodyPr/>
                    <a:lstStyle/>
                    <a:p>
                      <a:r>
                        <a:rPr lang="en-US" sz="900" dirty="0" smtClean="0"/>
                        <a:t>$43,043</a:t>
                      </a:r>
                      <a:endParaRPr lang="en-US" sz="900" dirty="0"/>
                    </a:p>
                  </a:txBody>
                  <a:tcPr>
                    <a:solidFill>
                      <a:schemeClr val="bg2"/>
                    </a:solidFill>
                  </a:tcPr>
                </a:tc>
                <a:tc>
                  <a:txBody>
                    <a:bodyPr/>
                    <a:lstStyle/>
                    <a:p>
                      <a:r>
                        <a:rPr lang="en-US" sz="900" dirty="0" smtClean="0"/>
                        <a:t>$44,176</a:t>
                      </a:r>
                      <a:endParaRPr lang="en-US" sz="900" dirty="0"/>
                    </a:p>
                  </a:txBody>
                  <a:tcPr>
                    <a:solidFill>
                      <a:schemeClr val="bg2"/>
                    </a:solidFill>
                  </a:tcPr>
                </a:tc>
                <a:tc>
                  <a:txBody>
                    <a:bodyPr/>
                    <a:lstStyle/>
                    <a:p>
                      <a:r>
                        <a:rPr lang="en-US" sz="900" dirty="0" smtClean="0"/>
                        <a:t>$1,133</a:t>
                      </a:r>
                      <a:endParaRPr lang="en-US" sz="900" dirty="0"/>
                    </a:p>
                  </a:txBody>
                  <a:tcPr>
                    <a:solidFill>
                      <a:schemeClr val="bg2"/>
                    </a:solidFill>
                  </a:tcPr>
                </a:tc>
              </a:tr>
              <a:tr h="269933">
                <a:tc>
                  <a:txBody>
                    <a:bodyPr/>
                    <a:lstStyle/>
                    <a:p>
                      <a:pPr algn="ctr"/>
                      <a:r>
                        <a:rPr lang="en-US" sz="900" dirty="0" smtClean="0"/>
                        <a:t>6</a:t>
                      </a:r>
                      <a:endParaRPr lang="en-US" sz="900" dirty="0"/>
                    </a:p>
                  </a:txBody>
                  <a:tcPr>
                    <a:solidFill>
                      <a:schemeClr val="bg2"/>
                    </a:solidFill>
                  </a:tcPr>
                </a:tc>
                <a:tc>
                  <a:txBody>
                    <a:bodyPr/>
                    <a:lstStyle/>
                    <a:p>
                      <a:r>
                        <a:rPr lang="en-US" sz="900" dirty="0" smtClean="0"/>
                        <a:t>$30,577</a:t>
                      </a:r>
                      <a:endParaRPr lang="en-US" sz="900" dirty="0"/>
                    </a:p>
                  </a:txBody>
                  <a:tcPr>
                    <a:solidFill>
                      <a:schemeClr val="bg2"/>
                    </a:solidFill>
                  </a:tcPr>
                </a:tc>
                <a:tc>
                  <a:txBody>
                    <a:bodyPr/>
                    <a:lstStyle/>
                    <a:p>
                      <a:r>
                        <a:rPr lang="en-US" sz="900" dirty="0" smtClean="0"/>
                        <a:t>$31,596</a:t>
                      </a:r>
                      <a:endParaRPr lang="en-US" sz="900" dirty="0"/>
                    </a:p>
                  </a:txBody>
                  <a:tcPr>
                    <a:solidFill>
                      <a:schemeClr val="bg2"/>
                    </a:solidFill>
                  </a:tcPr>
                </a:tc>
                <a:tc>
                  <a:txBody>
                    <a:bodyPr/>
                    <a:lstStyle/>
                    <a:p>
                      <a:r>
                        <a:rPr lang="en-US" sz="900" dirty="0" smtClean="0"/>
                        <a:t>$32,615</a:t>
                      </a:r>
                      <a:endParaRPr lang="en-US" sz="900" dirty="0"/>
                    </a:p>
                  </a:txBody>
                  <a:tcPr>
                    <a:solidFill>
                      <a:schemeClr val="bg2"/>
                    </a:solidFill>
                  </a:tcPr>
                </a:tc>
                <a:tc>
                  <a:txBody>
                    <a:bodyPr/>
                    <a:lstStyle/>
                    <a:p>
                      <a:r>
                        <a:rPr lang="en-US" sz="900" dirty="0" smtClean="0"/>
                        <a:t>$33,634</a:t>
                      </a:r>
                      <a:endParaRPr lang="en-US" sz="900" dirty="0"/>
                    </a:p>
                  </a:txBody>
                  <a:tcPr>
                    <a:solidFill>
                      <a:schemeClr val="bg2"/>
                    </a:solidFill>
                  </a:tcPr>
                </a:tc>
                <a:tc>
                  <a:txBody>
                    <a:bodyPr/>
                    <a:lstStyle/>
                    <a:p>
                      <a:r>
                        <a:rPr lang="en-US" sz="900" dirty="0" smtClean="0"/>
                        <a:t>$34,653</a:t>
                      </a:r>
                      <a:endParaRPr lang="en-US" sz="900" dirty="0"/>
                    </a:p>
                  </a:txBody>
                  <a:tcPr>
                    <a:solidFill>
                      <a:schemeClr val="bg2"/>
                    </a:solidFill>
                  </a:tcPr>
                </a:tc>
                <a:tc>
                  <a:txBody>
                    <a:bodyPr/>
                    <a:lstStyle/>
                    <a:p>
                      <a:r>
                        <a:rPr lang="en-US" sz="900" dirty="0" smtClean="0"/>
                        <a:t>$35,672</a:t>
                      </a:r>
                      <a:endParaRPr lang="en-US" sz="900" dirty="0"/>
                    </a:p>
                  </a:txBody>
                  <a:tcPr>
                    <a:solidFill>
                      <a:schemeClr val="bg2"/>
                    </a:solidFill>
                  </a:tcPr>
                </a:tc>
                <a:tc>
                  <a:txBody>
                    <a:bodyPr/>
                    <a:lstStyle/>
                    <a:p>
                      <a:r>
                        <a:rPr lang="en-US" sz="900" dirty="0" smtClean="0"/>
                        <a:t>$36,691</a:t>
                      </a:r>
                      <a:endParaRPr lang="en-US" sz="900" dirty="0"/>
                    </a:p>
                  </a:txBody>
                  <a:tcPr>
                    <a:solidFill>
                      <a:schemeClr val="bg2"/>
                    </a:solidFill>
                  </a:tcPr>
                </a:tc>
                <a:tc>
                  <a:txBody>
                    <a:bodyPr/>
                    <a:lstStyle/>
                    <a:p>
                      <a:r>
                        <a:rPr lang="en-US" sz="900" dirty="0" smtClean="0"/>
                        <a:t>$37,710</a:t>
                      </a:r>
                      <a:endParaRPr lang="en-US" sz="900" dirty="0"/>
                    </a:p>
                  </a:txBody>
                  <a:tcPr>
                    <a:solidFill>
                      <a:schemeClr val="bg2"/>
                    </a:solidFill>
                  </a:tcPr>
                </a:tc>
                <a:tc>
                  <a:txBody>
                    <a:bodyPr/>
                    <a:lstStyle/>
                    <a:p>
                      <a:r>
                        <a:rPr lang="en-US" sz="900" dirty="0" smtClean="0"/>
                        <a:t>$38,729</a:t>
                      </a:r>
                      <a:endParaRPr lang="en-US" sz="900" dirty="0"/>
                    </a:p>
                  </a:txBody>
                  <a:tcPr>
                    <a:solidFill>
                      <a:schemeClr val="bg2"/>
                    </a:solidFill>
                  </a:tcPr>
                </a:tc>
                <a:tc>
                  <a:txBody>
                    <a:bodyPr/>
                    <a:lstStyle/>
                    <a:p>
                      <a:r>
                        <a:rPr lang="en-US" sz="900" dirty="0" smtClean="0"/>
                        <a:t>$39,748</a:t>
                      </a:r>
                      <a:endParaRPr lang="en-US" sz="900" dirty="0"/>
                    </a:p>
                  </a:txBody>
                  <a:tcPr>
                    <a:solidFill>
                      <a:schemeClr val="bg2"/>
                    </a:solidFill>
                  </a:tcPr>
                </a:tc>
                <a:tc>
                  <a:txBody>
                    <a:bodyPr/>
                    <a:lstStyle/>
                    <a:p>
                      <a:r>
                        <a:rPr lang="en-US" sz="900" dirty="0" smtClean="0"/>
                        <a:t>$1,019</a:t>
                      </a:r>
                      <a:endParaRPr lang="en-US" sz="900" dirty="0"/>
                    </a:p>
                  </a:txBody>
                  <a:tcPr>
                    <a:solidFill>
                      <a:schemeClr val="bg2"/>
                    </a:solidFill>
                  </a:tcPr>
                </a:tc>
              </a:tr>
              <a:tr h="295642">
                <a:tc>
                  <a:txBody>
                    <a:bodyPr/>
                    <a:lstStyle/>
                    <a:p>
                      <a:pPr algn="ctr"/>
                      <a:r>
                        <a:rPr lang="en-US" sz="900" dirty="0" smtClean="0"/>
                        <a:t>5</a:t>
                      </a:r>
                      <a:endParaRPr lang="en-US" sz="900" dirty="0"/>
                    </a:p>
                  </a:txBody>
                  <a:tcPr>
                    <a:solidFill>
                      <a:schemeClr val="bg2"/>
                    </a:solidFill>
                  </a:tcPr>
                </a:tc>
                <a:tc>
                  <a:txBody>
                    <a:bodyPr/>
                    <a:lstStyle/>
                    <a:p>
                      <a:r>
                        <a:rPr lang="en-US" sz="900" dirty="0" smtClean="0"/>
                        <a:t>$27,431</a:t>
                      </a:r>
                      <a:endParaRPr lang="en-US" sz="900" dirty="0"/>
                    </a:p>
                  </a:txBody>
                  <a:tcPr>
                    <a:solidFill>
                      <a:schemeClr val="bg2"/>
                    </a:solidFill>
                  </a:tcPr>
                </a:tc>
                <a:tc>
                  <a:txBody>
                    <a:bodyPr/>
                    <a:lstStyle/>
                    <a:p>
                      <a:r>
                        <a:rPr lang="en-US" sz="900" dirty="0" smtClean="0"/>
                        <a:t>$28,345</a:t>
                      </a:r>
                      <a:endParaRPr lang="en-US" sz="900" dirty="0"/>
                    </a:p>
                  </a:txBody>
                  <a:tcPr>
                    <a:solidFill>
                      <a:schemeClr val="bg2"/>
                    </a:solidFill>
                  </a:tcPr>
                </a:tc>
                <a:tc>
                  <a:txBody>
                    <a:bodyPr/>
                    <a:lstStyle/>
                    <a:p>
                      <a:r>
                        <a:rPr lang="en-US" sz="900" dirty="0" smtClean="0"/>
                        <a:t>$29,259</a:t>
                      </a:r>
                      <a:endParaRPr lang="en-US" sz="900" dirty="0"/>
                    </a:p>
                  </a:txBody>
                  <a:tcPr>
                    <a:solidFill>
                      <a:schemeClr val="bg2"/>
                    </a:solidFill>
                  </a:tcPr>
                </a:tc>
                <a:tc>
                  <a:txBody>
                    <a:bodyPr/>
                    <a:lstStyle/>
                    <a:p>
                      <a:r>
                        <a:rPr lang="en-US" sz="900" dirty="0" smtClean="0"/>
                        <a:t>$30,173</a:t>
                      </a:r>
                      <a:endParaRPr lang="en-US" sz="900" dirty="0"/>
                    </a:p>
                  </a:txBody>
                  <a:tcPr>
                    <a:solidFill>
                      <a:schemeClr val="bg2"/>
                    </a:solidFill>
                  </a:tcPr>
                </a:tc>
                <a:tc>
                  <a:txBody>
                    <a:bodyPr/>
                    <a:lstStyle/>
                    <a:p>
                      <a:r>
                        <a:rPr lang="en-US" sz="900" dirty="0" smtClean="0"/>
                        <a:t>$31,087</a:t>
                      </a:r>
                      <a:endParaRPr lang="en-US" sz="900" dirty="0"/>
                    </a:p>
                  </a:txBody>
                  <a:tcPr>
                    <a:solidFill>
                      <a:schemeClr val="bg2"/>
                    </a:solidFill>
                  </a:tcPr>
                </a:tc>
                <a:tc>
                  <a:txBody>
                    <a:bodyPr/>
                    <a:lstStyle/>
                    <a:p>
                      <a:r>
                        <a:rPr lang="en-US" sz="900" dirty="0" smtClean="0"/>
                        <a:t>$32,001</a:t>
                      </a:r>
                      <a:endParaRPr lang="en-US" sz="900" dirty="0"/>
                    </a:p>
                  </a:txBody>
                  <a:tcPr>
                    <a:solidFill>
                      <a:schemeClr val="bg2"/>
                    </a:solidFill>
                  </a:tcPr>
                </a:tc>
                <a:tc>
                  <a:txBody>
                    <a:bodyPr/>
                    <a:lstStyle/>
                    <a:p>
                      <a:r>
                        <a:rPr lang="en-US" sz="900" dirty="0" smtClean="0"/>
                        <a:t>$32,915</a:t>
                      </a:r>
                      <a:endParaRPr lang="en-US" sz="900" dirty="0"/>
                    </a:p>
                  </a:txBody>
                  <a:tcPr>
                    <a:solidFill>
                      <a:schemeClr val="bg2"/>
                    </a:solidFill>
                  </a:tcPr>
                </a:tc>
                <a:tc>
                  <a:txBody>
                    <a:bodyPr/>
                    <a:lstStyle/>
                    <a:p>
                      <a:r>
                        <a:rPr lang="en-US" sz="900" dirty="0" smtClean="0"/>
                        <a:t>$33,829</a:t>
                      </a:r>
                      <a:endParaRPr lang="en-US" sz="900" dirty="0"/>
                    </a:p>
                  </a:txBody>
                  <a:tcPr>
                    <a:solidFill>
                      <a:schemeClr val="bg2"/>
                    </a:solidFill>
                  </a:tcPr>
                </a:tc>
                <a:tc>
                  <a:txBody>
                    <a:bodyPr/>
                    <a:lstStyle/>
                    <a:p>
                      <a:r>
                        <a:rPr lang="en-US" sz="900" dirty="0" smtClean="0"/>
                        <a:t>$34,743</a:t>
                      </a:r>
                      <a:endParaRPr lang="en-US" sz="900" dirty="0"/>
                    </a:p>
                  </a:txBody>
                  <a:tcPr>
                    <a:solidFill>
                      <a:schemeClr val="bg2"/>
                    </a:solidFill>
                  </a:tcPr>
                </a:tc>
                <a:tc>
                  <a:txBody>
                    <a:bodyPr/>
                    <a:lstStyle/>
                    <a:p>
                      <a:r>
                        <a:rPr lang="en-US" sz="900" dirty="0" smtClean="0"/>
                        <a:t>$35,657</a:t>
                      </a:r>
                      <a:endParaRPr lang="en-US" sz="900" dirty="0"/>
                    </a:p>
                  </a:txBody>
                  <a:tcPr>
                    <a:solidFill>
                      <a:schemeClr val="bg2"/>
                    </a:solidFill>
                  </a:tcPr>
                </a:tc>
                <a:tc>
                  <a:txBody>
                    <a:bodyPr/>
                    <a:lstStyle/>
                    <a:p>
                      <a:r>
                        <a:rPr lang="en-US" sz="900" dirty="0" smtClean="0"/>
                        <a:t>$914</a:t>
                      </a:r>
                      <a:endParaRPr lang="en-US" sz="900" dirty="0"/>
                    </a:p>
                  </a:txBody>
                  <a:tcPr>
                    <a:solidFill>
                      <a:schemeClr val="bg2"/>
                    </a:solidFill>
                  </a:tcPr>
                </a:tc>
              </a:tr>
              <a:tr h="269934">
                <a:tc>
                  <a:txBody>
                    <a:bodyPr/>
                    <a:lstStyle/>
                    <a:p>
                      <a:pPr algn="ctr"/>
                      <a:r>
                        <a:rPr lang="en-US" sz="900" dirty="0" smtClean="0"/>
                        <a:t>4</a:t>
                      </a:r>
                      <a:endParaRPr lang="en-US" sz="900" dirty="0"/>
                    </a:p>
                  </a:txBody>
                  <a:tcPr>
                    <a:solidFill>
                      <a:schemeClr val="bg2"/>
                    </a:solidFill>
                  </a:tcPr>
                </a:tc>
                <a:tc>
                  <a:txBody>
                    <a:bodyPr/>
                    <a:lstStyle/>
                    <a:p>
                      <a:r>
                        <a:rPr lang="en-US" sz="900" dirty="0" smtClean="0"/>
                        <a:t>$24,518</a:t>
                      </a:r>
                      <a:endParaRPr lang="en-US" sz="900" dirty="0"/>
                    </a:p>
                  </a:txBody>
                  <a:tcPr>
                    <a:solidFill>
                      <a:schemeClr val="bg2"/>
                    </a:solidFill>
                  </a:tcPr>
                </a:tc>
                <a:tc>
                  <a:txBody>
                    <a:bodyPr/>
                    <a:lstStyle/>
                    <a:p>
                      <a:r>
                        <a:rPr lang="en-US" sz="900" dirty="0" smtClean="0"/>
                        <a:t>$25,335</a:t>
                      </a:r>
                      <a:endParaRPr lang="en-US" sz="900" dirty="0"/>
                    </a:p>
                  </a:txBody>
                  <a:tcPr>
                    <a:solidFill>
                      <a:schemeClr val="bg2"/>
                    </a:solidFill>
                  </a:tcPr>
                </a:tc>
                <a:tc>
                  <a:txBody>
                    <a:bodyPr/>
                    <a:lstStyle/>
                    <a:p>
                      <a:r>
                        <a:rPr lang="en-US" sz="900" dirty="0" smtClean="0"/>
                        <a:t>$26,152</a:t>
                      </a:r>
                      <a:endParaRPr lang="en-US" sz="900" dirty="0"/>
                    </a:p>
                  </a:txBody>
                  <a:tcPr>
                    <a:solidFill>
                      <a:schemeClr val="bg2"/>
                    </a:solidFill>
                  </a:tcPr>
                </a:tc>
                <a:tc>
                  <a:txBody>
                    <a:bodyPr/>
                    <a:lstStyle/>
                    <a:p>
                      <a:r>
                        <a:rPr lang="en-US" sz="900" dirty="0" smtClean="0"/>
                        <a:t>$26,969</a:t>
                      </a:r>
                      <a:endParaRPr lang="en-US" sz="900" dirty="0"/>
                    </a:p>
                  </a:txBody>
                  <a:tcPr>
                    <a:solidFill>
                      <a:schemeClr val="bg2"/>
                    </a:solidFill>
                  </a:tcPr>
                </a:tc>
                <a:tc>
                  <a:txBody>
                    <a:bodyPr/>
                    <a:lstStyle/>
                    <a:p>
                      <a:r>
                        <a:rPr lang="en-US" sz="900" dirty="0" smtClean="0"/>
                        <a:t>$27,786</a:t>
                      </a:r>
                      <a:endParaRPr lang="en-US" sz="900" dirty="0"/>
                    </a:p>
                  </a:txBody>
                  <a:tcPr>
                    <a:solidFill>
                      <a:schemeClr val="bg2"/>
                    </a:solidFill>
                  </a:tcPr>
                </a:tc>
                <a:tc>
                  <a:txBody>
                    <a:bodyPr/>
                    <a:lstStyle/>
                    <a:p>
                      <a:r>
                        <a:rPr lang="en-US" sz="900" dirty="0" smtClean="0"/>
                        <a:t>$28,603</a:t>
                      </a:r>
                      <a:endParaRPr lang="en-US" sz="900" dirty="0"/>
                    </a:p>
                  </a:txBody>
                  <a:tcPr>
                    <a:solidFill>
                      <a:schemeClr val="bg2"/>
                    </a:solidFill>
                  </a:tcPr>
                </a:tc>
                <a:tc>
                  <a:txBody>
                    <a:bodyPr/>
                    <a:lstStyle/>
                    <a:p>
                      <a:r>
                        <a:rPr lang="en-US" sz="900" dirty="0" smtClean="0"/>
                        <a:t>$29,420</a:t>
                      </a:r>
                      <a:endParaRPr lang="en-US" sz="900" dirty="0"/>
                    </a:p>
                  </a:txBody>
                  <a:tcPr>
                    <a:solidFill>
                      <a:schemeClr val="bg2"/>
                    </a:solidFill>
                  </a:tcPr>
                </a:tc>
                <a:tc>
                  <a:txBody>
                    <a:bodyPr/>
                    <a:lstStyle/>
                    <a:p>
                      <a:r>
                        <a:rPr lang="en-US" sz="900" dirty="0" smtClean="0"/>
                        <a:t>$30,237</a:t>
                      </a:r>
                      <a:endParaRPr lang="en-US" sz="900" dirty="0"/>
                    </a:p>
                  </a:txBody>
                  <a:tcPr>
                    <a:solidFill>
                      <a:schemeClr val="bg2"/>
                    </a:solidFill>
                  </a:tcPr>
                </a:tc>
                <a:tc>
                  <a:txBody>
                    <a:bodyPr/>
                    <a:lstStyle/>
                    <a:p>
                      <a:r>
                        <a:rPr lang="en-US" sz="900" dirty="0" smtClean="0"/>
                        <a:t>$31,054</a:t>
                      </a:r>
                      <a:endParaRPr lang="en-US" sz="900" dirty="0"/>
                    </a:p>
                  </a:txBody>
                  <a:tcPr>
                    <a:solidFill>
                      <a:schemeClr val="bg2"/>
                    </a:solidFill>
                  </a:tcPr>
                </a:tc>
                <a:tc>
                  <a:txBody>
                    <a:bodyPr/>
                    <a:lstStyle/>
                    <a:p>
                      <a:r>
                        <a:rPr lang="en-US" sz="900" dirty="0" smtClean="0"/>
                        <a:t>$31,871</a:t>
                      </a:r>
                      <a:endParaRPr lang="en-US" sz="900" dirty="0"/>
                    </a:p>
                  </a:txBody>
                  <a:tcPr>
                    <a:solidFill>
                      <a:schemeClr val="bg2"/>
                    </a:solidFill>
                  </a:tcPr>
                </a:tc>
                <a:tc>
                  <a:txBody>
                    <a:bodyPr/>
                    <a:lstStyle/>
                    <a:p>
                      <a:r>
                        <a:rPr lang="en-US" sz="900" dirty="0" smtClean="0"/>
                        <a:t>$817</a:t>
                      </a:r>
                      <a:endParaRPr lang="en-US" sz="900" dirty="0"/>
                    </a:p>
                  </a:txBody>
                  <a:tcPr>
                    <a:solidFill>
                      <a:schemeClr val="bg2"/>
                    </a:solidFill>
                  </a:tcPr>
                </a:tc>
              </a:tr>
              <a:tr h="308495">
                <a:tc>
                  <a:txBody>
                    <a:bodyPr/>
                    <a:lstStyle/>
                    <a:p>
                      <a:pPr algn="ctr"/>
                      <a:r>
                        <a:rPr lang="en-US" sz="900" dirty="0" smtClean="0"/>
                        <a:t>3</a:t>
                      </a:r>
                      <a:endParaRPr lang="en-US" sz="900" dirty="0"/>
                    </a:p>
                  </a:txBody>
                  <a:tcPr>
                    <a:solidFill>
                      <a:schemeClr val="bg2"/>
                    </a:solidFill>
                  </a:tcPr>
                </a:tc>
                <a:tc>
                  <a:txBody>
                    <a:bodyPr/>
                    <a:lstStyle/>
                    <a:p>
                      <a:r>
                        <a:rPr lang="en-US" sz="900" dirty="0" smtClean="0"/>
                        <a:t>$21,840</a:t>
                      </a:r>
                      <a:endParaRPr lang="en-US" sz="900" dirty="0"/>
                    </a:p>
                  </a:txBody>
                  <a:tcPr>
                    <a:solidFill>
                      <a:schemeClr val="bg2"/>
                    </a:solidFill>
                  </a:tcPr>
                </a:tc>
                <a:tc>
                  <a:txBody>
                    <a:bodyPr/>
                    <a:lstStyle/>
                    <a:p>
                      <a:r>
                        <a:rPr lang="en-US" sz="900" dirty="0" smtClean="0"/>
                        <a:t>$22,568</a:t>
                      </a:r>
                      <a:endParaRPr lang="en-US" sz="900" dirty="0"/>
                    </a:p>
                  </a:txBody>
                  <a:tcPr>
                    <a:solidFill>
                      <a:schemeClr val="bg2"/>
                    </a:solidFill>
                  </a:tcPr>
                </a:tc>
                <a:tc>
                  <a:txBody>
                    <a:bodyPr/>
                    <a:lstStyle/>
                    <a:p>
                      <a:r>
                        <a:rPr lang="en-US" sz="900" dirty="0" smtClean="0"/>
                        <a:t>$23,296</a:t>
                      </a:r>
                      <a:endParaRPr lang="en-US" sz="900" dirty="0"/>
                    </a:p>
                  </a:txBody>
                  <a:tcPr>
                    <a:solidFill>
                      <a:schemeClr val="bg2"/>
                    </a:solidFill>
                  </a:tcPr>
                </a:tc>
                <a:tc>
                  <a:txBody>
                    <a:bodyPr/>
                    <a:lstStyle/>
                    <a:p>
                      <a:r>
                        <a:rPr lang="en-US" sz="900" dirty="0" smtClean="0"/>
                        <a:t>$24,024</a:t>
                      </a:r>
                      <a:endParaRPr lang="en-US" sz="900" dirty="0"/>
                    </a:p>
                  </a:txBody>
                  <a:tcPr>
                    <a:solidFill>
                      <a:schemeClr val="bg2"/>
                    </a:solidFill>
                  </a:tcPr>
                </a:tc>
                <a:tc>
                  <a:txBody>
                    <a:bodyPr/>
                    <a:lstStyle/>
                    <a:p>
                      <a:r>
                        <a:rPr lang="en-US" sz="900" dirty="0" smtClean="0"/>
                        <a:t>$24,752</a:t>
                      </a:r>
                      <a:endParaRPr lang="en-US" sz="900" dirty="0"/>
                    </a:p>
                  </a:txBody>
                  <a:tcPr>
                    <a:solidFill>
                      <a:schemeClr val="bg2"/>
                    </a:solidFill>
                  </a:tcPr>
                </a:tc>
                <a:tc>
                  <a:txBody>
                    <a:bodyPr/>
                    <a:lstStyle/>
                    <a:p>
                      <a:r>
                        <a:rPr lang="en-US" sz="900" dirty="0" smtClean="0"/>
                        <a:t>$25,480</a:t>
                      </a:r>
                      <a:endParaRPr lang="en-US" sz="900" dirty="0"/>
                    </a:p>
                  </a:txBody>
                  <a:tcPr>
                    <a:solidFill>
                      <a:schemeClr val="bg2"/>
                    </a:solidFill>
                  </a:tcPr>
                </a:tc>
                <a:tc>
                  <a:txBody>
                    <a:bodyPr/>
                    <a:lstStyle/>
                    <a:p>
                      <a:r>
                        <a:rPr lang="en-US" sz="900" dirty="0" smtClean="0"/>
                        <a:t>$26,208</a:t>
                      </a:r>
                      <a:endParaRPr lang="en-US" sz="900" dirty="0"/>
                    </a:p>
                  </a:txBody>
                  <a:tcPr>
                    <a:solidFill>
                      <a:schemeClr val="bg2"/>
                    </a:solidFill>
                  </a:tcPr>
                </a:tc>
                <a:tc>
                  <a:txBody>
                    <a:bodyPr/>
                    <a:lstStyle/>
                    <a:p>
                      <a:r>
                        <a:rPr lang="en-US" sz="900" dirty="0" smtClean="0"/>
                        <a:t>$26,936</a:t>
                      </a:r>
                      <a:endParaRPr lang="en-US" sz="900" dirty="0"/>
                    </a:p>
                  </a:txBody>
                  <a:tcPr>
                    <a:solidFill>
                      <a:schemeClr val="bg2"/>
                    </a:solidFill>
                  </a:tcPr>
                </a:tc>
                <a:tc>
                  <a:txBody>
                    <a:bodyPr/>
                    <a:lstStyle/>
                    <a:p>
                      <a:r>
                        <a:rPr lang="en-US" sz="900" dirty="0" smtClean="0"/>
                        <a:t>$27,664</a:t>
                      </a:r>
                      <a:endParaRPr lang="en-US" sz="900" dirty="0"/>
                    </a:p>
                  </a:txBody>
                  <a:tcPr>
                    <a:solidFill>
                      <a:schemeClr val="bg2"/>
                    </a:solidFill>
                  </a:tcPr>
                </a:tc>
                <a:tc>
                  <a:txBody>
                    <a:bodyPr/>
                    <a:lstStyle/>
                    <a:p>
                      <a:r>
                        <a:rPr lang="en-US" sz="900" dirty="0" smtClean="0"/>
                        <a:t>$28,392</a:t>
                      </a:r>
                      <a:endParaRPr lang="en-US" sz="900" dirty="0"/>
                    </a:p>
                  </a:txBody>
                  <a:tcPr>
                    <a:solidFill>
                      <a:schemeClr val="bg2"/>
                    </a:solidFill>
                  </a:tcPr>
                </a:tc>
                <a:tc>
                  <a:txBody>
                    <a:bodyPr/>
                    <a:lstStyle/>
                    <a:p>
                      <a:r>
                        <a:rPr lang="en-US" sz="900" dirty="0" smtClean="0"/>
                        <a:t>$728</a:t>
                      </a:r>
                      <a:endParaRPr lang="en-US" sz="900" dirty="0"/>
                    </a:p>
                  </a:txBody>
                  <a:tcPr>
                    <a:solidFill>
                      <a:schemeClr val="bg2"/>
                    </a:solidFill>
                  </a:tcPr>
                </a:tc>
              </a:tr>
              <a:tr h="269934">
                <a:tc>
                  <a:txBody>
                    <a:bodyPr/>
                    <a:lstStyle/>
                    <a:p>
                      <a:pPr algn="ctr"/>
                      <a:r>
                        <a:rPr lang="en-US" sz="900" dirty="0" smtClean="0"/>
                        <a:t>2</a:t>
                      </a:r>
                      <a:endParaRPr lang="en-US" sz="900" dirty="0"/>
                    </a:p>
                  </a:txBody>
                  <a:tcPr>
                    <a:solidFill>
                      <a:schemeClr val="bg2"/>
                    </a:solidFill>
                  </a:tcPr>
                </a:tc>
                <a:tc>
                  <a:txBody>
                    <a:bodyPr/>
                    <a:lstStyle/>
                    <a:p>
                      <a:r>
                        <a:rPr lang="en-US" sz="900" dirty="0" smtClean="0"/>
                        <a:t>$20,017</a:t>
                      </a:r>
                      <a:endParaRPr lang="en-US" sz="900" dirty="0"/>
                    </a:p>
                  </a:txBody>
                  <a:tcPr>
                    <a:solidFill>
                      <a:schemeClr val="bg2"/>
                    </a:solidFill>
                  </a:tcPr>
                </a:tc>
                <a:tc>
                  <a:txBody>
                    <a:bodyPr/>
                    <a:lstStyle/>
                    <a:p>
                      <a:r>
                        <a:rPr lang="en-US" sz="900" dirty="0" smtClean="0"/>
                        <a:t>$20,493</a:t>
                      </a:r>
                      <a:endParaRPr lang="en-US" sz="900" dirty="0"/>
                    </a:p>
                  </a:txBody>
                  <a:tcPr>
                    <a:solidFill>
                      <a:schemeClr val="bg2"/>
                    </a:solidFill>
                  </a:tcPr>
                </a:tc>
                <a:tc>
                  <a:txBody>
                    <a:bodyPr/>
                    <a:lstStyle/>
                    <a:p>
                      <a:r>
                        <a:rPr lang="en-US" sz="900" dirty="0" smtClean="0"/>
                        <a:t>$21,155</a:t>
                      </a:r>
                      <a:endParaRPr lang="en-US" sz="900" dirty="0"/>
                    </a:p>
                  </a:txBody>
                  <a:tcPr>
                    <a:solidFill>
                      <a:schemeClr val="bg2"/>
                    </a:solidFill>
                  </a:tcPr>
                </a:tc>
                <a:tc>
                  <a:txBody>
                    <a:bodyPr/>
                    <a:lstStyle/>
                    <a:p>
                      <a:r>
                        <a:rPr lang="en-US" sz="900" dirty="0" smtClean="0"/>
                        <a:t>$21,717</a:t>
                      </a:r>
                      <a:endParaRPr lang="en-US" sz="900" dirty="0"/>
                    </a:p>
                  </a:txBody>
                  <a:tcPr>
                    <a:solidFill>
                      <a:schemeClr val="bg2"/>
                    </a:solidFill>
                  </a:tcPr>
                </a:tc>
                <a:tc>
                  <a:txBody>
                    <a:bodyPr/>
                    <a:lstStyle/>
                    <a:p>
                      <a:r>
                        <a:rPr lang="en-US" sz="900" dirty="0" smtClean="0"/>
                        <a:t>$21,961</a:t>
                      </a:r>
                      <a:endParaRPr lang="en-US" sz="900" dirty="0"/>
                    </a:p>
                  </a:txBody>
                  <a:tcPr>
                    <a:solidFill>
                      <a:schemeClr val="bg2"/>
                    </a:solidFill>
                  </a:tcPr>
                </a:tc>
                <a:tc>
                  <a:txBody>
                    <a:bodyPr/>
                    <a:lstStyle/>
                    <a:p>
                      <a:r>
                        <a:rPr lang="en-US" sz="900" dirty="0" smtClean="0"/>
                        <a:t>$22,607</a:t>
                      </a:r>
                      <a:endParaRPr lang="en-US" sz="900" dirty="0"/>
                    </a:p>
                  </a:txBody>
                  <a:tcPr>
                    <a:solidFill>
                      <a:schemeClr val="bg2"/>
                    </a:solidFill>
                  </a:tcPr>
                </a:tc>
                <a:tc>
                  <a:txBody>
                    <a:bodyPr/>
                    <a:lstStyle/>
                    <a:p>
                      <a:r>
                        <a:rPr lang="en-US" sz="900" dirty="0" smtClean="0"/>
                        <a:t>$23,253</a:t>
                      </a:r>
                      <a:endParaRPr lang="en-US" sz="900" dirty="0"/>
                    </a:p>
                  </a:txBody>
                  <a:tcPr>
                    <a:solidFill>
                      <a:schemeClr val="bg2"/>
                    </a:solidFill>
                  </a:tcPr>
                </a:tc>
                <a:tc>
                  <a:txBody>
                    <a:bodyPr/>
                    <a:lstStyle/>
                    <a:p>
                      <a:r>
                        <a:rPr lang="en-US" sz="900" dirty="0" smtClean="0"/>
                        <a:t>$23,899</a:t>
                      </a:r>
                      <a:endParaRPr lang="en-US" sz="900" dirty="0"/>
                    </a:p>
                  </a:txBody>
                  <a:tcPr>
                    <a:solidFill>
                      <a:schemeClr val="bg2"/>
                    </a:solidFill>
                  </a:tcPr>
                </a:tc>
                <a:tc>
                  <a:txBody>
                    <a:bodyPr/>
                    <a:lstStyle/>
                    <a:p>
                      <a:r>
                        <a:rPr lang="en-US" sz="900" dirty="0" smtClean="0"/>
                        <a:t>$24,545</a:t>
                      </a:r>
                      <a:endParaRPr lang="en-US" sz="900" dirty="0"/>
                    </a:p>
                  </a:txBody>
                  <a:tcPr>
                    <a:solidFill>
                      <a:schemeClr val="bg2"/>
                    </a:solidFill>
                  </a:tcPr>
                </a:tc>
                <a:tc>
                  <a:txBody>
                    <a:bodyPr/>
                    <a:lstStyle/>
                    <a:p>
                      <a:r>
                        <a:rPr lang="en-US" sz="900" dirty="0" smtClean="0"/>
                        <a:t>$25,191</a:t>
                      </a:r>
                      <a:endParaRPr lang="en-US" sz="900" dirty="0"/>
                    </a:p>
                  </a:txBody>
                  <a:tcPr>
                    <a:solidFill>
                      <a:schemeClr val="bg2"/>
                    </a:solidFill>
                  </a:tcPr>
                </a:tc>
                <a:tc>
                  <a:txBody>
                    <a:bodyPr/>
                    <a:lstStyle/>
                    <a:p>
                      <a:r>
                        <a:rPr lang="en-US" sz="900" dirty="0" smtClean="0"/>
                        <a:t>$646</a:t>
                      </a:r>
                      <a:endParaRPr lang="en-US" sz="900" dirty="0"/>
                    </a:p>
                  </a:txBody>
                  <a:tcPr>
                    <a:solidFill>
                      <a:schemeClr val="bg2"/>
                    </a:solidFill>
                  </a:tcPr>
                </a:tc>
              </a:tr>
              <a:tr h="557005">
                <a:tc>
                  <a:txBody>
                    <a:bodyPr/>
                    <a:lstStyle/>
                    <a:p>
                      <a:pPr algn="ctr"/>
                      <a:r>
                        <a:rPr lang="en-US" sz="900" dirty="0" smtClean="0"/>
                        <a:t>1</a:t>
                      </a:r>
                      <a:endParaRPr lang="en-US" sz="900" dirty="0"/>
                    </a:p>
                  </a:txBody>
                  <a:tcPr>
                    <a:solidFill>
                      <a:schemeClr val="bg2"/>
                    </a:solidFill>
                  </a:tcPr>
                </a:tc>
                <a:tc>
                  <a:txBody>
                    <a:bodyPr/>
                    <a:lstStyle/>
                    <a:p>
                      <a:r>
                        <a:rPr lang="en-US" sz="900" dirty="0" smtClean="0"/>
                        <a:t>$17,803</a:t>
                      </a:r>
                      <a:endParaRPr lang="en-US" sz="900" dirty="0"/>
                    </a:p>
                  </a:txBody>
                  <a:tcPr>
                    <a:solidFill>
                      <a:schemeClr val="bg2"/>
                    </a:solidFill>
                  </a:tcPr>
                </a:tc>
                <a:tc>
                  <a:txBody>
                    <a:bodyPr/>
                    <a:lstStyle/>
                    <a:p>
                      <a:r>
                        <a:rPr lang="en-US" sz="900" dirty="0" smtClean="0"/>
                        <a:t>$18,398</a:t>
                      </a:r>
                      <a:endParaRPr lang="en-US" sz="900" dirty="0"/>
                    </a:p>
                  </a:txBody>
                  <a:tcPr>
                    <a:solidFill>
                      <a:schemeClr val="bg2"/>
                    </a:solidFill>
                  </a:tcPr>
                </a:tc>
                <a:tc>
                  <a:txBody>
                    <a:bodyPr/>
                    <a:lstStyle/>
                    <a:p>
                      <a:r>
                        <a:rPr lang="en-US" sz="900" dirty="0" smtClean="0"/>
                        <a:t>$18,990</a:t>
                      </a:r>
                      <a:endParaRPr lang="en-US" sz="900" dirty="0"/>
                    </a:p>
                  </a:txBody>
                  <a:tcPr>
                    <a:solidFill>
                      <a:schemeClr val="bg2"/>
                    </a:solidFill>
                  </a:tcPr>
                </a:tc>
                <a:tc>
                  <a:txBody>
                    <a:bodyPr/>
                    <a:lstStyle/>
                    <a:p>
                      <a:r>
                        <a:rPr lang="en-US" sz="900" dirty="0" smtClean="0"/>
                        <a:t>$19,579</a:t>
                      </a:r>
                      <a:endParaRPr lang="en-US" sz="900" dirty="0"/>
                    </a:p>
                  </a:txBody>
                  <a:tcPr>
                    <a:solidFill>
                      <a:schemeClr val="bg2"/>
                    </a:solidFill>
                  </a:tcPr>
                </a:tc>
                <a:tc>
                  <a:txBody>
                    <a:bodyPr/>
                    <a:lstStyle/>
                    <a:p>
                      <a:r>
                        <a:rPr lang="en-US" sz="900" dirty="0" smtClean="0"/>
                        <a:t>$20,171</a:t>
                      </a:r>
                      <a:endParaRPr lang="en-US" sz="900" dirty="0"/>
                    </a:p>
                  </a:txBody>
                  <a:tcPr>
                    <a:solidFill>
                      <a:schemeClr val="bg2"/>
                    </a:solidFill>
                  </a:tcPr>
                </a:tc>
                <a:tc>
                  <a:txBody>
                    <a:bodyPr/>
                    <a:lstStyle/>
                    <a:p>
                      <a:r>
                        <a:rPr lang="en-US" sz="900" dirty="0" smtClean="0"/>
                        <a:t>$20,519</a:t>
                      </a:r>
                      <a:endParaRPr lang="en-US" sz="900" dirty="0"/>
                    </a:p>
                  </a:txBody>
                  <a:tcPr>
                    <a:solidFill>
                      <a:schemeClr val="bg2"/>
                    </a:solidFill>
                  </a:tcPr>
                </a:tc>
                <a:tc>
                  <a:txBody>
                    <a:bodyPr/>
                    <a:lstStyle/>
                    <a:p>
                      <a:r>
                        <a:rPr lang="en-US" sz="900" dirty="0" smtClean="0"/>
                        <a:t>$21,104</a:t>
                      </a:r>
                      <a:endParaRPr lang="en-US" sz="900" dirty="0"/>
                    </a:p>
                  </a:txBody>
                  <a:tcPr>
                    <a:solidFill>
                      <a:schemeClr val="bg2"/>
                    </a:solidFill>
                  </a:tcPr>
                </a:tc>
                <a:tc>
                  <a:txBody>
                    <a:bodyPr/>
                    <a:lstStyle/>
                    <a:p>
                      <a:r>
                        <a:rPr lang="en-US" sz="900" dirty="0" smtClean="0"/>
                        <a:t>$21,694</a:t>
                      </a:r>
                      <a:endParaRPr lang="en-US" sz="900" dirty="0"/>
                    </a:p>
                  </a:txBody>
                  <a:tcPr>
                    <a:solidFill>
                      <a:schemeClr val="bg2"/>
                    </a:solidFill>
                  </a:tcPr>
                </a:tc>
                <a:tc>
                  <a:txBody>
                    <a:bodyPr/>
                    <a:lstStyle/>
                    <a:p>
                      <a:r>
                        <a:rPr lang="en-US" sz="900" dirty="0" smtClean="0"/>
                        <a:t>$21,717</a:t>
                      </a:r>
                      <a:endParaRPr lang="en-US" sz="900" dirty="0"/>
                    </a:p>
                  </a:txBody>
                  <a:tcPr>
                    <a:solidFill>
                      <a:schemeClr val="bg2"/>
                    </a:solidFill>
                  </a:tcPr>
                </a:tc>
                <a:tc>
                  <a:txBody>
                    <a:bodyPr/>
                    <a:lstStyle/>
                    <a:p>
                      <a:r>
                        <a:rPr lang="en-US" sz="900" dirty="0" smtClean="0"/>
                        <a:t>$22,269</a:t>
                      </a:r>
                      <a:endParaRPr lang="en-US" sz="900" dirty="0"/>
                    </a:p>
                  </a:txBody>
                  <a:tcPr>
                    <a:solidFill>
                      <a:schemeClr val="bg2"/>
                    </a:solidFill>
                  </a:tcPr>
                </a:tc>
                <a:tc>
                  <a:txBody>
                    <a:bodyPr/>
                    <a:lstStyle/>
                    <a:p>
                      <a:r>
                        <a:rPr lang="en-US" sz="900" dirty="0" smtClean="0"/>
                        <a:t>$552</a:t>
                      </a:r>
                      <a:endParaRPr lang="en-US" sz="900" dirty="0"/>
                    </a:p>
                  </a:txBody>
                  <a:tcPr>
                    <a:solidFill>
                      <a:schemeClr val="bg2"/>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3" name="Group 58"/>
          <p:cNvGrpSpPr>
            <a:grpSpLocks noChangeAspect="1"/>
          </p:cNvGrpSpPr>
          <p:nvPr/>
        </p:nvGrpSpPr>
        <p:grpSpPr bwMode="auto">
          <a:xfrm flipH="1">
            <a:off x="928688" y="5181600"/>
            <a:ext cx="671512" cy="785813"/>
            <a:chOff x="624" y="336"/>
            <a:chExt cx="1248" cy="1488"/>
          </a:xfrm>
        </p:grpSpPr>
        <p:sp>
          <p:nvSpPr>
            <p:cNvPr id="79929" name="AutoShape 57"/>
            <p:cNvSpPr>
              <a:spLocks noChangeAspect="1" noChangeArrowheads="1" noTextEdit="1"/>
            </p:cNvSpPr>
            <p:nvPr/>
          </p:nvSpPr>
          <p:spPr bwMode="auto">
            <a:xfrm>
              <a:off x="624" y="336"/>
              <a:ext cx="1248" cy="1488"/>
            </a:xfrm>
            <a:prstGeom prst="rect">
              <a:avLst/>
            </a:prstGeom>
            <a:noFill/>
            <a:ln w="9525">
              <a:noFill/>
              <a:miter lim="800000"/>
              <a:headEnd/>
              <a:tailEnd/>
            </a:ln>
          </p:spPr>
          <p:txBody>
            <a:bodyPr/>
            <a:lstStyle/>
            <a:p>
              <a:endParaRPr lang="en-US"/>
            </a:p>
          </p:txBody>
        </p:sp>
        <p:grpSp>
          <p:nvGrpSpPr>
            <p:cNvPr id="79930" name="Group 97"/>
            <p:cNvGrpSpPr>
              <a:grpSpLocks/>
            </p:cNvGrpSpPr>
            <p:nvPr/>
          </p:nvGrpSpPr>
          <p:grpSpPr bwMode="auto">
            <a:xfrm>
              <a:off x="703" y="423"/>
              <a:ext cx="249" cy="251"/>
              <a:chOff x="703" y="423"/>
              <a:chExt cx="249" cy="251"/>
            </a:xfrm>
          </p:grpSpPr>
          <p:sp>
            <p:nvSpPr>
              <p:cNvPr id="79938" name="Oval 95"/>
              <p:cNvSpPr>
                <a:spLocks noChangeArrowheads="1"/>
              </p:cNvSpPr>
              <p:nvPr/>
            </p:nvSpPr>
            <p:spPr bwMode="auto">
              <a:xfrm>
                <a:off x="890" y="613"/>
                <a:ext cx="62" cy="61"/>
              </a:xfrm>
              <a:prstGeom prst="ellipse">
                <a:avLst/>
              </a:prstGeom>
              <a:solidFill>
                <a:srgbClr val="000000"/>
              </a:solidFill>
              <a:ln w="9525">
                <a:noFill/>
                <a:round/>
                <a:headEnd/>
                <a:tailEnd/>
              </a:ln>
            </p:spPr>
            <p:txBody>
              <a:bodyPr/>
              <a:lstStyle/>
              <a:p>
                <a:endParaRPr lang="en-US"/>
              </a:p>
            </p:txBody>
          </p:sp>
          <p:sp>
            <p:nvSpPr>
              <p:cNvPr id="79939" name="Freeform 96"/>
              <p:cNvSpPr>
                <a:spLocks/>
              </p:cNvSpPr>
              <p:nvPr/>
            </p:nvSpPr>
            <p:spPr bwMode="auto">
              <a:xfrm>
                <a:off x="703" y="423"/>
                <a:ext cx="187" cy="199"/>
              </a:xfrm>
              <a:custGeom>
                <a:avLst/>
                <a:gdLst>
                  <a:gd name="T0" fmla="*/ 150 w 187"/>
                  <a:gd name="T1" fmla="*/ 129 h 199"/>
                  <a:gd name="T2" fmla="*/ 150 w 187"/>
                  <a:gd name="T3" fmla="*/ 141 h 199"/>
                  <a:gd name="T4" fmla="*/ 187 w 187"/>
                  <a:gd name="T5" fmla="*/ 168 h 199"/>
                  <a:gd name="T6" fmla="*/ 164 w 187"/>
                  <a:gd name="T7" fmla="*/ 199 h 199"/>
                  <a:gd name="T8" fmla="*/ 127 w 187"/>
                  <a:gd name="T9" fmla="*/ 174 h 199"/>
                  <a:gd name="T10" fmla="*/ 114 w 187"/>
                  <a:gd name="T11" fmla="*/ 149 h 199"/>
                  <a:gd name="T12" fmla="*/ 112 w 187"/>
                  <a:gd name="T13" fmla="*/ 122 h 199"/>
                  <a:gd name="T14" fmla="*/ 108 w 187"/>
                  <a:gd name="T15" fmla="*/ 93 h 199"/>
                  <a:gd name="T16" fmla="*/ 106 w 187"/>
                  <a:gd name="T17" fmla="*/ 66 h 199"/>
                  <a:gd name="T18" fmla="*/ 94 w 187"/>
                  <a:gd name="T19" fmla="*/ 54 h 199"/>
                  <a:gd name="T20" fmla="*/ 77 w 187"/>
                  <a:gd name="T21" fmla="*/ 48 h 199"/>
                  <a:gd name="T22" fmla="*/ 58 w 187"/>
                  <a:gd name="T23" fmla="*/ 50 h 199"/>
                  <a:gd name="T24" fmla="*/ 39 w 187"/>
                  <a:gd name="T25" fmla="*/ 73 h 199"/>
                  <a:gd name="T26" fmla="*/ 39 w 187"/>
                  <a:gd name="T27" fmla="*/ 93 h 199"/>
                  <a:gd name="T28" fmla="*/ 52 w 187"/>
                  <a:gd name="T29" fmla="*/ 112 h 199"/>
                  <a:gd name="T30" fmla="*/ 31 w 187"/>
                  <a:gd name="T31" fmla="*/ 143 h 199"/>
                  <a:gd name="T32" fmla="*/ 12 w 187"/>
                  <a:gd name="T33" fmla="*/ 122 h 199"/>
                  <a:gd name="T34" fmla="*/ 0 w 187"/>
                  <a:gd name="T35" fmla="*/ 93 h 199"/>
                  <a:gd name="T36" fmla="*/ 2 w 187"/>
                  <a:gd name="T37" fmla="*/ 60 h 199"/>
                  <a:gd name="T38" fmla="*/ 12 w 187"/>
                  <a:gd name="T39" fmla="*/ 29 h 199"/>
                  <a:gd name="T40" fmla="*/ 44 w 187"/>
                  <a:gd name="T41" fmla="*/ 6 h 199"/>
                  <a:gd name="T42" fmla="*/ 75 w 187"/>
                  <a:gd name="T43" fmla="*/ 0 h 199"/>
                  <a:gd name="T44" fmla="*/ 94 w 187"/>
                  <a:gd name="T45" fmla="*/ 4 h 199"/>
                  <a:gd name="T46" fmla="*/ 114 w 187"/>
                  <a:gd name="T47" fmla="*/ 12 h 199"/>
                  <a:gd name="T48" fmla="*/ 139 w 187"/>
                  <a:gd name="T49" fmla="*/ 35 h 199"/>
                  <a:gd name="T50" fmla="*/ 143 w 187"/>
                  <a:gd name="T51" fmla="*/ 62 h 199"/>
                  <a:gd name="T52" fmla="*/ 143 w 187"/>
                  <a:gd name="T53" fmla="*/ 87 h 199"/>
                  <a:gd name="T54" fmla="*/ 143 w 187"/>
                  <a:gd name="T55" fmla="*/ 106 h 199"/>
                  <a:gd name="T56" fmla="*/ 150 w 187"/>
                  <a:gd name="T57" fmla="*/ 129 h 1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7"/>
                  <a:gd name="T88" fmla="*/ 0 h 199"/>
                  <a:gd name="T89" fmla="*/ 187 w 187"/>
                  <a:gd name="T90" fmla="*/ 199 h 1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7" h="199">
                    <a:moveTo>
                      <a:pt x="150" y="129"/>
                    </a:moveTo>
                    <a:lnTo>
                      <a:pt x="150" y="141"/>
                    </a:lnTo>
                    <a:lnTo>
                      <a:pt x="187" y="168"/>
                    </a:lnTo>
                    <a:lnTo>
                      <a:pt x="164" y="199"/>
                    </a:lnTo>
                    <a:lnTo>
                      <a:pt x="127" y="174"/>
                    </a:lnTo>
                    <a:lnTo>
                      <a:pt x="114" y="149"/>
                    </a:lnTo>
                    <a:lnTo>
                      <a:pt x="112" y="122"/>
                    </a:lnTo>
                    <a:lnTo>
                      <a:pt x="108" y="93"/>
                    </a:lnTo>
                    <a:lnTo>
                      <a:pt x="106" y="66"/>
                    </a:lnTo>
                    <a:lnTo>
                      <a:pt x="94" y="54"/>
                    </a:lnTo>
                    <a:lnTo>
                      <a:pt x="77" y="48"/>
                    </a:lnTo>
                    <a:lnTo>
                      <a:pt x="58" y="50"/>
                    </a:lnTo>
                    <a:lnTo>
                      <a:pt x="39" y="73"/>
                    </a:lnTo>
                    <a:lnTo>
                      <a:pt x="39" y="93"/>
                    </a:lnTo>
                    <a:lnTo>
                      <a:pt x="52" y="112"/>
                    </a:lnTo>
                    <a:lnTo>
                      <a:pt x="31" y="143"/>
                    </a:lnTo>
                    <a:lnTo>
                      <a:pt x="12" y="122"/>
                    </a:lnTo>
                    <a:lnTo>
                      <a:pt x="0" y="93"/>
                    </a:lnTo>
                    <a:lnTo>
                      <a:pt x="2" y="60"/>
                    </a:lnTo>
                    <a:lnTo>
                      <a:pt x="12" y="29"/>
                    </a:lnTo>
                    <a:lnTo>
                      <a:pt x="44" y="6"/>
                    </a:lnTo>
                    <a:lnTo>
                      <a:pt x="75" y="0"/>
                    </a:lnTo>
                    <a:lnTo>
                      <a:pt x="94" y="4"/>
                    </a:lnTo>
                    <a:lnTo>
                      <a:pt x="114" y="12"/>
                    </a:lnTo>
                    <a:lnTo>
                      <a:pt x="139" y="35"/>
                    </a:lnTo>
                    <a:lnTo>
                      <a:pt x="143" y="62"/>
                    </a:lnTo>
                    <a:lnTo>
                      <a:pt x="143" y="87"/>
                    </a:lnTo>
                    <a:lnTo>
                      <a:pt x="143" y="106"/>
                    </a:lnTo>
                    <a:lnTo>
                      <a:pt x="150" y="129"/>
                    </a:lnTo>
                    <a:close/>
                  </a:path>
                </a:pathLst>
              </a:custGeom>
              <a:solidFill>
                <a:srgbClr val="000000"/>
              </a:solidFill>
              <a:ln w="9525">
                <a:noFill/>
                <a:round/>
                <a:headEnd/>
                <a:tailEnd/>
              </a:ln>
            </p:spPr>
            <p:txBody>
              <a:bodyPr/>
              <a:lstStyle/>
              <a:p>
                <a:endParaRPr lang="en-US"/>
              </a:p>
            </p:txBody>
          </p:sp>
        </p:grpSp>
        <p:grpSp>
          <p:nvGrpSpPr>
            <p:cNvPr id="79931" name="Group 107"/>
            <p:cNvGrpSpPr>
              <a:grpSpLocks/>
            </p:cNvGrpSpPr>
            <p:nvPr/>
          </p:nvGrpSpPr>
          <p:grpSpPr bwMode="auto">
            <a:xfrm>
              <a:off x="1047" y="499"/>
              <a:ext cx="668" cy="1289"/>
              <a:chOff x="1047" y="499"/>
              <a:chExt cx="668" cy="1289"/>
            </a:xfrm>
          </p:grpSpPr>
          <p:sp>
            <p:nvSpPr>
              <p:cNvPr id="79932" name="Freeform 101"/>
              <p:cNvSpPr>
                <a:spLocks/>
              </p:cNvSpPr>
              <p:nvPr/>
            </p:nvSpPr>
            <p:spPr bwMode="auto">
              <a:xfrm>
                <a:off x="1047" y="601"/>
                <a:ext cx="346" cy="329"/>
              </a:xfrm>
              <a:custGeom>
                <a:avLst/>
                <a:gdLst>
                  <a:gd name="T0" fmla="*/ 113 w 346"/>
                  <a:gd name="T1" fmla="*/ 187 h 329"/>
                  <a:gd name="T2" fmla="*/ 88 w 346"/>
                  <a:gd name="T3" fmla="*/ 144 h 329"/>
                  <a:gd name="T4" fmla="*/ 74 w 346"/>
                  <a:gd name="T5" fmla="*/ 110 h 329"/>
                  <a:gd name="T6" fmla="*/ 68 w 346"/>
                  <a:gd name="T7" fmla="*/ 84 h 329"/>
                  <a:gd name="T8" fmla="*/ 74 w 346"/>
                  <a:gd name="T9" fmla="*/ 53 h 329"/>
                  <a:gd name="T10" fmla="*/ 88 w 346"/>
                  <a:gd name="T11" fmla="*/ 32 h 329"/>
                  <a:gd name="T12" fmla="*/ 111 w 346"/>
                  <a:gd name="T13" fmla="*/ 11 h 329"/>
                  <a:gd name="T14" fmla="*/ 143 w 346"/>
                  <a:gd name="T15" fmla="*/ 4 h 329"/>
                  <a:gd name="T16" fmla="*/ 178 w 346"/>
                  <a:gd name="T17" fmla="*/ 0 h 329"/>
                  <a:gd name="T18" fmla="*/ 217 w 346"/>
                  <a:gd name="T19" fmla="*/ 9 h 329"/>
                  <a:gd name="T20" fmla="*/ 252 w 346"/>
                  <a:gd name="T21" fmla="*/ 21 h 329"/>
                  <a:gd name="T22" fmla="*/ 278 w 346"/>
                  <a:gd name="T23" fmla="*/ 41 h 329"/>
                  <a:gd name="T24" fmla="*/ 303 w 346"/>
                  <a:gd name="T25" fmla="*/ 64 h 329"/>
                  <a:gd name="T26" fmla="*/ 328 w 346"/>
                  <a:gd name="T27" fmla="*/ 100 h 329"/>
                  <a:gd name="T28" fmla="*/ 344 w 346"/>
                  <a:gd name="T29" fmla="*/ 126 h 329"/>
                  <a:gd name="T30" fmla="*/ 346 w 346"/>
                  <a:gd name="T31" fmla="*/ 158 h 329"/>
                  <a:gd name="T32" fmla="*/ 338 w 346"/>
                  <a:gd name="T33" fmla="*/ 190 h 329"/>
                  <a:gd name="T34" fmla="*/ 321 w 346"/>
                  <a:gd name="T35" fmla="*/ 217 h 329"/>
                  <a:gd name="T36" fmla="*/ 303 w 346"/>
                  <a:gd name="T37" fmla="*/ 235 h 329"/>
                  <a:gd name="T38" fmla="*/ 283 w 346"/>
                  <a:gd name="T39" fmla="*/ 249 h 329"/>
                  <a:gd name="T40" fmla="*/ 248 w 346"/>
                  <a:gd name="T41" fmla="*/ 256 h 329"/>
                  <a:gd name="T42" fmla="*/ 217 w 346"/>
                  <a:gd name="T43" fmla="*/ 254 h 329"/>
                  <a:gd name="T44" fmla="*/ 184 w 346"/>
                  <a:gd name="T45" fmla="*/ 245 h 329"/>
                  <a:gd name="T46" fmla="*/ 162 w 346"/>
                  <a:gd name="T47" fmla="*/ 235 h 329"/>
                  <a:gd name="T48" fmla="*/ 137 w 346"/>
                  <a:gd name="T49" fmla="*/ 222 h 329"/>
                  <a:gd name="T50" fmla="*/ 98 w 346"/>
                  <a:gd name="T51" fmla="*/ 261 h 329"/>
                  <a:gd name="T52" fmla="*/ 63 w 346"/>
                  <a:gd name="T53" fmla="*/ 299 h 329"/>
                  <a:gd name="T54" fmla="*/ 51 w 346"/>
                  <a:gd name="T55" fmla="*/ 320 h 329"/>
                  <a:gd name="T56" fmla="*/ 27 w 346"/>
                  <a:gd name="T57" fmla="*/ 329 h 329"/>
                  <a:gd name="T58" fmla="*/ 6 w 346"/>
                  <a:gd name="T59" fmla="*/ 324 h 329"/>
                  <a:gd name="T60" fmla="*/ 0 w 346"/>
                  <a:gd name="T61" fmla="*/ 308 h 329"/>
                  <a:gd name="T62" fmla="*/ 2 w 346"/>
                  <a:gd name="T63" fmla="*/ 288 h 329"/>
                  <a:gd name="T64" fmla="*/ 27 w 346"/>
                  <a:gd name="T65" fmla="*/ 265 h 329"/>
                  <a:gd name="T66" fmla="*/ 74 w 346"/>
                  <a:gd name="T67" fmla="*/ 235 h 329"/>
                  <a:gd name="T68" fmla="*/ 113 w 346"/>
                  <a:gd name="T69" fmla="*/ 187 h 3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6"/>
                  <a:gd name="T106" fmla="*/ 0 h 329"/>
                  <a:gd name="T107" fmla="*/ 346 w 346"/>
                  <a:gd name="T108" fmla="*/ 329 h 3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6" h="329">
                    <a:moveTo>
                      <a:pt x="113" y="187"/>
                    </a:moveTo>
                    <a:lnTo>
                      <a:pt x="88" y="144"/>
                    </a:lnTo>
                    <a:lnTo>
                      <a:pt x="74" y="110"/>
                    </a:lnTo>
                    <a:lnTo>
                      <a:pt x="68" y="84"/>
                    </a:lnTo>
                    <a:lnTo>
                      <a:pt x="74" y="53"/>
                    </a:lnTo>
                    <a:lnTo>
                      <a:pt x="88" y="32"/>
                    </a:lnTo>
                    <a:lnTo>
                      <a:pt x="111" y="11"/>
                    </a:lnTo>
                    <a:lnTo>
                      <a:pt x="143" y="4"/>
                    </a:lnTo>
                    <a:lnTo>
                      <a:pt x="178" y="0"/>
                    </a:lnTo>
                    <a:lnTo>
                      <a:pt x="217" y="9"/>
                    </a:lnTo>
                    <a:lnTo>
                      <a:pt x="252" y="21"/>
                    </a:lnTo>
                    <a:lnTo>
                      <a:pt x="278" y="41"/>
                    </a:lnTo>
                    <a:lnTo>
                      <a:pt x="303" y="64"/>
                    </a:lnTo>
                    <a:lnTo>
                      <a:pt x="328" y="100"/>
                    </a:lnTo>
                    <a:lnTo>
                      <a:pt x="344" y="126"/>
                    </a:lnTo>
                    <a:lnTo>
                      <a:pt x="346" y="158"/>
                    </a:lnTo>
                    <a:lnTo>
                      <a:pt x="338" y="190"/>
                    </a:lnTo>
                    <a:lnTo>
                      <a:pt x="321" y="217"/>
                    </a:lnTo>
                    <a:lnTo>
                      <a:pt x="303" y="235"/>
                    </a:lnTo>
                    <a:lnTo>
                      <a:pt x="283" y="249"/>
                    </a:lnTo>
                    <a:lnTo>
                      <a:pt x="248" y="256"/>
                    </a:lnTo>
                    <a:lnTo>
                      <a:pt x="217" y="254"/>
                    </a:lnTo>
                    <a:lnTo>
                      <a:pt x="184" y="245"/>
                    </a:lnTo>
                    <a:lnTo>
                      <a:pt x="162" y="235"/>
                    </a:lnTo>
                    <a:lnTo>
                      <a:pt x="137" y="222"/>
                    </a:lnTo>
                    <a:lnTo>
                      <a:pt x="98" y="261"/>
                    </a:lnTo>
                    <a:lnTo>
                      <a:pt x="63" y="299"/>
                    </a:lnTo>
                    <a:lnTo>
                      <a:pt x="51" y="320"/>
                    </a:lnTo>
                    <a:lnTo>
                      <a:pt x="27" y="329"/>
                    </a:lnTo>
                    <a:lnTo>
                      <a:pt x="6" y="324"/>
                    </a:lnTo>
                    <a:lnTo>
                      <a:pt x="0" y="308"/>
                    </a:lnTo>
                    <a:lnTo>
                      <a:pt x="2" y="288"/>
                    </a:lnTo>
                    <a:lnTo>
                      <a:pt x="27" y="265"/>
                    </a:lnTo>
                    <a:lnTo>
                      <a:pt x="74" y="235"/>
                    </a:lnTo>
                    <a:lnTo>
                      <a:pt x="113" y="187"/>
                    </a:lnTo>
                    <a:close/>
                  </a:path>
                </a:pathLst>
              </a:custGeom>
              <a:solidFill>
                <a:srgbClr val="000000"/>
              </a:solidFill>
              <a:ln w="9525">
                <a:noFill/>
                <a:round/>
                <a:headEnd/>
                <a:tailEnd/>
              </a:ln>
            </p:spPr>
            <p:txBody>
              <a:bodyPr/>
              <a:lstStyle/>
              <a:p>
                <a:endParaRPr lang="en-US"/>
              </a:p>
            </p:txBody>
          </p:sp>
          <p:sp>
            <p:nvSpPr>
              <p:cNvPr id="79933" name="Freeform 102"/>
              <p:cNvSpPr>
                <a:spLocks/>
              </p:cNvSpPr>
              <p:nvPr/>
            </p:nvSpPr>
            <p:spPr bwMode="auto">
              <a:xfrm>
                <a:off x="1322" y="836"/>
                <a:ext cx="288" cy="477"/>
              </a:xfrm>
              <a:custGeom>
                <a:avLst/>
                <a:gdLst>
                  <a:gd name="T0" fmla="*/ 25 w 288"/>
                  <a:gd name="T1" fmla="*/ 16 h 477"/>
                  <a:gd name="T2" fmla="*/ 49 w 288"/>
                  <a:gd name="T3" fmla="*/ 4 h 477"/>
                  <a:gd name="T4" fmla="*/ 74 w 288"/>
                  <a:gd name="T5" fmla="*/ 0 h 477"/>
                  <a:gd name="T6" fmla="*/ 103 w 288"/>
                  <a:gd name="T7" fmla="*/ 0 h 477"/>
                  <a:gd name="T8" fmla="*/ 140 w 288"/>
                  <a:gd name="T9" fmla="*/ 10 h 477"/>
                  <a:gd name="T10" fmla="*/ 171 w 288"/>
                  <a:gd name="T11" fmla="*/ 28 h 477"/>
                  <a:gd name="T12" fmla="*/ 202 w 288"/>
                  <a:gd name="T13" fmla="*/ 55 h 477"/>
                  <a:gd name="T14" fmla="*/ 226 w 288"/>
                  <a:gd name="T15" fmla="*/ 89 h 477"/>
                  <a:gd name="T16" fmla="*/ 247 w 288"/>
                  <a:gd name="T17" fmla="*/ 127 h 477"/>
                  <a:gd name="T18" fmla="*/ 269 w 288"/>
                  <a:gd name="T19" fmla="*/ 174 h 477"/>
                  <a:gd name="T20" fmla="*/ 282 w 288"/>
                  <a:gd name="T21" fmla="*/ 216 h 477"/>
                  <a:gd name="T22" fmla="*/ 288 w 288"/>
                  <a:gd name="T23" fmla="*/ 265 h 477"/>
                  <a:gd name="T24" fmla="*/ 288 w 288"/>
                  <a:gd name="T25" fmla="*/ 315 h 477"/>
                  <a:gd name="T26" fmla="*/ 284 w 288"/>
                  <a:gd name="T27" fmla="*/ 356 h 477"/>
                  <a:gd name="T28" fmla="*/ 276 w 288"/>
                  <a:gd name="T29" fmla="*/ 392 h 477"/>
                  <a:gd name="T30" fmla="*/ 263 w 288"/>
                  <a:gd name="T31" fmla="*/ 424 h 477"/>
                  <a:gd name="T32" fmla="*/ 235 w 288"/>
                  <a:gd name="T33" fmla="*/ 447 h 477"/>
                  <a:gd name="T34" fmla="*/ 214 w 288"/>
                  <a:gd name="T35" fmla="*/ 465 h 477"/>
                  <a:gd name="T36" fmla="*/ 171 w 288"/>
                  <a:gd name="T37" fmla="*/ 477 h 477"/>
                  <a:gd name="T38" fmla="*/ 130 w 288"/>
                  <a:gd name="T39" fmla="*/ 473 h 477"/>
                  <a:gd name="T40" fmla="*/ 105 w 288"/>
                  <a:gd name="T41" fmla="*/ 461 h 477"/>
                  <a:gd name="T42" fmla="*/ 84 w 288"/>
                  <a:gd name="T43" fmla="*/ 428 h 477"/>
                  <a:gd name="T44" fmla="*/ 66 w 288"/>
                  <a:gd name="T45" fmla="*/ 394 h 477"/>
                  <a:gd name="T46" fmla="*/ 56 w 288"/>
                  <a:gd name="T47" fmla="*/ 350 h 477"/>
                  <a:gd name="T48" fmla="*/ 66 w 288"/>
                  <a:gd name="T49" fmla="*/ 295 h 477"/>
                  <a:gd name="T50" fmla="*/ 78 w 288"/>
                  <a:gd name="T51" fmla="*/ 259 h 477"/>
                  <a:gd name="T52" fmla="*/ 84 w 288"/>
                  <a:gd name="T53" fmla="*/ 224 h 477"/>
                  <a:gd name="T54" fmla="*/ 80 w 288"/>
                  <a:gd name="T55" fmla="*/ 194 h 477"/>
                  <a:gd name="T56" fmla="*/ 68 w 288"/>
                  <a:gd name="T57" fmla="*/ 164 h 477"/>
                  <a:gd name="T58" fmla="*/ 43 w 288"/>
                  <a:gd name="T59" fmla="*/ 139 h 477"/>
                  <a:gd name="T60" fmla="*/ 23 w 288"/>
                  <a:gd name="T61" fmla="*/ 125 h 477"/>
                  <a:gd name="T62" fmla="*/ 6 w 288"/>
                  <a:gd name="T63" fmla="*/ 103 h 477"/>
                  <a:gd name="T64" fmla="*/ 0 w 288"/>
                  <a:gd name="T65" fmla="*/ 77 h 477"/>
                  <a:gd name="T66" fmla="*/ 0 w 288"/>
                  <a:gd name="T67" fmla="*/ 55 h 477"/>
                  <a:gd name="T68" fmla="*/ 10 w 288"/>
                  <a:gd name="T69" fmla="*/ 34 h 477"/>
                  <a:gd name="T70" fmla="*/ 25 w 288"/>
                  <a:gd name="T71" fmla="*/ 16 h 4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8"/>
                  <a:gd name="T109" fmla="*/ 0 h 477"/>
                  <a:gd name="T110" fmla="*/ 288 w 288"/>
                  <a:gd name="T111" fmla="*/ 477 h 4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8" h="477">
                    <a:moveTo>
                      <a:pt x="25" y="16"/>
                    </a:moveTo>
                    <a:lnTo>
                      <a:pt x="49" y="4"/>
                    </a:lnTo>
                    <a:lnTo>
                      <a:pt x="74" y="0"/>
                    </a:lnTo>
                    <a:lnTo>
                      <a:pt x="103" y="0"/>
                    </a:lnTo>
                    <a:lnTo>
                      <a:pt x="140" y="10"/>
                    </a:lnTo>
                    <a:lnTo>
                      <a:pt x="171" y="28"/>
                    </a:lnTo>
                    <a:lnTo>
                      <a:pt x="202" y="55"/>
                    </a:lnTo>
                    <a:lnTo>
                      <a:pt x="226" y="89"/>
                    </a:lnTo>
                    <a:lnTo>
                      <a:pt x="247" y="127"/>
                    </a:lnTo>
                    <a:lnTo>
                      <a:pt x="269" y="174"/>
                    </a:lnTo>
                    <a:lnTo>
                      <a:pt x="282" y="216"/>
                    </a:lnTo>
                    <a:lnTo>
                      <a:pt x="288" y="265"/>
                    </a:lnTo>
                    <a:lnTo>
                      <a:pt x="288" y="315"/>
                    </a:lnTo>
                    <a:lnTo>
                      <a:pt x="284" y="356"/>
                    </a:lnTo>
                    <a:lnTo>
                      <a:pt x="276" y="392"/>
                    </a:lnTo>
                    <a:lnTo>
                      <a:pt x="263" y="424"/>
                    </a:lnTo>
                    <a:lnTo>
                      <a:pt x="235" y="447"/>
                    </a:lnTo>
                    <a:lnTo>
                      <a:pt x="214" y="465"/>
                    </a:lnTo>
                    <a:lnTo>
                      <a:pt x="171" y="477"/>
                    </a:lnTo>
                    <a:lnTo>
                      <a:pt x="130" y="473"/>
                    </a:lnTo>
                    <a:lnTo>
                      <a:pt x="105" y="461"/>
                    </a:lnTo>
                    <a:lnTo>
                      <a:pt x="84" y="428"/>
                    </a:lnTo>
                    <a:lnTo>
                      <a:pt x="66" y="394"/>
                    </a:lnTo>
                    <a:lnTo>
                      <a:pt x="56" y="350"/>
                    </a:lnTo>
                    <a:lnTo>
                      <a:pt x="66" y="295"/>
                    </a:lnTo>
                    <a:lnTo>
                      <a:pt x="78" y="259"/>
                    </a:lnTo>
                    <a:lnTo>
                      <a:pt x="84" y="224"/>
                    </a:lnTo>
                    <a:lnTo>
                      <a:pt x="80" y="194"/>
                    </a:lnTo>
                    <a:lnTo>
                      <a:pt x="68" y="164"/>
                    </a:lnTo>
                    <a:lnTo>
                      <a:pt x="43" y="139"/>
                    </a:lnTo>
                    <a:lnTo>
                      <a:pt x="23" y="125"/>
                    </a:lnTo>
                    <a:lnTo>
                      <a:pt x="6" y="103"/>
                    </a:lnTo>
                    <a:lnTo>
                      <a:pt x="0" y="77"/>
                    </a:lnTo>
                    <a:lnTo>
                      <a:pt x="0" y="55"/>
                    </a:lnTo>
                    <a:lnTo>
                      <a:pt x="10" y="34"/>
                    </a:lnTo>
                    <a:lnTo>
                      <a:pt x="25" y="16"/>
                    </a:lnTo>
                    <a:close/>
                  </a:path>
                </a:pathLst>
              </a:custGeom>
              <a:solidFill>
                <a:srgbClr val="000000"/>
              </a:solidFill>
              <a:ln w="9525">
                <a:noFill/>
                <a:round/>
                <a:headEnd/>
                <a:tailEnd/>
              </a:ln>
            </p:spPr>
            <p:txBody>
              <a:bodyPr/>
              <a:lstStyle/>
              <a:p>
                <a:endParaRPr lang="en-US"/>
              </a:p>
            </p:txBody>
          </p:sp>
          <p:sp>
            <p:nvSpPr>
              <p:cNvPr id="79934" name="Freeform 103"/>
              <p:cNvSpPr>
                <a:spLocks/>
              </p:cNvSpPr>
              <p:nvPr/>
            </p:nvSpPr>
            <p:spPr bwMode="auto">
              <a:xfrm>
                <a:off x="1159" y="869"/>
                <a:ext cx="237" cy="464"/>
              </a:xfrm>
              <a:custGeom>
                <a:avLst/>
                <a:gdLst>
                  <a:gd name="T0" fmla="*/ 127 w 237"/>
                  <a:gd name="T1" fmla="*/ 67 h 464"/>
                  <a:gd name="T2" fmla="*/ 164 w 237"/>
                  <a:gd name="T3" fmla="*/ 20 h 464"/>
                  <a:gd name="T4" fmla="*/ 193 w 237"/>
                  <a:gd name="T5" fmla="*/ 0 h 464"/>
                  <a:gd name="T6" fmla="*/ 214 w 237"/>
                  <a:gd name="T7" fmla="*/ 14 h 464"/>
                  <a:gd name="T8" fmla="*/ 231 w 237"/>
                  <a:gd name="T9" fmla="*/ 69 h 464"/>
                  <a:gd name="T10" fmla="*/ 220 w 237"/>
                  <a:gd name="T11" fmla="*/ 91 h 464"/>
                  <a:gd name="T12" fmla="*/ 164 w 237"/>
                  <a:gd name="T13" fmla="*/ 111 h 464"/>
                  <a:gd name="T14" fmla="*/ 125 w 237"/>
                  <a:gd name="T15" fmla="*/ 140 h 464"/>
                  <a:gd name="T16" fmla="*/ 77 w 237"/>
                  <a:gd name="T17" fmla="*/ 176 h 464"/>
                  <a:gd name="T18" fmla="*/ 50 w 237"/>
                  <a:gd name="T19" fmla="*/ 207 h 464"/>
                  <a:gd name="T20" fmla="*/ 46 w 237"/>
                  <a:gd name="T21" fmla="*/ 225 h 464"/>
                  <a:gd name="T22" fmla="*/ 58 w 237"/>
                  <a:gd name="T23" fmla="*/ 243 h 464"/>
                  <a:gd name="T24" fmla="*/ 71 w 237"/>
                  <a:gd name="T25" fmla="*/ 261 h 464"/>
                  <a:gd name="T26" fmla="*/ 119 w 237"/>
                  <a:gd name="T27" fmla="*/ 294 h 464"/>
                  <a:gd name="T28" fmla="*/ 164 w 237"/>
                  <a:gd name="T29" fmla="*/ 318 h 464"/>
                  <a:gd name="T30" fmla="*/ 206 w 237"/>
                  <a:gd name="T31" fmla="*/ 328 h 464"/>
                  <a:gd name="T32" fmla="*/ 225 w 237"/>
                  <a:gd name="T33" fmla="*/ 324 h 464"/>
                  <a:gd name="T34" fmla="*/ 233 w 237"/>
                  <a:gd name="T35" fmla="*/ 330 h 464"/>
                  <a:gd name="T36" fmla="*/ 237 w 237"/>
                  <a:gd name="T37" fmla="*/ 346 h 464"/>
                  <a:gd name="T38" fmla="*/ 208 w 237"/>
                  <a:gd name="T39" fmla="*/ 371 h 464"/>
                  <a:gd name="T40" fmla="*/ 187 w 237"/>
                  <a:gd name="T41" fmla="*/ 397 h 464"/>
                  <a:gd name="T42" fmla="*/ 181 w 237"/>
                  <a:gd name="T43" fmla="*/ 428 h 464"/>
                  <a:gd name="T44" fmla="*/ 177 w 237"/>
                  <a:gd name="T45" fmla="*/ 456 h 464"/>
                  <a:gd name="T46" fmla="*/ 158 w 237"/>
                  <a:gd name="T47" fmla="*/ 464 h 464"/>
                  <a:gd name="T48" fmla="*/ 143 w 237"/>
                  <a:gd name="T49" fmla="*/ 456 h 464"/>
                  <a:gd name="T50" fmla="*/ 146 w 237"/>
                  <a:gd name="T51" fmla="*/ 421 h 464"/>
                  <a:gd name="T52" fmla="*/ 158 w 237"/>
                  <a:gd name="T53" fmla="*/ 383 h 464"/>
                  <a:gd name="T54" fmla="*/ 181 w 237"/>
                  <a:gd name="T55" fmla="*/ 349 h 464"/>
                  <a:gd name="T56" fmla="*/ 133 w 237"/>
                  <a:gd name="T57" fmla="*/ 336 h 464"/>
                  <a:gd name="T58" fmla="*/ 81 w 237"/>
                  <a:gd name="T59" fmla="*/ 316 h 464"/>
                  <a:gd name="T60" fmla="*/ 37 w 237"/>
                  <a:gd name="T61" fmla="*/ 288 h 464"/>
                  <a:gd name="T62" fmla="*/ 15 w 237"/>
                  <a:gd name="T63" fmla="*/ 263 h 464"/>
                  <a:gd name="T64" fmla="*/ 0 w 237"/>
                  <a:gd name="T65" fmla="*/ 227 h 464"/>
                  <a:gd name="T66" fmla="*/ 0 w 237"/>
                  <a:gd name="T67" fmla="*/ 207 h 464"/>
                  <a:gd name="T68" fmla="*/ 12 w 237"/>
                  <a:gd name="T69" fmla="*/ 176 h 464"/>
                  <a:gd name="T70" fmla="*/ 44 w 237"/>
                  <a:gd name="T71" fmla="*/ 146 h 464"/>
                  <a:gd name="T72" fmla="*/ 87 w 237"/>
                  <a:gd name="T73" fmla="*/ 109 h 464"/>
                  <a:gd name="T74" fmla="*/ 127 w 237"/>
                  <a:gd name="T75" fmla="*/ 67 h 4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7"/>
                  <a:gd name="T115" fmla="*/ 0 h 464"/>
                  <a:gd name="T116" fmla="*/ 237 w 237"/>
                  <a:gd name="T117" fmla="*/ 464 h 4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7" h="464">
                    <a:moveTo>
                      <a:pt x="127" y="67"/>
                    </a:moveTo>
                    <a:lnTo>
                      <a:pt x="164" y="20"/>
                    </a:lnTo>
                    <a:lnTo>
                      <a:pt x="193" y="0"/>
                    </a:lnTo>
                    <a:lnTo>
                      <a:pt x="214" y="14"/>
                    </a:lnTo>
                    <a:lnTo>
                      <a:pt x="231" y="69"/>
                    </a:lnTo>
                    <a:lnTo>
                      <a:pt x="220" y="91"/>
                    </a:lnTo>
                    <a:lnTo>
                      <a:pt x="164" y="111"/>
                    </a:lnTo>
                    <a:lnTo>
                      <a:pt x="125" y="140"/>
                    </a:lnTo>
                    <a:lnTo>
                      <a:pt x="77" y="176"/>
                    </a:lnTo>
                    <a:lnTo>
                      <a:pt x="50" y="207"/>
                    </a:lnTo>
                    <a:lnTo>
                      <a:pt x="46" y="225"/>
                    </a:lnTo>
                    <a:lnTo>
                      <a:pt x="58" y="243"/>
                    </a:lnTo>
                    <a:lnTo>
                      <a:pt x="71" y="261"/>
                    </a:lnTo>
                    <a:lnTo>
                      <a:pt x="119" y="294"/>
                    </a:lnTo>
                    <a:lnTo>
                      <a:pt x="164" y="318"/>
                    </a:lnTo>
                    <a:lnTo>
                      <a:pt x="206" y="328"/>
                    </a:lnTo>
                    <a:lnTo>
                      <a:pt x="225" y="324"/>
                    </a:lnTo>
                    <a:lnTo>
                      <a:pt x="233" y="330"/>
                    </a:lnTo>
                    <a:lnTo>
                      <a:pt x="237" y="346"/>
                    </a:lnTo>
                    <a:lnTo>
                      <a:pt x="208" y="371"/>
                    </a:lnTo>
                    <a:lnTo>
                      <a:pt x="187" y="397"/>
                    </a:lnTo>
                    <a:lnTo>
                      <a:pt x="181" y="428"/>
                    </a:lnTo>
                    <a:lnTo>
                      <a:pt x="177" y="456"/>
                    </a:lnTo>
                    <a:lnTo>
                      <a:pt x="158" y="464"/>
                    </a:lnTo>
                    <a:lnTo>
                      <a:pt x="143" y="456"/>
                    </a:lnTo>
                    <a:lnTo>
                      <a:pt x="146" y="421"/>
                    </a:lnTo>
                    <a:lnTo>
                      <a:pt x="158" y="383"/>
                    </a:lnTo>
                    <a:lnTo>
                      <a:pt x="181" y="349"/>
                    </a:lnTo>
                    <a:lnTo>
                      <a:pt x="133" y="336"/>
                    </a:lnTo>
                    <a:lnTo>
                      <a:pt x="81" y="316"/>
                    </a:lnTo>
                    <a:lnTo>
                      <a:pt x="37" y="288"/>
                    </a:lnTo>
                    <a:lnTo>
                      <a:pt x="15" y="263"/>
                    </a:lnTo>
                    <a:lnTo>
                      <a:pt x="0" y="227"/>
                    </a:lnTo>
                    <a:lnTo>
                      <a:pt x="0" y="207"/>
                    </a:lnTo>
                    <a:lnTo>
                      <a:pt x="12" y="176"/>
                    </a:lnTo>
                    <a:lnTo>
                      <a:pt x="44" y="146"/>
                    </a:lnTo>
                    <a:lnTo>
                      <a:pt x="87" y="109"/>
                    </a:lnTo>
                    <a:lnTo>
                      <a:pt x="127" y="67"/>
                    </a:lnTo>
                    <a:close/>
                  </a:path>
                </a:pathLst>
              </a:custGeom>
              <a:solidFill>
                <a:srgbClr val="000000"/>
              </a:solidFill>
              <a:ln w="9525">
                <a:noFill/>
                <a:round/>
                <a:headEnd/>
                <a:tailEnd/>
              </a:ln>
            </p:spPr>
            <p:txBody>
              <a:bodyPr/>
              <a:lstStyle/>
              <a:p>
                <a:endParaRPr lang="en-US"/>
              </a:p>
            </p:txBody>
          </p:sp>
          <p:sp>
            <p:nvSpPr>
              <p:cNvPr id="79935" name="Freeform 104"/>
              <p:cNvSpPr>
                <a:spLocks/>
              </p:cNvSpPr>
              <p:nvPr/>
            </p:nvSpPr>
            <p:spPr bwMode="auto">
              <a:xfrm>
                <a:off x="1284" y="499"/>
                <a:ext cx="398" cy="407"/>
              </a:xfrm>
              <a:custGeom>
                <a:avLst/>
                <a:gdLst>
                  <a:gd name="T0" fmla="*/ 172 w 398"/>
                  <a:gd name="T1" fmla="*/ 358 h 407"/>
                  <a:gd name="T2" fmla="*/ 211 w 398"/>
                  <a:gd name="T3" fmla="*/ 352 h 407"/>
                  <a:gd name="T4" fmla="*/ 265 w 398"/>
                  <a:gd name="T5" fmla="*/ 338 h 407"/>
                  <a:gd name="T6" fmla="*/ 283 w 398"/>
                  <a:gd name="T7" fmla="*/ 331 h 407"/>
                  <a:gd name="T8" fmla="*/ 315 w 398"/>
                  <a:gd name="T9" fmla="*/ 306 h 407"/>
                  <a:gd name="T10" fmla="*/ 342 w 398"/>
                  <a:gd name="T11" fmla="*/ 267 h 407"/>
                  <a:gd name="T12" fmla="*/ 350 w 398"/>
                  <a:gd name="T13" fmla="*/ 246 h 407"/>
                  <a:gd name="T14" fmla="*/ 350 w 398"/>
                  <a:gd name="T15" fmla="*/ 220 h 407"/>
                  <a:gd name="T16" fmla="*/ 304 w 398"/>
                  <a:gd name="T17" fmla="*/ 192 h 407"/>
                  <a:gd name="T18" fmla="*/ 226 w 398"/>
                  <a:gd name="T19" fmla="*/ 156 h 407"/>
                  <a:gd name="T20" fmla="*/ 176 w 398"/>
                  <a:gd name="T21" fmla="*/ 150 h 407"/>
                  <a:gd name="T22" fmla="*/ 143 w 398"/>
                  <a:gd name="T23" fmla="*/ 155 h 407"/>
                  <a:gd name="T24" fmla="*/ 117 w 398"/>
                  <a:gd name="T25" fmla="*/ 167 h 407"/>
                  <a:gd name="T26" fmla="*/ 100 w 398"/>
                  <a:gd name="T27" fmla="*/ 172 h 407"/>
                  <a:gd name="T28" fmla="*/ 83 w 398"/>
                  <a:gd name="T29" fmla="*/ 161 h 407"/>
                  <a:gd name="T30" fmla="*/ 78 w 398"/>
                  <a:gd name="T31" fmla="*/ 145 h 407"/>
                  <a:gd name="T32" fmla="*/ 104 w 398"/>
                  <a:gd name="T33" fmla="*/ 126 h 407"/>
                  <a:gd name="T34" fmla="*/ 128 w 398"/>
                  <a:gd name="T35" fmla="*/ 124 h 407"/>
                  <a:gd name="T36" fmla="*/ 148 w 398"/>
                  <a:gd name="T37" fmla="*/ 119 h 407"/>
                  <a:gd name="T38" fmla="*/ 154 w 398"/>
                  <a:gd name="T39" fmla="*/ 109 h 407"/>
                  <a:gd name="T40" fmla="*/ 148 w 398"/>
                  <a:gd name="T41" fmla="*/ 76 h 407"/>
                  <a:gd name="T42" fmla="*/ 122 w 398"/>
                  <a:gd name="T43" fmla="*/ 54 h 407"/>
                  <a:gd name="T44" fmla="*/ 94 w 398"/>
                  <a:gd name="T45" fmla="*/ 44 h 407"/>
                  <a:gd name="T46" fmla="*/ 61 w 398"/>
                  <a:gd name="T47" fmla="*/ 45 h 407"/>
                  <a:gd name="T48" fmla="*/ 44 w 398"/>
                  <a:gd name="T49" fmla="*/ 54 h 407"/>
                  <a:gd name="T50" fmla="*/ 37 w 398"/>
                  <a:gd name="T51" fmla="*/ 71 h 407"/>
                  <a:gd name="T52" fmla="*/ 39 w 398"/>
                  <a:gd name="T53" fmla="*/ 89 h 407"/>
                  <a:gd name="T54" fmla="*/ 48 w 398"/>
                  <a:gd name="T55" fmla="*/ 101 h 407"/>
                  <a:gd name="T56" fmla="*/ 39 w 398"/>
                  <a:gd name="T57" fmla="*/ 111 h 407"/>
                  <a:gd name="T58" fmla="*/ 20 w 398"/>
                  <a:gd name="T59" fmla="*/ 114 h 407"/>
                  <a:gd name="T60" fmla="*/ 4 w 398"/>
                  <a:gd name="T61" fmla="*/ 99 h 407"/>
                  <a:gd name="T62" fmla="*/ 0 w 398"/>
                  <a:gd name="T63" fmla="*/ 76 h 407"/>
                  <a:gd name="T64" fmla="*/ 9 w 398"/>
                  <a:gd name="T65" fmla="*/ 44 h 407"/>
                  <a:gd name="T66" fmla="*/ 28 w 398"/>
                  <a:gd name="T67" fmla="*/ 30 h 407"/>
                  <a:gd name="T68" fmla="*/ 44 w 398"/>
                  <a:gd name="T69" fmla="*/ 13 h 407"/>
                  <a:gd name="T70" fmla="*/ 76 w 398"/>
                  <a:gd name="T71" fmla="*/ 5 h 407"/>
                  <a:gd name="T72" fmla="*/ 104 w 398"/>
                  <a:gd name="T73" fmla="*/ 0 h 407"/>
                  <a:gd name="T74" fmla="*/ 117 w 398"/>
                  <a:gd name="T75" fmla="*/ 0 h 407"/>
                  <a:gd name="T76" fmla="*/ 139 w 398"/>
                  <a:gd name="T77" fmla="*/ 19 h 407"/>
                  <a:gd name="T78" fmla="*/ 159 w 398"/>
                  <a:gd name="T79" fmla="*/ 40 h 407"/>
                  <a:gd name="T80" fmla="*/ 193 w 398"/>
                  <a:gd name="T81" fmla="*/ 79 h 407"/>
                  <a:gd name="T82" fmla="*/ 222 w 398"/>
                  <a:gd name="T83" fmla="*/ 116 h 407"/>
                  <a:gd name="T84" fmla="*/ 267 w 398"/>
                  <a:gd name="T85" fmla="*/ 141 h 407"/>
                  <a:gd name="T86" fmla="*/ 311 w 398"/>
                  <a:gd name="T87" fmla="*/ 161 h 407"/>
                  <a:gd name="T88" fmla="*/ 361 w 398"/>
                  <a:gd name="T89" fmla="*/ 185 h 407"/>
                  <a:gd name="T90" fmla="*/ 389 w 398"/>
                  <a:gd name="T91" fmla="*/ 195 h 407"/>
                  <a:gd name="T92" fmla="*/ 398 w 398"/>
                  <a:gd name="T93" fmla="*/ 207 h 407"/>
                  <a:gd name="T94" fmla="*/ 394 w 398"/>
                  <a:gd name="T95" fmla="*/ 251 h 407"/>
                  <a:gd name="T96" fmla="*/ 381 w 398"/>
                  <a:gd name="T97" fmla="*/ 291 h 407"/>
                  <a:gd name="T98" fmla="*/ 359 w 398"/>
                  <a:gd name="T99" fmla="*/ 321 h 407"/>
                  <a:gd name="T100" fmla="*/ 322 w 398"/>
                  <a:gd name="T101" fmla="*/ 358 h 407"/>
                  <a:gd name="T102" fmla="*/ 270 w 398"/>
                  <a:gd name="T103" fmla="*/ 387 h 407"/>
                  <a:gd name="T104" fmla="*/ 200 w 398"/>
                  <a:gd name="T105" fmla="*/ 407 h 407"/>
                  <a:gd name="T106" fmla="*/ 167 w 398"/>
                  <a:gd name="T107" fmla="*/ 404 h 407"/>
                  <a:gd name="T108" fmla="*/ 143 w 398"/>
                  <a:gd name="T109" fmla="*/ 387 h 407"/>
                  <a:gd name="T110" fmla="*/ 139 w 398"/>
                  <a:gd name="T111" fmla="*/ 367 h 407"/>
                  <a:gd name="T112" fmla="*/ 172 w 398"/>
                  <a:gd name="T113" fmla="*/ 358 h 4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98"/>
                  <a:gd name="T172" fmla="*/ 0 h 407"/>
                  <a:gd name="T173" fmla="*/ 398 w 398"/>
                  <a:gd name="T174" fmla="*/ 407 h 40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98" h="407">
                    <a:moveTo>
                      <a:pt x="172" y="358"/>
                    </a:moveTo>
                    <a:lnTo>
                      <a:pt x="211" y="352"/>
                    </a:lnTo>
                    <a:lnTo>
                      <a:pt x="265" y="338"/>
                    </a:lnTo>
                    <a:lnTo>
                      <a:pt x="283" y="331"/>
                    </a:lnTo>
                    <a:lnTo>
                      <a:pt x="315" y="306"/>
                    </a:lnTo>
                    <a:lnTo>
                      <a:pt x="342" y="267"/>
                    </a:lnTo>
                    <a:lnTo>
                      <a:pt x="350" y="246"/>
                    </a:lnTo>
                    <a:lnTo>
                      <a:pt x="350" y="220"/>
                    </a:lnTo>
                    <a:lnTo>
                      <a:pt x="304" y="192"/>
                    </a:lnTo>
                    <a:lnTo>
                      <a:pt x="226" y="156"/>
                    </a:lnTo>
                    <a:lnTo>
                      <a:pt x="176" y="150"/>
                    </a:lnTo>
                    <a:lnTo>
                      <a:pt x="143" y="155"/>
                    </a:lnTo>
                    <a:lnTo>
                      <a:pt x="117" y="167"/>
                    </a:lnTo>
                    <a:lnTo>
                      <a:pt x="100" y="172"/>
                    </a:lnTo>
                    <a:lnTo>
                      <a:pt x="83" y="161"/>
                    </a:lnTo>
                    <a:lnTo>
                      <a:pt x="78" y="145"/>
                    </a:lnTo>
                    <a:lnTo>
                      <a:pt x="104" y="126"/>
                    </a:lnTo>
                    <a:lnTo>
                      <a:pt x="128" y="124"/>
                    </a:lnTo>
                    <a:lnTo>
                      <a:pt x="148" y="119"/>
                    </a:lnTo>
                    <a:lnTo>
                      <a:pt x="154" y="109"/>
                    </a:lnTo>
                    <a:lnTo>
                      <a:pt x="148" y="76"/>
                    </a:lnTo>
                    <a:lnTo>
                      <a:pt x="122" y="54"/>
                    </a:lnTo>
                    <a:lnTo>
                      <a:pt x="94" y="44"/>
                    </a:lnTo>
                    <a:lnTo>
                      <a:pt x="61" y="45"/>
                    </a:lnTo>
                    <a:lnTo>
                      <a:pt x="44" y="54"/>
                    </a:lnTo>
                    <a:lnTo>
                      <a:pt x="37" y="71"/>
                    </a:lnTo>
                    <a:lnTo>
                      <a:pt x="39" y="89"/>
                    </a:lnTo>
                    <a:lnTo>
                      <a:pt x="48" y="101"/>
                    </a:lnTo>
                    <a:lnTo>
                      <a:pt x="39" y="111"/>
                    </a:lnTo>
                    <a:lnTo>
                      <a:pt x="20" y="114"/>
                    </a:lnTo>
                    <a:lnTo>
                      <a:pt x="4" y="99"/>
                    </a:lnTo>
                    <a:lnTo>
                      <a:pt x="0" y="76"/>
                    </a:lnTo>
                    <a:lnTo>
                      <a:pt x="9" y="44"/>
                    </a:lnTo>
                    <a:lnTo>
                      <a:pt x="28" y="30"/>
                    </a:lnTo>
                    <a:lnTo>
                      <a:pt x="44" y="13"/>
                    </a:lnTo>
                    <a:lnTo>
                      <a:pt x="76" y="5"/>
                    </a:lnTo>
                    <a:lnTo>
                      <a:pt x="104" y="0"/>
                    </a:lnTo>
                    <a:lnTo>
                      <a:pt x="117" y="0"/>
                    </a:lnTo>
                    <a:lnTo>
                      <a:pt x="139" y="19"/>
                    </a:lnTo>
                    <a:lnTo>
                      <a:pt x="159" y="40"/>
                    </a:lnTo>
                    <a:lnTo>
                      <a:pt x="193" y="79"/>
                    </a:lnTo>
                    <a:lnTo>
                      <a:pt x="222" y="116"/>
                    </a:lnTo>
                    <a:lnTo>
                      <a:pt x="267" y="141"/>
                    </a:lnTo>
                    <a:lnTo>
                      <a:pt x="311" y="161"/>
                    </a:lnTo>
                    <a:lnTo>
                      <a:pt x="361" y="185"/>
                    </a:lnTo>
                    <a:lnTo>
                      <a:pt x="389" y="195"/>
                    </a:lnTo>
                    <a:lnTo>
                      <a:pt x="398" y="207"/>
                    </a:lnTo>
                    <a:lnTo>
                      <a:pt x="394" y="251"/>
                    </a:lnTo>
                    <a:lnTo>
                      <a:pt x="381" y="291"/>
                    </a:lnTo>
                    <a:lnTo>
                      <a:pt x="359" y="321"/>
                    </a:lnTo>
                    <a:lnTo>
                      <a:pt x="322" y="358"/>
                    </a:lnTo>
                    <a:lnTo>
                      <a:pt x="270" y="387"/>
                    </a:lnTo>
                    <a:lnTo>
                      <a:pt x="200" y="407"/>
                    </a:lnTo>
                    <a:lnTo>
                      <a:pt x="167" y="404"/>
                    </a:lnTo>
                    <a:lnTo>
                      <a:pt x="143" y="387"/>
                    </a:lnTo>
                    <a:lnTo>
                      <a:pt x="139" y="367"/>
                    </a:lnTo>
                    <a:lnTo>
                      <a:pt x="172" y="358"/>
                    </a:lnTo>
                    <a:close/>
                  </a:path>
                </a:pathLst>
              </a:custGeom>
              <a:solidFill>
                <a:srgbClr val="000000"/>
              </a:solidFill>
              <a:ln w="9525">
                <a:noFill/>
                <a:round/>
                <a:headEnd/>
                <a:tailEnd/>
              </a:ln>
            </p:spPr>
            <p:txBody>
              <a:bodyPr/>
              <a:lstStyle/>
              <a:p>
                <a:endParaRPr lang="en-US"/>
              </a:p>
            </p:txBody>
          </p:sp>
          <p:sp>
            <p:nvSpPr>
              <p:cNvPr id="79936" name="Freeform 105"/>
              <p:cNvSpPr>
                <a:spLocks/>
              </p:cNvSpPr>
              <p:nvPr/>
            </p:nvSpPr>
            <p:spPr bwMode="auto">
              <a:xfrm>
                <a:off x="1489" y="1227"/>
                <a:ext cx="226" cy="532"/>
              </a:xfrm>
              <a:custGeom>
                <a:avLst/>
                <a:gdLst>
                  <a:gd name="T0" fmla="*/ 6 w 226"/>
                  <a:gd name="T1" fmla="*/ 49 h 532"/>
                  <a:gd name="T2" fmla="*/ 0 w 226"/>
                  <a:gd name="T3" fmla="*/ 26 h 532"/>
                  <a:gd name="T4" fmla="*/ 23 w 226"/>
                  <a:gd name="T5" fmla="*/ 0 h 532"/>
                  <a:gd name="T6" fmla="*/ 53 w 226"/>
                  <a:gd name="T7" fmla="*/ 2 h 532"/>
                  <a:gd name="T8" fmla="*/ 74 w 226"/>
                  <a:gd name="T9" fmla="*/ 12 h 532"/>
                  <a:gd name="T10" fmla="*/ 99 w 226"/>
                  <a:gd name="T11" fmla="*/ 45 h 532"/>
                  <a:gd name="T12" fmla="*/ 117 w 226"/>
                  <a:gd name="T13" fmla="*/ 111 h 532"/>
                  <a:gd name="T14" fmla="*/ 142 w 226"/>
                  <a:gd name="T15" fmla="*/ 170 h 532"/>
                  <a:gd name="T16" fmla="*/ 164 w 226"/>
                  <a:gd name="T17" fmla="*/ 225 h 532"/>
                  <a:gd name="T18" fmla="*/ 164 w 226"/>
                  <a:gd name="T19" fmla="*/ 255 h 532"/>
                  <a:gd name="T20" fmla="*/ 164 w 226"/>
                  <a:gd name="T21" fmla="*/ 279 h 532"/>
                  <a:gd name="T22" fmla="*/ 152 w 226"/>
                  <a:gd name="T23" fmla="*/ 309 h 532"/>
                  <a:gd name="T24" fmla="*/ 121 w 226"/>
                  <a:gd name="T25" fmla="*/ 370 h 532"/>
                  <a:gd name="T26" fmla="*/ 103 w 226"/>
                  <a:gd name="T27" fmla="*/ 423 h 532"/>
                  <a:gd name="T28" fmla="*/ 97 w 226"/>
                  <a:gd name="T29" fmla="*/ 443 h 532"/>
                  <a:gd name="T30" fmla="*/ 111 w 226"/>
                  <a:gd name="T31" fmla="*/ 459 h 532"/>
                  <a:gd name="T32" fmla="*/ 152 w 226"/>
                  <a:gd name="T33" fmla="*/ 471 h 532"/>
                  <a:gd name="T34" fmla="*/ 203 w 226"/>
                  <a:gd name="T35" fmla="*/ 483 h 532"/>
                  <a:gd name="T36" fmla="*/ 226 w 226"/>
                  <a:gd name="T37" fmla="*/ 496 h 532"/>
                  <a:gd name="T38" fmla="*/ 203 w 226"/>
                  <a:gd name="T39" fmla="*/ 516 h 532"/>
                  <a:gd name="T40" fmla="*/ 158 w 226"/>
                  <a:gd name="T41" fmla="*/ 532 h 532"/>
                  <a:gd name="T42" fmla="*/ 136 w 226"/>
                  <a:gd name="T43" fmla="*/ 526 h 532"/>
                  <a:gd name="T44" fmla="*/ 117 w 226"/>
                  <a:gd name="T45" fmla="*/ 502 h 532"/>
                  <a:gd name="T46" fmla="*/ 86 w 226"/>
                  <a:gd name="T47" fmla="*/ 483 h 532"/>
                  <a:gd name="T48" fmla="*/ 60 w 226"/>
                  <a:gd name="T49" fmla="*/ 483 h 532"/>
                  <a:gd name="T50" fmla="*/ 43 w 226"/>
                  <a:gd name="T51" fmla="*/ 479 h 532"/>
                  <a:gd name="T52" fmla="*/ 35 w 226"/>
                  <a:gd name="T53" fmla="*/ 459 h 532"/>
                  <a:gd name="T54" fmla="*/ 47 w 226"/>
                  <a:gd name="T55" fmla="*/ 437 h 532"/>
                  <a:gd name="T56" fmla="*/ 68 w 226"/>
                  <a:gd name="T57" fmla="*/ 407 h 532"/>
                  <a:gd name="T58" fmla="*/ 86 w 226"/>
                  <a:gd name="T59" fmla="*/ 382 h 532"/>
                  <a:gd name="T60" fmla="*/ 109 w 226"/>
                  <a:gd name="T61" fmla="*/ 322 h 532"/>
                  <a:gd name="T62" fmla="*/ 117 w 226"/>
                  <a:gd name="T63" fmla="*/ 285 h 532"/>
                  <a:gd name="T64" fmla="*/ 121 w 226"/>
                  <a:gd name="T65" fmla="*/ 255 h 532"/>
                  <a:gd name="T66" fmla="*/ 115 w 226"/>
                  <a:gd name="T67" fmla="*/ 225 h 532"/>
                  <a:gd name="T68" fmla="*/ 97 w 226"/>
                  <a:gd name="T69" fmla="*/ 190 h 532"/>
                  <a:gd name="T70" fmla="*/ 66 w 226"/>
                  <a:gd name="T71" fmla="*/ 158 h 532"/>
                  <a:gd name="T72" fmla="*/ 35 w 226"/>
                  <a:gd name="T73" fmla="*/ 105 h 532"/>
                  <a:gd name="T74" fmla="*/ 6 w 226"/>
                  <a:gd name="T75" fmla="*/ 49 h 5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6"/>
                  <a:gd name="T115" fmla="*/ 0 h 532"/>
                  <a:gd name="T116" fmla="*/ 226 w 226"/>
                  <a:gd name="T117" fmla="*/ 532 h 53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6" h="532">
                    <a:moveTo>
                      <a:pt x="6" y="49"/>
                    </a:moveTo>
                    <a:lnTo>
                      <a:pt x="0" y="26"/>
                    </a:lnTo>
                    <a:lnTo>
                      <a:pt x="23" y="0"/>
                    </a:lnTo>
                    <a:lnTo>
                      <a:pt x="53" y="2"/>
                    </a:lnTo>
                    <a:lnTo>
                      <a:pt x="74" y="12"/>
                    </a:lnTo>
                    <a:lnTo>
                      <a:pt x="99" y="45"/>
                    </a:lnTo>
                    <a:lnTo>
                      <a:pt x="117" y="111"/>
                    </a:lnTo>
                    <a:lnTo>
                      <a:pt x="142" y="170"/>
                    </a:lnTo>
                    <a:lnTo>
                      <a:pt x="164" y="225"/>
                    </a:lnTo>
                    <a:lnTo>
                      <a:pt x="164" y="255"/>
                    </a:lnTo>
                    <a:lnTo>
                      <a:pt x="164" y="279"/>
                    </a:lnTo>
                    <a:lnTo>
                      <a:pt x="152" y="309"/>
                    </a:lnTo>
                    <a:lnTo>
                      <a:pt x="121" y="370"/>
                    </a:lnTo>
                    <a:lnTo>
                      <a:pt x="103" y="423"/>
                    </a:lnTo>
                    <a:lnTo>
                      <a:pt x="97" y="443"/>
                    </a:lnTo>
                    <a:lnTo>
                      <a:pt x="111" y="459"/>
                    </a:lnTo>
                    <a:lnTo>
                      <a:pt x="152" y="471"/>
                    </a:lnTo>
                    <a:lnTo>
                      <a:pt x="203" y="483"/>
                    </a:lnTo>
                    <a:lnTo>
                      <a:pt x="226" y="496"/>
                    </a:lnTo>
                    <a:lnTo>
                      <a:pt x="203" y="516"/>
                    </a:lnTo>
                    <a:lnTo>
                      <a:pt x="158" y="532"/>
                    </a:lnTo>
                    <a:lnTo>
                      <a:pt x="136" y="526"/>
                    </a:lnTo>
                    <a:lnTo>
                      <a:pt x="117" y="502"/>
                    </a:lnTo>
                    <a:lnTo>
                      <a:pt x="86" y="483"/>
                    </a:lnTo>
                    <a:lnTo>
                      <a:pt x="60" y="483"/>
                    </a:lnTo>
                    <a:lnTo>
                      <a:pt x="43" y="479"/>
                    </a:lnTo>
                    <a:lnTo>
                      <a:pt x="35" y="459"/>
                    </a:lnTo>
                    <a:lnTo>
                      <a:pt x="47" y="437"/>
                    </a:lnTo>
                    <a:lnTo>
                      <a:pt x="68" y="407"/>
                    </a:lnTo>
                    <a:lnTo>
                      <a:pt x="86" y="382"/>
                    </a:lnTo>
                    <a:lnTo>
                      <a:pt x="109" y="322"/>
                    </a:lnTo>
                    <a:lnTo>
                      <a:pt x="117" y="285"/>
                    </a:lnTo>
                    <a:lnTo>
                      <a:pt x="121" y="255"/>
                    </a:lnTo>
                    <a:lnTo>
                      <a:pt x="115" y="225"/>
                    </a:lnTo>
                    <a:lnTo>
                      <a:pt x="97" y="190"/>
                    </a:lnTo>
                    <a:lnTo>
                      <a:pt x="66" y="158"/>
                    </a:lnTo>
                    <a:lnTo>
                      <a:pt x="35" y="105"/>
                    </a:lnTo>
                    <a:lnTo>
                      <a:pt x="6" y="49"/>
                    </a:lnTo>
                    <a:close/>
                  </a:path>
                </a:pathLst>
              </a:custGeom>
              <a:solidFill>
                <a:srgbClr val="000000"/>
              </a:solidFill>
              <a:ln w="9525">
                <a:noFill/>
                <a:round/>
                <a:headEnd/>
                <a:tailEnd/>
              </a:ln>
            </p:spPr>
            <p:txBody>
              <a:bodyPr/>
              <a:lstStyle/>
              <a:p>
                <a:endParaRPr lang="en-US"/>
              </a:p>
            </p:txBody>
          </p:sp>
          <p:sp>
            <p:nvSpPr>
              <p:cNvPr id="79937" name="Freeform 106"/>
              <p:cNvSpPr>
                <a:spLocks/>
              </p:cNvSpPr>
              <p:nvPr/>
            </p:nvSpPr>
            <p:spPr bwMode="auto">
              <a:xfrm>
                <a:off x="1340" y="1233"/>
                <a:ext cx="159" cy="555"/>
              </a:xfrm>
              <a:custGeom>
                <a:avLst/>
                <a:gdLst>
                  <a:gd name="T0" fmla="*/ 63 w 159"/>
                  <a:gd name="T1" fmla="*/ 137 h 555"/>
                  <a:gd name="T2" fmla="*/ 82 w 159"/>
                  <a:gd name="T3" fmla="*/ 61 h 555"/>
                  <a:gd name="T4" fmla="*/ 94 w 159"/>
                  <a:gd name="T5" fmla="*/ 12 h 555"/>
                  <a:gd name="T6" fmla="*/ 115 w 159"/>
                  <a:gd name="T7" fmla="*/ 0 h 555"/>
                  <a:gd name="T8" fmla="*/ 144 w 159"/>
                  <a:gd name="T9" fmla="*/ 4 h 555"/>
                  <a:gd name="T10" fmla="*/ 159 w 159"/>
                  <a:gd name="T11" fmla="*/ 34 h 555"/>
                  <a:gd name="T12" fmla="*/ 146 w 159"/>
                  <a:gd name="T13" fmla="*/ 71 h 555"/>
                  <a:gd name="T14" fmla="*/ 132 w 159"/>
                  <a:gd name="T15" fmla="*/ 137 h 555"/>
                  <a:gd name="T16" fmla="*/ 113 w 159"/>
                  <a:gd name="T17" fmla="*/ 212 h 555"/>
                  <a:gd name="T18" fmla="*/ 107 w 159"/>
                  <a:gd name="T19" fmla="*/ 264 h 555"/>
                  <a:gd name="T20" fmla="*/ 107 w 159"/>
                  <a:gd name="T21" fmla="*/ 337 h 555"/>
                  <a:gd name="T22" fmla="*/ 115 w 159"/>
                  <a:gd name="T23" fmla="*/ 398 h 555"/>
                  <a:gd name="T24" fmla="*/ 121 w 159"/>
                  <a:gd name="T25" fmla="*/ 456 h 555"/>
                  <a:gd name="T26" fmla="*/ 128 w 159"/>
                  <a:gd name="T27" fmla="*/ 474 h 555"/>
                  <a:gd name="T28" fmla="*/ 119 w 159"/>
                  <a:gd name="T29" fmla="*/ 486 h 555"/>
                  <a:gd name="T30" fmla="*/ 94 w 159"/>
                  <a:gd name="T31" fmla="*/ 498 h 555"/>
                  <a:gd name="T32" fmla="*/ 71 w 159"/>
                  <a:gd name="T33" fmla="*/ 525 h 555"/>
                  <a:gd name="T34" fmla="*/ 59 w 159"/>
                  <a:gd name="T35" fmla="*/ 553 h 555"/>
                  <a:gd name="T36" fmla="*/ 38 w 159"/>
                  <a:gd name="T37" fmla="*/ 555 h 555"/>
                  <a:gd name="T38" fmla="*/ 0 w 159"/>
                  <a:gd name="T39" fmla="*/ 537 h 555"/>
                  <a:gd name="T40" fmla="*/ 6 w 159"/>
                  <a:gd name="T41" fmla="*/ 519 h 555"/>
                  <a:gd name="T42" fmla="*/ 27 w 159"/>
                  <a:gd name="T43" fmla="*/ 505 h 555"/>
                  <a:gd name="T44" fmla="*/ 65 w 159"/>
                  <a:gd name="T45" fmla="*/ 474 h 555"/>
                  <a:gd name="T46" fmla="*/ 84 w 159"/>
                  <a:gd name="T47" fmla="*/ 458 h 555"/>
                  <a:gd name="T48" fmla="*/ 94 w 159"/>
                  <a:gd name="T49" fmla="*/ 438 h 555"/>
                  <a:gd name="T50" fmla="*/ 94 w 159"/>
                  <a:gd name="T51" fmla="*/ 398 h 555"/>
                  <a:gd name="T52" fmla="*/ 82 w 159"/>
                  <a:gd name="T53" fmla="*/ 335 h 555"/>
                  <a:gd name="T54" fmla="*/ 69 w 159"/>
                  <a:gd name="T55" fmla="*/ 279 h 555"/>
                  <a:gd name="T56" fmla="*/ 63 w 159"/>
                  <a:gd name="T57" fmla="*/ 228 h 555"/>
                  <a:gd name="T58" fmla="*/ 59 w 159"/>
                  <a:gd name="T59" fmla="*/ 188 h 555"/>
                  <a:gd name="T60" fmla="*/ 63 w 159"/>
                  <a:gd name="T61" fmla="*/ 137 h 5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9"/>
                  <a:gd name="T94" fmla="*/ 0 h 555"/>
                  <a:gd name="T95" fmla="*/ 159 w 159"/>
                  <a:gd name="T96" fmla="*/ 555 h 55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9" h="555">
                    <a:moveTo>
                      <a:pt x="63" y="137"/>
                    </a:moveTo>
                    <a:lnTo>
                      <a:pt x="82" y="61"/>
                    </a:lnTo>
                    <a:lnTo>
                      <a:pt x="94" y="12"/>
                    </a:lnTo>
                    <a:lnTo>
                      <a:pt x="115" y="0"/>
                    </a:lnTo>
                    <a:lnTo>
                      <a:pt x="144" y="4"/>
                    </a:lnTo>
                    <a:lnTo>
                      <a:pt x="159" y="34"/>
                    </a:lnTo>
                    <a:lnTo>
                      <a:pt x="146" y="71"/>
                    </a:lnTo>
                    <a:lnTo>
                      <a:pt x="132" y="137"/>
                    </a:lnTo>
                    <a:lnTo>
                      <a:pt x="113" y="212"/>
                    </a:lnTo>
                    <a:lnTo>
                      <a:pt x="107" y="264"/>
                    </a:lnTo>
                    <a:lnTo>
                      <a:pt x="107" y="337"/>
                    </a:lnTo>
                    <a:lnTo>
                      <a:pt x="115" y="398"/>
                    </a:lnTo>
                    <a:lnTo>
                      <a:pt x="121" y="456"/>
                    </a:lnTo>
                    <a:lnTo>
                      <a:pt x="128" y="474"/>
                    </a:lnTo>
                    <a:lnTo>
                      <a:pt x="119" y="486"/>
                    </a:lnTo>
                    <a:lnTo>
                      <a:pt x="94" y="498"/>
                    </a:lnTo>
                    <a:lnTo>
                      <a:pt x="71" y="525"/>
                    </a:lnTo>
                    <a:lnTo>
                      <a:pt x="59" y="553"/>
                    </a:lnTo>
                    <a:lnTo>
                      <a:pt x="38" y="555"/>
                    </a:lnTo>
                    <a:lnTo>
                      <a:pt x="0" y="537"/>
                    </a:lnTo>
                    <a:lnTo>
                      <a:pt x="6" y="519"/>
                    </a:lnTo>
                    <a:lnTo>
                      <a:pt x="27" y="505"/>
                    </a:lnTo>
                    <a:lnTo>
                      <a:pt x="65" y="474"/>
                    </a:lnTo>
                    <a:lnTo>
                      <a:pt x="84" y="458"/>
                    </a:lnTo>
                    <a:lnTo>
                      <a:pt x="94" y="438"/>
                    </a:lnTo>
                    <a:lnTo>
                      <a:pt x="94" y="398"/>
                    </a:lnTo>
                    <a:lnTo>
                      <a:pt x="82" y="335"/>
                    </a:lnTo>
                    <a:lnTo>
                      <a:pt x="69" y="279"/>
                    </a:lnTo>
                    <a:lnTo>
                      <a:pt x="63" y="228"/>
                    </a:lnTo>
                    <a:lnTo>
                      <a:pt x="59" y="188"/>
                    </a:lnTo>
                    <a:lnTo>
                      <a:pt x="63" y="137"/>
                    </a:lnTo>
                    <a:close/>
                  </a:path>
                </a:pathLst>
              </a:custGeom>
              <a:solidFill>
                <a:srgbClr val="000000"/>
              </a:solidFill>
              <a:ln w="9525">
                <a:noFill/>
                <a:round/>
                <a:headEnd/>
                <a:tailEnd/>
              </a:ln>
            </p:spPr>
            <p:txBody>
              <a:bodyPr/>
              <a:lstStyle/>
              <a:p>
                <a:endParaRPr lang="en-US"/>
              </a:p>
            </p:txBody>
          </p:sp>
        </p:grpSp>
      </p:grpSp>
      <p:sp>
        <p:nvSpPr>
          <p:cNvPr id="40" name="Cloud Callout 7"/>
          <p:cNvSpPr/>
          <p:nvPr/>
        </p:nvSpPr>
        <p:spPr>
          <a:xfrm>
            <a:off x="914400" y="4038600"/>
            <a:ext cx="1295400" cy="1066800"/>
          </a:xfrm>
          <a:prstGeom prst="cloudCallout">
            <a:avLst>
              <a:gd name="adj1" fmla="val -69434"/>
              <a:gd name="adj2" fmla="val -3942"/>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sz="1600" b="1" dirty="0">
              <a:solidFill>
                <a:schemeClr val="tx1"/>
              </a:solidFill>
            </a:endParaRPr>
          </a:p>
        </p:txBody>
      </p:sp>
      <p:sp>
        <p:nvSpPr>
          <p:cNvPr id="41" name="Rectangle 8"/>
          <p:cNvSpPr/>
          <p:nvPr/>
        </p:nvSpPr>
        <p:spPr>
          <a:xfrm>
            <a:off x="6705600" y="4114800"/>
            <a:ext cx="609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TextBox 9"/>
          <p:cNvSpPr txBox="1"/>
          <p:nvPr/>
        </p:nvSpPr>
        <p:spPr>
          <a:xfrm>
            <a:off x="914400" y="4222750"/>
            <a:ext cx="1371600" cy="577850"/>
          </a:xfrm>
          <a:prstGeom prst="rect">
            <a:avLst/>
          </a:prstGeom>
          <a:noFill/>
        </p:spPr>
        <p:txBody>
          <a:bodyPr>
            <a:spAutoFit/>
          </a:bodyPr>
          <a:lstStyle/>
          <a:p>
            <a:pPr algn="ctr">
              <a:defRPr/>
            </a:pPr>
            <a:r>
              <a:rPr lang="en-US" sz="1050" dirty="0">
                <a:latin typeface="+mn-lt"/>
              </a:rPr>
              <a:t>Waiting period for steps 1 thru 4 is </a:t>
            </a:r>
          </a:p>
          <a:p>
            <a:pPr algn="ctr">
              <a:defRPr/>
            </a:pPr>
            <a:r>
              <a:rPr lang="en-US" sz="1050" dirty="0">
                <a:latin typeface="+mn-lt"/>
              </a:rPr>
              <a:t>52 </a:t>
            </a:r>
            <a:r>
              <a:rPr lang="en-US" sz="1050" dirty="0" smtClean="0">
                <a:latin typeface="+mn-lt"/>
              </a:rPr>
              <a:t>weeks?</a:t>
            </a:r>
            <a:endParaRPr lang="en-US" sz="1050" dirty="0">
              <a:latin typeface="+mn-lt"/>
            </a:endParaRPr>
          </a:p>
        </p:txBody>
      </p:sp>
      <p:sp>
        <p:nvSpPr>
          <p:cNvPr id="43" name="Rectangle 42"/>
          <p:cNvSpPr/>
          <p:nvPr/>
        </p:nvSpPr>
        <p:spPr>
          <a:xfrm>
            <a:off x="838200" y="5943600"/>
            <a:ext cx="533400" cy="457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1</a:t>
            </a:r>
          </a:p>
        </p:txBody>
      </p:sp>
      <p:sp>
        <p:nvSpPr>
          <p:cNvPr id="47" name="Rectangle 46"/>
          <p:cNvSpPr/>
          <p:nvPr/>
        </p:nvSpPr>
        <p:spPr>
          <a:xfrm>
            <a:off x="1371600" y="5943600"/>
            <a:ext cx="990600" cy="4572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smtClean="0"/>
              <a:t>$50,287</a:t>
            </a:r>
            <a:endParaRPr lang="en-US" dirty="0"/>
          </a:p>
        </p:txBody>
      </p:sp>
      <p:grpSp>
        <p:nvGrpSpPr>
          <p:cNvPr id="79879" name="Group 50"/>
          <p:cNvGrpSpPr>
            <a:grpSpLocks/>
          </p:cNvGrpSpPr>
          <p:nvPr/>
        </p:nvGrpSpPr>
        <p:grpSpPr bwMode="auto">
          <a:xfrm>
            <a:off x="1371600" y="4572000"/>
            <a:ext cx="2590800" cy="1371600"/>
            <a:chOff x="914400" y="4572000"/>
            <a:chExt cx="2590800" cy="1371600"/>
          </a:xfrm>
        </p:grpSpPr>
        <p:sp>
          <p:nvSpPr>
            <p:cNvPr id="44" name="Rectangle 43"/>
            <p:cNvSpPr/>
            <p:nvPr/>
          </p:nvSpPr>
          <p:spPr>
            <a:xfrm>
              <a:off x="914400" y="5486400"/>
              <a:ext cx="533400" cy="457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a:t>
              </a:r>
            </a:p>
          </p:txBody>
        </p:sp>
        <p:sp>
          <p:nvSpPr>
            <p:cNvPr id="45" name="Rectangle 44"/>
            <p:cNvSpPr/>
            <p:nvPr/>
          </p:nvSpPr>
          <p:spPr>
            <a:xfrm>
              <a:off x="1447800" y="5029200"/>
              <a:ext cx="533400" cy="457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3</a:t>
              </a:r>
            </a:p>
          </p:txBody>
        </p:sp>
        <p:sp>
          <p:nvSpPr>
            <p:cNvPr id="46" name="Rectangle 45"/>
            <p:cNvSpPr/>
            <p:nvPr/>
          </p:nvSpPr>
          <p:spPr>
            <a:xfrm>
              <a:off x="1981200" y="4572000"/>
              <a:ext cx="533400" cy="457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4</a:t>
              </a:r>
            </a:p>
          </p:txBody>
        </p:sp>
        <p:sp>
          <p:nvSpPr>
            <p:cNvPr id="48" name="Rectangle 47"/>
            <p:cNvSpPr/>
            <p:nvPr/>
          </p:nvSpPr>
          <p:spPr>
            <a:xfrm>
              <a:off x="1447800" y="5486400"/>
              <a:ext cx="990600" cy="4572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smtClean="0"/>
                <a:t>$51,963</a:t>
              </a:r>
              <a:endParaRPr lang="en-US" dirty="0"/>
            </a:p>
          </p:txBody>
        </p:sp>
        <p:sp>
          <p:nvSpPr>
            <p:cNvPr id="49" name="Rectangle 48"/>
            <p:cNvSpPr/>
            <p:nvPr/>
          </p:nvSpPr>
          <p:spPr>
            <a:xfrm>
              <a:off x="1981200" y="5029200"/>
              <a:ext cx="990600" cy="4572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smtClean="0"/>
                <a:t>$53,639</a:t>
              </a:r>
              <a:endParaRPr lang="en-US" dirty="0"/>
            </a:p>
          </p:txBody>
        </p:sp>
        <p:sp>
          <p:nvSpPr>
            <p:cNvPr id="50" name="Rectangle 49"/>
            <p:cNvSpPr/>
            <p:nvPr/>
          </p:nvSpPr>
          <p:spPr>
            <a:xfrm>
              <a:off x="2514600" y="4572000"/>
              <a:ext cx="990600" cy="4572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smtClean="0"/>
                <a:t>$55,315</a:t>
              </a:r>
              <a:endParaRPr lang="en-US" dirty="0"/>
            </a:p>
          </p:txBody>
        </p:sp>
      </p:grpSp>
      <p:grpSp>
        <p:nvGrpSpPr>
          <p:cNvPr id="79880" name="Group 51"/>
          <p:cNvGrpSpPr>
            <a:grpSpLocks/>
          </p:cNvGrpSpPr>
          <p:nvPr/>
        </p:nvGrpSpPr>
        <p:grpSpPr bwMode="auto">
          <a:xfrm>
            <a:off x="3443288" y="3048000"/>
            <a:ext cx="2590800" cy="1371600"/>
            <a:chOff x="914400" y="4572000"/>
            <a:chExt cx="2590800" cy="1371600"/>
          </a:xfrm>
        </p:grpSpPr>
        <p:sp>
          <p:nvSpPr>
            <p:cNvPr id="53" name="Rectangle 52"/>
            <p:cNvSpPr/>
            <p:nvPr/>
          </p:nvSpPr>
          <p:spPr>
            <a:xfrm>
              <a:off x="914400" y="5486400"/>
              <a:ext cx="533400" cy="457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5</a:t>
              </a:r>
            </a:p>
          </p:txBody>
        </p:sp>
        <p:sp>
          <p:nvSpPr>
            <p:cNvPr id="54" name="Rectangle 53"/>
            <p:cNvSpPr/>
            <p:nvPr/>
          </p:nvSpPr>
          <p:spPr>
            <a:xfrm>
              <a:off x="1447800" y="5029200"/>
              <a:ext cx="533400" cy="457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6</a:t>
              </a:r>
            </a:p>
          </p:txBody>
        </p:sp>
        <p:sp>
          <p:nvSpPr>
            <p:cNvPr id="55" name="Rectangle 54"/>
            <p:cNvSpPr/>
            <p:nvPr/>
          </p:nvSpPr>
          <p:spPr>
            <a:xfrm>
              <a:off x="1981200" y="4572000"/>
              <a:ext cx="533400" cy="457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7</a:t>
              </a:r>
            </a:p>
          </p:txBody>
        </p:sp>
        <p:sp>
          <p:nvSpPr>
            <p:cNvPr id="56" name="Rectangle 55"/>
            <p:cNvSpPr/>
            <p:nvPr/>
          </p:nvSpPr>
          <p:spPr>
            <a:xfrm>
              <a:off x="1447800" y="5486400"/>
              <a:ext cx="990600" cy="4572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smtClean="0"/>
                <a:t>$56,991</a:t>
              </a:r>
              <a:endParaRPr lang="en-US" dirty="0"/>
            </a:p>
          </p:txBody>
        </p:sp>
        <p:sp>
          <p:nvSpPr>
            <p:cNvPr id="57" name="Rectangle 56"/>
            <p:cNvSpPr/>
            <p:nvPr/>
          </p:nvSpPr>
          <p:spPr>
            <a:xfrm>
              <a:off x="1981200" y="5029200"/>
              <a:ext cx="990600" cy="4572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smtClean="0"/>
                <a:t>$58,667</a:t>
              </a:r>
              <a:endParaRPr lang="en-US" dirty="0"/>
            </a:p>
          </p:txBody>
        </p:sp>
        <p:sp>
          <p:nvSpPr>
            <p:cNvPr id="58" name="Rectangle 57"/>
            <p:cNvSpPr/>
            <p:nvPr/>
          </p:nvSpPr>
          <p:spPr>
            <a:xfrm>
              <a:off x="2514600" y="4572000"/>
              <a:ext cx="990600" cy="4572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smtClean="0"/>
                <a:t>$60,343</a:t>
              </a:r>
              <a:endParaRPr lang="en-US" dirty="0"/>
            </a:p>
          </p:txBody>
        </p:sp>
      </p:grpSp>
      <p:grpSp>
        <p:nvGrpSpPr>
          <p:cNvPr id="79881" name="Group 58"/>
          <p:cNvGrpSpPr>
            <a:grpSpLocks/>
          </p:cNvGrpSpPr>
          <p:nvPr/>
        </p:nvGrpSpPr>
        <p:grpSpPr bwMode="auto">
          <a:xfrm>
            <a:off x="5943600" y="1295400"/>
            <a:ext cx="2590800" cy="1371600"/>
            <a:chOff x="914400" y="4572000"/>
            <a:chExt cx="2590800" cy="1371600"/>
          </a:xfrm>
        </p:grpSpPr>
        <p:sp>
          <p:nvSpPr>
            <p:cNvPr id="60" name="Rectangle 59"/>
            <p:cNvSpPr/>
            <p:nvPr/>
          </p:nvSpPr>
          <p:spPr>
            <a:xfrm>
              <a:off x="914400" y="5486400"/>
              <a:ext cx="533400" cy="457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8</a:t>
              </a:r>
            </a:p>
          </p:txBody>
        </p:sp>
        <p:sp>
          <p:nvSpPr>
            <p:cNvPr id="61" name="Rectangle 60"/>
            <p:cNvSpPr/>
            <p:nvPr/>
          </p:nvSpPr>
          <p:spPr>
            <a:xfrm>
              <a:off x="1447800" y="5029200"/>
              <a:ext cx="533400" cy="457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9</a:t>
              </a:r>
            </a:p>
          </p:txBody>
        </p:sp>
        <p:sp>
          <p:nvSpPr>
            <p:cNvPr id="62" name="Rectangle 61"/>
            <p:cNvSpPr/>
            <p:nvPr/>
          </p:nvSpPr>
          <p:spPr>
            <a:xfrm>
              <a:off x="1981200" y="4572000"/>
              <a:ext cx="533400" cy="457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10</a:t>
              </a:r>
            </a:p>
          </p:txBody>
        </p:sp>
        <p:sp>
          <p:nvSpPr>
            <p:cNvPr id="63" name="Rectangle 62"/>
            <p:cNvSpPr/>
            <p:nvPr/>
          </p:nvSpPr>
          <p:spPr>
            <a:xfrm>
              <a:off x="1447800" y="5486400"/>
              <a:ext cx="990600" cy="4572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smtClean="0"/>
                <a:t>$62,019</a:t>
              </a:r>
              <a:endParaRPr lang="en-US" dirty="0"/>
            </a:p>
          </p:txBody>
        </p:sp>
        <p:sp>
          <p:nvSpPr>
            <p:cNvPr id="64" name="Rectangle 63"/>
            <p:cNvSpPr/>
            <p:nvPr/>
          </p:nvSpPr>
          <p:spPr>
            <a:xfrm>
              <a:off x="1981200" y="5029200"/>
              <a:ext cx="990600" cy="4572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smtClean="0"/>
                <a:t>$63,695</a:t>
              </a:r>
              <a:endParaRPr lang="en-US" dirty="0"/>
            </a:p>
          </p:txBody>
        </p:sp>
        <p:sp>
          <p:nvSpPr>
            <p:cNvPr id="65" name="Rectangle 64"/>
            <p:cNvSpPr/>
            <p:nvPr/>
          </p:nvSpPr>
          <p:spPr>
            <a:xfrm>
              <a:off x="2514600" y="4572000"/>
              <a:ext cx="990600" cy="4572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smtClean="0"/>
                <a:t>$65,723</a:t>
              </a:r>
              <a:endParaRPr lang="en-US" dirty="0"/>
            </a:p>
          </p:txBody>
        </p:sp>
      </p:grpSp>
      <p:grpSp>
        <p:nvGrpSpPr>
          <p:cNvPr id="79882" name="Group 58"/>
          <p:cNvGrpSpPr>
            <a:grpSpLocks noChangeAspect="1"/>
          </p:cNvGrpSpPr>
          <p:nvPr/>
        </p:nvGrpSpPr>
        <p:grpSpPr bwMode="auto">
          <a:xfrm flipH="1">
            <a:off x="2895600" y="3581400"/>
            <a:ext cx="685800" cy="1000125"/>
            <a:chOff x="624" y="336"/>
            <a:chExt cx="1248" cy="1488"/>
          </a:xfrm>
        </p:grpSpPr>
        <p:sp>
          <p:nvSpPr>
            <p:cNvPr id="79900" name="AutoShape 57"/>
            <p:cNvSpPr>
              <a:spLocks noChangeAspect="1" noChangeArrowheads="1" noTextEdit="1"/>
            </p:cNvSpPr>
            <p:nvPr/>
          </p:nvSpPr>
          <p:spPr bwMode="auto">
            <a:xfrm>
              <a:off x="624" y="336"/>
              <a:ext cx="1248" cy="1488"/>
            </a:xfrm>
            <a:prstGeom prst="rect">
              <a:avLst/>
            </a:prstGeom>
            <a:noFill/>
            <a:ln w="9525">
              <a:noFill/>
              <a:miter lim="800000"/>
              <a:headEnd/>
              <a:tailEnd/>
            </a:ln>
          </p:spPr>
          <p:txBody>
            <a:bodyPr/>
            <a:lstStyle/>
            <a:p>
              <a:endParaRPr lang="en-US"/>
            </a:p>
          </p:txBody>
        </p:sp>
        <p:grpSp>
          <p:nvGrpSpPr>
            <p:cNvPr id="79901" name="Group 97"/>
            <p:cNvGrpSpPr>
              <a:grpSpLocks/>
            </p:cNvGrpSpPr>
            <p:nvPr/>
          </p:nvGrpSpPr>
          <p:grpSpPr bwMode="auto">
            <a:xfrm>
              <a:off x="703" y="423"/>
              <a:ext cx="249" cy="251"/>
              <a:chOff x="703" y="423"/>
              <a:chExt cx="249" cy="251"/>
            </a:xfrm>
          </p:grpSpPr>
          <p:sp>
            <p:nvSpPr>
              <p:cNvPr id="79909" name="Oval 95"/>
              <p:cNvSpPr>
                <a:spLocks noChangeArrowheads="1"/>
              </p:cNvSpPr>
              <p:nvPr/>
            </p:nvSpPr>
            <p:spPr bwMode="auto">
              <a:xfrm>
                <a:off x="890" y="613"/>
                <a:ext cx="62" cy="61"/>
              </a:xfrm>
              <a:prstGeom prst="ellipse">
                <a:avLst/>
              </a:prstGeom>
              <a:solidFill>
                <a:srgbClr val="000000"/>
              </a:solidFill>
              <a:ln w="9525">
                <a:noFill/>
                <a:round/>
                <a:headEnd/>
                <a:tailEnd/>
              </a:ln>
            </p:spPr>
            <p:txBody>
              <a:bodyPr/>
              <a:lstStyle/>
              <a:p>
                <a:endParaRPr lang="en-US"/>
              </a:p>
            </p:txBody>
          </p:sp>
          <p:sp>
            <p:nvSpPr>
              <p:cNvPr id="79910" name="Freeform 96"/>
              <p:cNvSpPr>
                <a:spLocks/>
              </p:cNvSpPr>
              <p:nvPr/>
            </p:nvSpPr>
            <p:spPr bwMode="auto">
              <a:xfrm>
                <a:off x="703" y="423"/>
                <a:ext cx="187" cy="199"/>
              </a:xfrm>
              <a:custGeom>
                <a:avLst/>
                <a:gdLst>
                  <a:gd name="T0" fmla="*/ 150 w 187"/>
                  <a:gd name="T1" fmla="*/ 129 h 199"/>
                  <a:gd name="T2" fmla="*/ 150 w 187"/>
                  <a:gd name="T3" fmla="*/ 141 h 199"/>
                  <a:gd name="T4" fmla="*/ 187 w 187"/>
                  <a:gd name="T5" fmla="*/ 168 h 199"/>
                  <a:gd name="T6" fmla="*/ 164 w 187"/>
                  <a:gd name="T7" fmla="*/ 199 h 199"/>
                  <a:gd name="T8" fmla="*/ 127 w 187"/>
                  <a:gd name="T9" fmla="*/ 174 h 199"/>
                  <a:gd name="T10" fmla="*/ 114 w 187"/>
                  <a:gd name="T11" fmla="*/ 149 h 199"/>
                  <a:gd name="T12" fmla="*/ 112 w 187"/>
                  <a:gd name="T13" fmla="*/ 122 h 199"/>
                  <a:gd name="T14" fmla="*/ 108 w 187"/>
                  <a:gd name="T15" fmla="*/ 93 h 199"/>
                  <a:gd name="T16" fmla="*/ 106 w 187"/>
                  <a:gd name="T17" fmla="*/ 66 h 199"/>
                  <a:gd name="T18" fmla="*/ 94 w 187"/>
                  <a:gd name="T19" fmla="*/ 54 h 199"/>
                  <a:gd name="T20" fmla="*/ 77 w 187"/>
                  <a:gd name="T21" fmla="*/ 48 h 199"/>
                  <a:gd name="T22" fmla="*/ 58 w 187"/>
                  <a:gd name="T23" fmla="*/ 50 h 199"/>
                  <a:gd name="T24" fmla="*/ 39 w 187"/>
                  <a:gd name="T25" fmla="*/ 73 h 199"/>
                  <a:gd name="T26" fmla="*/ 39 w 187"/>
                  <a:gd name="T27" fmla="*/ 93 h 199"/>
                  <a:gd name="T28" fmla="*/ 52 w 187"/>
                  <a:gd name="T29" fmla="*/ 112 h 199"/>
                  <a:gd name="T30" fmla="*/ 31 w 187"/>
                  <a:gd name="T31" fmla="*/ 143 h 199"/>
                  <a:gd name="T32" fmla="*/ 12 w 187"/>
                  <a:gd name="T33" fmla="*/ 122 h 199"/>
                  <a:gd name="T34" fmla="*/ 0 w 187"/>
                  <a:gd name="T35" fmla="*/ 93 h 199"/>
                  <a:gd name="T36" fmla="*/ 2 w 187"/>
                  <a:gd name="T37" fmla="*/ 60 h 199"/>
                  <a:gd name="T38" fmla="*/ 12 w 187"/>
                  <a:gd name="T39" fmla="*/ 29 h 199"/>
                  <a:gd name="T40" fmla="*/ 44 w 187"/>
                  <a:gd name="T41" fmla="*/ 6 h 199"/>
                  <a:gd name="T42" fmla="*/ 75 w 187"/>
                  <a:gd name="T43" fmla="*/ 0 h 199"/>
                  <a:gd name="T44" fmla="*/ 94 w 187"/>
                  <a:gd name="T45" fmla="*/ 4 h 199"/>
                  <a:gd name="T46" fmla="*/ 114 w 187"/>
                  <a:gd name="T47" fmla="*/ 12 h 199"/>
                  <a:gd name="T48" fmla="*/ 139 w 187"/>
                  <a:gd name="T49" fmla="*/ 35 h 199"/>
                  <a:gd name="T50" fmla="*/ 143 w 187"/>
                  <a:gd name="T51" fmla="*/ 62 h 199"/>
                  <a:gd name="T52" fmla="*/ 143 w 187"/>
                  <a:gd name="T53" fmla="*/ 87 h 199"/>
                  <a:gd name="T54" fmla="*/ 143 w 187"/>
                  <a:gd name="T55" fmla="*/ 106 h 199"/>
                  <a:gd name="T56" fmla="*/ 150 w 187"/>
                  <a:gd name="T57" fmla="*/ 129 h 1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7"/>
                  <a:gd name="T88" fmla="*/ 0 h 199"/>
                  <a:gd name="T89" fmla="*/ 187 w 187"/>
                  <a:gd name="T90" fmla="*/ 199 h 1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7" h="199">
                    <a:moveTo>
                      <a:pt x="150" y="129"/>
                    </a:moveTo>
                    <a:lnTo>
                      <a:pt x="150" y="141"/>
                    </a:lnTo>
                    <a:lnTo>
                      <a:pt x="187" y="168"/>
                    </a:lnTo>
                    <a:lnTo>
                      <a:pt x="164" y="199"/>
                    </a:lnTo>
                    <a:lnTo>
                      <a:pt x="127" y="174"/>
                    </a:lnTo>
                    <a:lnTo>
                      <a:pt x="114" y="149"/>
                    </a:lnTo>
                    <a:lnTo>
                      <a:pt x="112" y="122"/>
                    </a:lnTo>
                    <a:lnTo>
                      <a:pt x="108" y="93"/>
                    </a:lnTo>
                    <a:lnTo>
                      <a:pt x="106" y="66"/>
                    </a:lnTo>
                    <a:lnTo>
                      <a:pt x="94" y="54"/>
                    </a:lnTo>
                    <a:lnTo>
                      <a:pt x="77" y="48"/>
                    </a:lnTo>
                    <a:lnTo>
                      <a:pt x="58" y="50"/>
                    </a:lnTo>
                    <a:lnTo>
                      <a:pt x="39" y="73"/>
                    </a:lnTo>
                    <a:lnTo>
                      <a:pt x="39" y="93"/>
                    </a:lnTo>
                    <a:lnTo>
                      <a:pt x="52" y="112"/>
                    </a:lnTo>
                    <a:lnTo>
                      <a:pt x="31" y="143"/>
                    </a:lnTo>
                    <a:lnTo>
                      <a:pt x="12" y="122"/>
                    </a:lnTo>
                    <a:lnTo>
                      <a:pt x="0" y="93"/>
                    </a:lnTo>
                    <a:lnTo>
                      <a:pt x="2" y="60"/>
                    </a:lnTo>
                    <a:lnTo>
                      <a:pt x="12" y="29"/>
                    </a:lnTo>
                    <a:lnTo>
                      <a:pt x="44" y="6"/>
                    </a:lnTo>
                    <a:lnTo>
                      <a:pt x="75" y="0"/>
                    </a:lnTo>
                    <a:lnTo>
                      <a:pt x="94" y="4"/>
                    </a:lnTo>
                    <a:lnTo>
                      <a:pt x="114" y="12"/>
                    </a:lnTo>
                    <a:lnTo>
                      <a:pt x="139" y="35"/>
                    </a:lnTo>
                    <a:lnTo>
                      <a:pt x="143" y="62"/>
                    </a:lnTo>
                    <a:lnTo>
                      <a:pt x="143" y="87"/>
                    </a:lnTo>
                    <a:lnTo>
                      <a:pt x="143" y="106"/>
                    </a:lnTo>
                    <a:lnTo>
                      <a:pt x="150" y="129"/>
                    </a:lnTo>
                    <a:close/>
                  </a:path>
                </a:pathLst>
              </a:custGeom>
              <a:solidFill>
                <a:srgbClr val="000000"/>
              </a:solidFill>
              <a:ln w="9525">
                <a:noFill/>
                <a:round/>
                <a:headEnd/>
                <a:tailEnd/>
              </a:ln>
            </p:spPr>
            <p:txBody>
              <a:bodyPr/>
              <a:lstStyle/>
              <a:p>
                <a:endParaRPr lang="en-US"/>
              </a:p>
            </p:txBody>
          </p:sp>
        </p:grpSp>
        <p:grpSp>
          <p:nvGrpSpPr>
            <p:cNvPr id="79902" name="Group 107"/>
            <p:cNvGrpSpPr>
              <a:grpSpLocks/>
            </p:cNvGrpSpPr>
            <p:nvPr/>
          </p:nvGrpSpPr>
          <p:grpSpPr bwMode="auto">
            <a:xfrm>
              <a:off x="1047" y="499"/>
              <a:ext cx="668" cy="1289"/>
              <a:chOff x="1047" y="499"/>
              <a:chExt cx="668" cy="1289"/>
            </a:xfrm>
          </p:grpSpPr>
          <p:sp>
            <p:nvSpPr>
              <p:cNvPr id="79903" name="Freeform 101"/>
              <p:cNvSpPr>
                <a:spLocks/>
              </p:cNvSpPr>
              <p:nvPr/>
            </p:nvSpPr>
            <p:spPr bwMode="auto">
              <a:xfrm>
                <a:off x="1047" y="601"/>
                <a:ext cx="346" cy="329"/>
              </a:xfrm>
              <a:custGeom>
                <a:avLst/>
                <a:gdLst>
                  <a:gd name="T0" fmla="*/ 113 w 346"/>
                  <a:gd name="T1" fmla="*/ 187 h 329"/>
                  <a:gd name="T2" fmla="*/ 88 w 346"/>
                  <a:gd name="T3" fmla="*/ 144 h 329"/>
                  <a:gd name="T4" fmla="*/ 74 w 346"/>
                  <a:gd name="T5" fmla="*/ 110 h 329"/>
                  <a:gd name="T6" fmla="*/ 68 w 346"/>
                  <a:gd name="T7" fmla="*/ 84 h 329"/>
                  <a:gd name="T8" fmla="*/ 74 w 346"/>
                  <a:gd name="T9" fmla="*/ 53 h 329"/>
                  <a:gd name="T10" fmla="*/ 88 w 346"/>
                  <a:gd name="T11" fmla="*/ 32 h 329"/>
                  <a:gd name="T12" fmla="*/ 111 w 346"/>
                  <a:gd name="T13" fmla="*/ 11 h 329"/>
                  <a:gd name="T14" fmla="*/ 143 w 346"/>
                  <a:gd name="T15" fmla="*/ 4 h 329"/>
                  <a:gd name="T16" fmla="*/ 178 w 346"/>
                  <a:gd name="T17" fmla="*/ 0 h 329"/>
                  <a:gd name="T18" fmla="*/ 217 w 346"/>
                  <a:gd name="T19" fmla="*/ 9 h 329"/>
                  <a:gd name="T20" fmla="*/ 252 w 346"/>
                  <a:gd name="T21" fmla="*/ 21 h 329"/>
                  <a:gd name="T22" fmla="*/ 278 w 346"/>
                  <a:gd name="T23" fmla="*/ 41 h 329"/>
                  <a:gd name="T24" fmla="*/ 303 w 346"/>
                  <a:gd name="T25" fmla="*/ 64 h 329"/>
                  <a:gd name="T26" fmla="*/ 328 w 346"/>
                  <a:gd name="T27" fmla="*/ 100 h 329"/>
                  <a:gd name="T28" fmla="*/ 344 w 346"/>
                  <a:gd name="T29" fmla="*/ 126 h 329"/>
                  <a:gd name="T30" fmla="*/ 346 w 346"/>
                  <a:gd name="T31" fmla="*/ 158 h 329"/>
                  <a:gd name="T32" fmla="*/ 338 w 346"/>
                  <a:gd name="T33" fmla="*/ 190 h 329"/>
                  <a:gd name="T34" fmla="*/ 321 w 346"/>
                  <a:gd name="T35" fmla="*/ 217 h 329"/>
                  <a:gd name="T36" fmla="*/ 303 w 346"/>
                  <a:gd name="T37" fmla="*/ 235 h 329"/>
                  <a:gd name="T38" fmla="*/ 283 w 346"/>
                  <a:gd name="T39" fmla="*/ 249 h 329"/>
                  <a:gd name="T40" fmla="*/ 248 w 346"/>
                  <a:gd name="T41" fmla="*/ 256 h 329"/>
                  <a:gd name="T42" fmla="*/ 217 w 346"/>
                  <a:gd name="T43" fmla="*/ 254 h 329"/>
                  <a:gd name="T44" fmla="*/ 184 w 346"/>
                  <a:gd name="T45" fmla="*/ 245 h 329"/>
                  <a:gd name="T46" fmla="*/ 162 w 346"/>
                  <a:gd name="T47" fmla="*/ 235 h 329"/>
                  <a:gd name="T48" fmla="*/ 137 w 346"/>
                  <a:gd name="T49" fmla="*/ 222 h 329"/>
                  <a:gd name="T50" fmla="*/ 98 w 346"/>
                  <a:gd name="T51" fmla="*/ 261 h 329"/>
                  <a:gd name="T52" fmla="*/ 63 w 346"/>
                  <a:gd name="T53" fmla="*/ 299 h 329"/>
                  <a:gd name="T54" fmla="*/ 51 w 346"/>
                  <a:gd name="T55" fmla="*/ 320 h 329"/>
                  <a:gd name="T56" fmla="*/ 27 w 346"/>
                  <a:gd name="T57" fmla="*/ 329 h 329"/>
                  <a:gd name="T58" fmla="*/ 6 w 346"/>
                  <a:gd name="T59" fmla="*/ 324 h 329"/>
                  <a:gd name="T60" fmla="*/ 0 w 346"/>
                  <a:gd name="T61" fmla="*/ 308 h 329"/>
                  <a:gd name="T62" fmla="*/ 2 w 346"/>
                  <a:gd name="T63" fmla="*/ 288 h 329"/>
                  <a:gd name="T64" fmla="*/ 27 w 346"/>
                  <a:gd name="T65" fmla="*/ 265 h 329"/>
                  <a:gd name="T66" fmla="*/ 74 w 346"/>
                  <a:gd name="T67" fmla="*/ 235 h 329"/>
                  <a:gd name="T68" fmla="*/ 113 w 346"/>
                  <a:gd name="T69" fmla="*/ 187 h 3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6"/>
                  <a:gd name="T106" fmla="*/ 0 h 329"/>
                  <a:gd name="T107" fmla="*/ 346 w 346"/>
                  <a:gd name="T108" fmla="*/ 329 h 3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6" h="329">
                    <a:moveTo>
                      <a:pt x="113" y="187"/>
                    </a:moveTo>
                    <a:lnTo>
                      <a:pt x="88" y="144"/>
                    </a:lnTo>
                    <a:lnTo>
                      <a:pt x="74" y="110"/>
                    </a:lnTo>
                    <a:lnTo>
                      <a:pt x="68" y="84"/>
                    </a:lnTo>
                    <a:lnTo>
                      <a:pt x="74" y="53"/>
                    </a:lnTo>
                    <a:lnTo>
                      <a:pt x="88" y="32"/>
                    </a:lnTo>
                    <a:lnTo>
                      <a:pt x="111" y="11"/>
                    </a:lnTo>
                    <a:lnTo>
                      <a:pt x="143" y="4"/>
                    </a:lnTo>
                    <a:lnTo>
                      <a:pt x="178" y="0"/>
                    </a:lnTo>
                    <a:lnTo>
                      <a:pt x="217" y="9"/>
                    </a:lnTo>
                    <a:lnTo>
                      <a:pt x="252" y="21"/>
                    </a:lnTo>
                    <a:lnTo>
                      <a:pt x="278" y="41"/>
                    </a:lnTo>
                    <a:lnTo>
                      <a:pt x="303" y="64"/>
                    </a:lnTo>
                    <a:lnTo>
                      <a:pt x="328" y="100"/>
                    </a:lnTo>
                    <a:lnTo>
                      <a:pt x="344" y="126"/>
                    </a:lnTo>
                    <a:lnTo>
                      <a:pt x="346" y="158"/>
                    </a:lnTo>
                    <a:lnTo>
                      <a:pt x="338" y="190"/>
                    </a:lnTo>
                    <a:lnTo>
                      <a:pt x="321" y="217"/>
                    </a:lnTo>
                    <a:lnTo>
                      <a:pt x="303" y="235"/>
                    </a:lnTo>
                    <a:lnTo>
                      <a:pt x="283" y="249"/>
                    </a:lnTo>
                    <a:lnTo>
                      <a:pt x="248" y="256"/>
                    </a:lnTo>
                    <a:lnTo>
                      <a:pt x="217" y="254"/>
                    </a:lnTo>
                    <a:lnTo>
                      <a:pt x="184" y="245"/>
                    </a:lnTo>
                    <a:lnTo>
                      <a:pt x="162" y="235"/>
                    </a:lnTo>
                    <a:lnTo>
                      <a:pt x="137" y="222"/>
                    </a:lnTo>
                    <a:lnTo>
                      <a:pt x="98" y="261"/>
                    </a:lnTo>
                    <a:lnTo>
                      <a:pt x="63" y="299"/>
                    </a:lnTo>
                    <a:lnTo>
                      <a:pt x="51" y="320"/>
                    </a:lnTo>
                    <a:lnTo>
                      <a:pt x="27" y="329"/>
                    </a:lnTo>
                    <a:lnTo>
                      <a:pt x="6" y="324"/>
                    </a:lnTo>
                    <a:lnTo>
                      <a:pt x="0" y="308"/>
                    </a:lnTo>
                    <a:lnTo>
                      <a:pt x="2" y="288"/>
                    </a:lnTo>
                    <a:lnTo>
                      <a:pt x="27" y="265"/>
                    </a:lnTo>
                    <a:lnTo>
                      <a:pt x="74" y="235"/>
                    </a:lnTo>
                    <a:lnTo>
                      <a:pt x="113" y="187"/>
                    </a:lnTo>
                    <a:close/>
                  </a:path>
                </a:pathLst>
              </a:custGeom>
              <a:solidFill>
                <a:srgbClr val="000000"/>
              </a:solidFill>
              <a:ln w="9525">
                <a:noFill/>
                <a:round/>
                <a:headEnd/>
                <a:tailEnd/>
              </a:ln>
            </p:spPr>
            <p:txBody>
              <a:bodyPr/>
              <a:lstStyle/>
              <a:p>
                <a:endParaRPr lang="en-US"/>
              </a:p>
            </p:txBody>
          </p:sp>
          <p:sp>
            <p:nvSpPr>
              <p:cNvPr id="79904" name="Freeform 102"/>
              <p:cNvSpPr>
                <a:spLocks/>
              </p:cNvSpPr>
              <p:nvPr/>
            </p:nvSpPr>
            <p:spPr bwMode="auto">
              <a:xfrm>
                <a:off x="1322" y="836"/>
                <a:ext cx="288" cy="477"/>
              </a:xfrm>
              <a:custGeom>
                <a:avLst/>
                <a:gdLst>
                  <a:gd name="T0" fmla="*/ 25 w 288"/>
                  <a:gd name="T1" fmla="*/ 16 h 477"/>
                  <a:gd name="T2" fmla="*/ 49 w 288"/>
                  <a:gd name="T3" fmla="*/ 4 h 477"/>
                  <a:gd name="T4" fmla="*/ 74 w 288"/>
                  <a:gd name="T5" fmla="*/ 0 h 477"/>
                  <a:gd name="T6" fmla="*/ 103 w 288"/>
                  <a:gd name="T7" fmla="*/ 0 h 477"/>
                  <a:gd name="T8" fmla="*/ 140 w 288"/>
                  <a:gd name="T9" fmla="*/ 10 h 477"/>
                  <a:gd name="T10" fmla="*/ 171 w 288"/>
                  <a:gd name="T11" fmla="*/ 28 h 477"/>
                  <a:gd name="T12" fmla="*/ 202 w 288"/>
                  <a:gd name="T13" fmla="*/ 55 h 477"/>
                  <a:gd name="T14" fmla="*/ 226 w 288"/>
                  <a:gd name="T15" fmla="*/ 89 h 477"/>
                  <a:gd name="T16" fmla="*/ 247 w 288"/>
                  <a:gd name="T17" fmla="*/ 127 h 477"/>
                  <a:gd name="T18" fmla="*/ 269 w 288"/>
                  <a:gd name="T19" fmla="*/ 174 h 477"/>
                  <a:gd name="T20" fmla="*/ 282 w 288"/>
                  <a:gd name="T21" fmla="*/ 216 h 477"/>
                  <a:gd name="T22" fmla="*/ 288 w 288"/>
                  <a:gd name="T23" fmla="*/ 265 h 477"/>
                  <a:gd name="T24" fmla="*/ 288 w 288"/>
                  <a:gd name="T25" fmla="*/ 315 h 477"/>
                  <a:gd name="T26" fmla="*/ 284 w 288"/>
                  <a:gd name="T27" fmla="*/ 356 h 477"/>
                  <a:gd name="T28" fmla="*/ 276 w 288"/>
                  <a:gd name="T29" fmla="*/ 392 h 477"/>
                  <a:gd name="T30" fmla="*/ 263 w 288"/>
                  <a:gd name="T31" fmla="*/ 424 h 477"/>
                  <a:gd name="T32" fmla="*/ 235 w 288"/>
                  <a:gd name="T33" fmla="*/ 447 h 477"/>
                  <a:gd name="T34" fmla="*/ 214 w 288"/>
                  <a:gd name="T35" fmla="*/ 465 h 477"/>
                  <a:gd name="T36" fmla="*/ 171 w 288"/>
                  <a:gd name="T37" fmla="*/ 477 h 477"/>
                  <a:gd name="T38" fmla="*/ 130 w 288"/>
                  <a:gd name="T39" fmla="*/ 473 h 477"/>
                  <a:gd name="T40" fmla="*/ 105 w 288"/>
                  <a:gd name="T41" fmla="*/ 461 h 477"/>
                  <a:gd name="T42" fmla="*/ 84 w 288"/>
                  <a:gd name="T43" fmla="*/ 428 h 477"/>
                  <a:gd name="T44" fmla="*/ 66 w 288"/>
                  <a:gd name="T45" fmla="*/ 394 h 477"/>
                  <a:gd name="T46" fmla="*/ 56 w 288"/>
                  <a:gd name="T47" fmla="*/ 350 h 477"/>
                  <a:gd name="T48" fmla="*/ 66 w 288"/>
                  <a:gd name="T49" fmla="*/ 295 h 477"/>
                  <a:gd name="T50" fmla="*/ 78 w 288"/>
                  <a:gd name="T51" fmla="*/ 259 h 477"/>
                  <a:gd name="T52" fmla="*/ 84 w 288"/>
                  <a:gd name="T53" fmla="*/ 224 h 477"/>
                  <a:gd name="T54" fmla="*/ 80 w 288"/>
                  <a:gd name="T55" fmla="*/ 194 h 477"/>
                  <a:gd name="T56" fmla="*/ 68 w 288"/>
                  <a:gd name="T57" fmla="*/ 164 h 477"/>
                  <a:gd name="T58" fmla="*/ 43 w 288"/>
                  <a:gd name="T59" fmla="*/ 139 h 477"/>
                  <a:gd name="T60" fmla="*/ 23 w 288"/>
                  <a:gd name="T61" fmla="*/ 125 h 477"/>
                  <a:gd name="T62" fmla="*/ 6 w 288"/>
                  <a:gd name="T63" fmla="*/ 103 h 477"/>
                  <a:gd name="T64" fmla="*/ 0 w 288"/>
                  <a:gd name="T65" fmla="*/ 77 h 477"/>
                  <a:gd name="T66" fmla="*/ 0 w 288"/>
                  <a:gd name="T67" fmla="*/ 55 h 477"/>
                  <a:gd name="T68" fmla="*/ 10 w 288"/>
                  <a:gd name="T69" fmla="*/ 34 h 477"/>
                  <a:gd name="T70" fmla="*/ 25 w 288"/>
                  <a:gd name="T71" fmla="*/ 16 h 4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8"/>
                  <a:gd name="T109" fmla="*/ 0 h 477"/>
                  <a:gd name="T110" fmla="*/ 288 w 288"/>
                  <a:gd name="T111" fmla="*/ 477 h 4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8" h="477">
                    <a:moveTo>
                      <a:pt x="25" y="16"/>
                    </a:moveTo>
                    <a:lnTo>
                      <a:pt x="49" y="4"/>
                    </a:lnTo>
                    <a:lnTo>
                      <a:pt x="74" y="0"/>
                    </a:lnTo>
                    <a:lnTo>
                      <a:pt x="103" y="0"/>
                    </a:lnTo>
                    <a:lnTo>
                      <a:pt x="140" y="10"/>
                    </a:lnTo>
                    <a:lnTo>
                      <a:pt x="171" y="28"/>
                    </a:lnTo>
                    <a:lnTo>
                      <a:pt x="202" y="55"/>
                    </a:lnTo>
                    <a:lnTo>
                      <a:pt x="226" y="89"/>
                    </a:lnTo>
                    <a:lnTo>
                      <a:pt x="247" y="127"/>
                    </a:lnTo>
                    <a:lnTo>
                      <a:pt x="269" y="174"/>
                    </a:lnTo>
                    <a:lnTo>
                      <a:pt x="282" y="216"/>
                    </a:lnTo>
                    <a:lnTo>
                      <a:pt x="288" y="265"/>
                    </a:lnTo>
                    <a:lnTo>
                      <a:pt x="288" y="315"/>
                    </a:lnTo>
                    <a:lnTo>
                      <a:pt x="284" y="356"/>
                    </a:lnTo>
                    <a:lnTo>
                      <a:pt x="276" y="392"/>
                    </a:lnTo>
                    <a:lnTo>
                      <a:pt x="263" y="424"/>
                    </a:lnTo>
                    <a:lnTo>
                      <a:pt x="235" y="447"/>
                    </a:lnTo>
                    <a:lnTo>
                      <a:pt x="214" y="465"/>
                    </a:lnTo>
                    <a:lnTo>
                      <a:pt x="171" y="477"/>
                    </a:lnTo>
                    <a:lnTo>
                      <a:pt x="130" y="473"/>
                    </a:lnTo>
                    <a:lnTo>
                      <a:pt x="105" y="461"/>
                    </a:lnTo>
                    <a:lnTo>
                      <a:pt x="84" y="428"/>
                    </a:lnTo>
                    <a:lnTo>
                      <a:pt x="66" y="394"/>
                    </a:lnTo>
                    <a:lnTo>
                      <a:pt x="56" y="350"/>
                    </a:lnTo>
                    <a:lnTo>
                      <a:pt x="66" y="295"/>
                    </a:lnTo>
                    <a:lnTo>
                      <a:pt x="78" y="259"/>
                    </a:lnTo>
                    <a:lnTo>
                      <a:pt x="84" y="224"/>
                    </a:lnTo>
                    <a:lnTo>
                      <a:pt x="80" y="194"/>
                    </a:lnTo>
                    <a:lnTo>
                      <a:pt x="68" y="164"/>
                    </a:lnTo>
                    <a:lnTo>
                      <a:pt x="43" y="139"/>
                    </a:lnTo>
                    <a:lnTo>
                      <a:pt x="23" y="125"/>
                    </a:lnTo>
                    <a:lnTo>
                      <a:pt x="6" y="103"/>
                    </a:lnTo>
                    <a:lnTo>
                      <a:pt x="0" y="77"/>
                    </a:lnTo>
                    <a:lnTo>
                      <a:pt x="0" y="55"/>
                    </a:lnTo>
                    <a:lnTo>
                      <a:pt x="10" y="34"/>
                    </a:lnTo>
                    <a:lnTo>
                      <a:pt x="25" y="16"/>
                    </a:lnTo>
                    <a:close/>
                  </a:path>
                </a:pathLst>
              </a:custGeom>
              <a:solidFill>
                <a:srgbClr val="000000"/>
              </a:solidFill>
              <a:ln w="9525">
                <a:noFill/>
                <a:round/>
                <a:headEnd/>
                <a:tailEnd/>
              </a:ln>
            </p:spPr>
            <p:txBody>
              <a:bodyPr/>
              <a:lstStyle/>
              <a:p>
                <a:endParaRPr lang="en-US"/>
              </a:p>
            </p:txBody>
          </p:sp>
          <p:sp>
            <p:nvSpPr>
              <p:cNvPr id="79905" name="Freeform 103"/>
              <p:cNvSpPr>
                <a:spLocks/>
              </p:cNvSpPr>
              <p:nvPr/>
            </p:nvSpPr>
            <p:spPr bwMode="auto">
              <a:xfrm>
                <a:off x="1159" y="869"/>
                <a:ext cx="237" cy="464"/>
              </a:xfrm>
              <a:custGeom>
                <a:avLst/>
                <a:gdLst>
                  <a:gd name="T0" fmla="*/ 127 w 237"/>
                  <a:gd name="T1" fmla="*/ 67 h 464"/>
                  <a:gd name="T2" fmla="*/ 164 w 237"/>
                  <a:gd name="T3" fmla="*/ 20 h 464"/>
                  <a:gd name="T4" fmla="*/ 193 w 237"/>
                  <a:gd name="T5" fmla="*/ 0 h 464"/>
                  <a:gd name="T6" fmla="*/ 214 w 237"/>
                  <a:gd name="T7" fmla="*/ 14 h 464"/>
                  <a:gd name="T8" fmla="*/ 231 w 237"/>
                  <a:gd name="T9" fmla="*/ 69 h 464"/>
                  <a:gd name="T10" fmla="*/ 220 w 237"/>
                  <a:gd name="T11" fmla="*/ 91 h 464"/>
                  <a:gd name="T12" fmla="*/ 164 w 237"/>
                  <a:gd name="T13" fmla="*/ 111 h 464"/>
                  <a:gd name="T14" fmla="*/ 125 w 237"/>
                  <a:gd name="T15" fmla="*/ 140 h 464"/>
                  <a:gd name="T16" fmla="*/ 77 w 237"/>
                  <a:gd name="T17" fmla="*/ 176 h 464"/>
                  <a:gd name="T18" fmla="*/ 50 w 237"/>
                  <a:gd name="T19" fmla="*/ 207 h 464"/>
                  <a:gd name="T20" fmla="*/ 46 w 237"/>
                  <a:gd name="T21" fmla="*/ 225 h 464"/>
                  <a:gd name="T22" fmla="*/ 58 w 237"/>
                  <a:gd name="T23" fmla="*/ 243 h 464"/>
                  <a:gd name="T24" fmla="*/ 71 w 237"/>
                  <a:gd name="T25" fmla="*/ 261 h 464"/>
                  <a:gd name="T26" fmla="*/ 119 w 237"/>
                  <a:gd name="T27" fmla="*/ 294 h 464"/>
                  <a:gd name="T28" fmla="*/ 164 w 237"/>
                  <a:gd name="T29" fmla="*/ 318 h 464"/>
                  <a:gd name="T30" fmla="*/ 206 w 237"/>
                  <a:gd name="T31" fmla="*/ 328 h 464"/>
                  <a:gd name="T32" fmla="*/ 225 w 237"/>
                  <a:gd name="T33" fmla="*/ 324 h 464"/>
                  <a:gd name="T34" fmla="*/ 233 w 237"/>
                  <a:gd name="T35" fmla="*/ 330 h 464"/>
                  <a:gd name="T36" fmla="*/ 237 w 237"/>
                  <a:gd name="T37" fmla="*/ 346 h 464"/>
                  <a:gd name="T38" fmla="*/ 208 w 237"/>
                  <a:gd name="T39" fmla="*/ 371 h 464"/>
                  <a:gd name="T40" fmla="*/ 187 w 237"/>
                  <a:gd name="T41" fmla="*/ 397 h 464"/>
                  <a:gd name="T42" fmla="*/ 181 w 237"/>
                  <a:gd name="T43" fmla="*/ 428 h 464"/>
                  <a:gd name="T44" fmla="*/ 177 w 237"/>
                  <a:gd name="T45" fmla="*/ 456 h 464"/>
                  <a:gd name="T46" fmla="*/ 158 w 237"/>
                  <a:gd name="T47" fmla="*/ 464 h 464"/>
                  <a:gd name="T48" fmla="*/ 143 w 237"/>
                  <a:gd name="T49" fmla="*/ 456 h 464"/>
                  <a:gd name="T50" fmla="*/ 146 w 237"/>
                  <a:gd name="T51" fmla="*/ 421 h 464"/>
                  <a:gd name="T52" fmla="*/ 158 w 237"/>
                  <a:gd name="T53" fmla="*/ 383 h 464"/>
                  <a:gd name="T54" fmla="*/ 181 w 237"/>
                  <a:gd name="T55" fmla="*/ 349 h 464"/>
                  <a:gd name="T56" fmla="*/ 133 w 237"/>
                  <a:gd name="T57" fmla="*/ 336 h 464"/>
                  <a:gd name="T58" fmla="*/ 81 w 237"/>
                  <a:gd name="T59" fmla="*/ 316 h 464"/>
                  <a:gd name="T60" fmla="*/ 37 w 237"/>
                  <a:gd name="T61" fmla="*/ 288 h 464"/>
                  <a:gd name="T62" fmla="*/ 15 w 237"/>
                  <a:gd name="T63" fmla="*/ 263 h 464"/>
                  <a:gd name="T64" fmla="*/ 0 w 237"/>
                  <a:gd name="T65" fmla="*/ 227 h 464"/>
                  <a:gd name="T66" fmla="*/ 0 w 237"/>
                  <a:gd name="T67" fmla="*/ 207 h 464"/>
                  <a:gd name="T68" fmla="*/ 12 w 237"/>
                  <a:gd name="T69" fmla="*/ 176 h 464"/>
                  <a:gd name="T70" fmla="*/ 44 w 237"/>
                  <a:gd name="T71" fmla="*/ 146 h 464"/>
                  <a:gd name="T72" fmla="*/ 87 w 237"/>
                  <a:gd name="T73" fmla="*/ 109 h 464"/>
                  <a:gd name="T74" fmla="*/ 127 w 237"/>
                  <a:gd name="T75" fmla="*/ 67 h 4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7"/>
                  <a:gd name="T115" fmla="*/ 0 h 464"/>
                  <a:gd name="T116" fmla="*/ 237 w 237"/>
                  <a:gd name="T117" fmla="*/ 464 h 4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7" h="464">
                    <a:moveTo>
                      <a:pt x="127" y="67"/>
                    </a:moveTo>
                    <a:lnTo>
                      <a:pt x="164" y="20"/>
                    </a:lnTo>
                    <a:lnTo>
                      <a:pt x="193" y="0"/>
                    </a:lnTo>
                    <a:lnTo>
                      <a:pt x="214" y="14"/>
                    </a:lnTo>
                    <a:lnTo>
                      <a:pt x="231" y="69"/>
                    </a:lnTo>
                    <a:lnTo>
                      <a:pt x="220" y="91"/>
                    </a:lnTo>
                    <a:lnTo>
                      <a:pt x="164" y="111"/>
                    </a:lnTo>
                    <a:lnTo>
                      <a:pt x="125" y="140"/>
                    </a:lnTo>
                    <a:lnTo>
                      <a:pt x="77" y="176"/>
                    </a:lnTo>
                    <a:lnTo>
                      <a:pt x="50" y="207"/>
                    </a:lnTo>
                    <a:lnTo>
                      <a:pt x="46" y="225"/>
                    </a:lnTo>
                    <a:lnTo>
                      <a:pt x="58" y="243"/>
                    </a:lnTo>
                    <a:lnTo>
                      <a:pt x="71" y="261"/>
                    </a:lnTo>
                    <a:lnTo>
                      <a:pt x="119" y="294"/>
                    </a:lnTo>
                    <a:lnTo>
                      <a:pt x="164" y="318"/>
                    </a:lnTo>
                    <a:lnTo>
                      <a:pt x="206" y="328"/>
                    </a:lnTo>
                    <a:lnTo>
                      <a:pt x="225" y="324"/>
                    </a:lnTo>
                    <a:lnTo>
                      <a:pt x="233" y="330"/>
                    </a:lnTo>
                    <a:lnTo>
                      <a:pt x="237" y="346"/>
                    </a:lnTo>
                    <a:lnTo>
                      <a:pt x="208" y="371"/>
                    </a:lnTo>
                    <a:lnTo>
                      <a:pt x="187" y="397"/>
                    </a:lnTo>
                    <a:lnTo>
                      <a:pt x="181" y="428"/>
                    </a:lnTo>
                    <a:lnTo>
                      <a:pt x="177" y="456"/>
                    </a:lnTo>
                    <a:lnTo>
                      <a:pt x="158" y="464"/>
                    </a:lnTo>
                    <a:lnTo>
                      <a:pt x="143" y="456"/>
                    </a:lnTo>
                    <a:lnTo>
                      <a:pt x="146" y="421"/>
                    </a:lnTo>
                    <a:lnTo>
                      <a:pt x="158" y="383"/>
                    </a:lnTo>
                    <a:lnTo>
                      <a:pt x="181" y="349"/>
                    </a:lnTo>
                    <a:lnTo>
                      <a:pt x="133" y="336"/>
                    </a:lnTo>
                    <a:lnTo>
                      <a:pt x="81" y="316"/>
                    </a:lnTo>
                    <a:lnTo>
                      <a:pt x="37" y="288"/>
                    </a:lnTo>
                    <a:lnTo>
                      <a:pt x="15" y="263"/>
                    </a:lnTo>
                    <a:lnTo>
                      <a:pt x="0" y="227"/>
                    </a:lnTo>
                    <a:lnTo>
                      <a:pt x="0" y="207"/>
                    </a:lnTo>
                    <a:lnTo>
                      <a:pt x="12" y="176"/>
                    </a:lnTo>
                    <a:lnTo>
                      <a:pt x="44" y="146"/>
                    </a:lnTo>
                    <a:lnTo>
                      <a:pt x="87" y="109"/>
                    </a:lnTo>
                    <a:lnTo>
                      <a:pt x="127" y="67"/>
                    </a:lnTo>
                    <a:close/>
                  </a:path>
                </a:pathLst>
              </a:custGeom>
              <a:solidFill>
                <a:srgbClr val="000000"/>
              </a:solidFill>
              <a:ln w="9525">
                <a:noFill/>
                <a:round/>
                <a:headEnd/>
                <a:tailEnd/>
              </a:ln>
            </p:spPr>
            <p:txBody>
              <a:bodyPr/>
              <a:lstStyle/>
              <a:p>
                <a:endParaRPr lang="en-US"/>
              </a:p>
            </p:txBody>
          </p:sp>
          <p:sp>
            <p:nvSpPr>
              <p:cNvPr id="79906" name="Freeform 104"/>
              <p:cNvSpPr>
                <a:spLocks/>
              </p:cNvSpPr>
              <p:nvPr/>
            </p:nvSpPr>
            <p:spPr bwMode="auto">
              <a:xfrm>
                <a:off x="1284" y="499"/>
                <a:ext cx="398" cy="407"/>
              </a:xfrm>
              <a:custGeom>
                <a:avLst/>
                <a:gdLst>
                  <a:gd name="T0" fmla="*/ 172 w 398"/>
                  <a:gd name="T1" fmla="*/ 358 h 407"/>
                  <a:gd name="T2" fmla="*/ 211 w 398"/>
                  <a:gd name="T3" fmla="*/ 352 h 407"/>
                  <a:gd name="T4" fmla="*/ 265 w 398"/>
                  <a:gd name="T5" fmla="*/ 338 h 407"/>
                  <a:gd name="T6" fmla="*/ 283 w 398"/>
                  <a:gd name="T7" fmla="*/ 331 h 407"/>
                  <a:gd name="T8" fmla="*/ 315 w 398"/>
                  <a:gd name="T9" fmla="*/ 306 h 407"/>
                  <a:gd name="T10" fmla="*/ 342 w 398"/>
                  <a:gd name="T11" fmla="*/ 267 h 407"/>
                  <a:gd name="T12" fmla="*/ 350 w 398"/>
                  <a:gd name="T13" fmla="*/ 246 h 407"/>
                  <a:gd name="T14" fmla="*/ 350 w 398"/>
                  <a:gd name="T15" fmla="*/ 220 h 407"/>
                  <a:gd name="T16" fmla="*/ 304 w 398"/>
                  <a:gd name="T17" fmla="*/ 192 h 407"/>
                  <a:gd name="T18" fmla="*/ 226 w 398"/>
                  <a:gd name="T19" fmla="*/ 156 h 407"/>
                  <a:gd name="T20" fmla="*/ 176 w 398"/>
                  <a:gd name="T21" fmla="*/ 150 h 407"/>
                  <a:gd name="T22" fmla="*/ 143 w 398"/>
                  <a:gd name="T23" fmla="*/ 155 h 407"/>
                  <a:gd name="T24" fmla="*/ 117 w 398"/>
                  <a:gd name="T25" fmla="*/ 167 h 407"/>
                  <a:gd name="T26" fmla="*/ 100 w 398"/>
                  <a:gd name="T27" fmla="*/ 172 h 407"/>
                  <a:gd name="T28" fmla="*/ 83 w 398"/>
                  <a:gd name="T29" fmla="*/ 161 h 407"/>
                  <a:gd name="T30" fmla="*/ 78 w 398"/>
                  <a:gd name="T31" fmla="*/ 145 h 407"/>
                  <a:gd name="T32" fmla="*/ 104 w 398"/>
                  <a:gd name="T33" fmla="*/ 126 h 407"/>
                  <a:gd name="T34" fmla="*/ 128 w 398"/>
                  <a:gd name="T35" fmla="*/ 124 h 407"/>
                  <a:gd name="T36" fmla="*/ 148 w 398"/>
                  <a:gd name="T37" fmla="*/ 119 h 407"/>
                  <a:gd name="T38" fmla="*/ 154 w 398"/>
                  <a:gd name="T39" fmla="*/ 109 h 407"/>
                  <a:gd name="T40" fmla="*/ 148 w 398"/>
                  <a:gd name="T41" fmla="*/ 76 h 407"/>
                  <a:gd name="T42" fmla="*/ 122 w 398"/>
                  <a:gd name="T43" fmla="*/ 54 h 407"/>
                  <a:gd name="T44" fmla="*/ 94 w 398"/>
                  <a:gd name="T45" fmla="*/ 44 h 407"/>
                  <a:gd name="T46" fmla="*/ 61 w 398"/>
                  <a:gd name="T47" fmla="*/ 45 h 407"/>
                  <a:gd name="T48" fmla="*/ 44 w 398"/>
                  <a:gd name="T49" fmla="*/ 54 h 407"/>
                  <a:gd name="T50" fmla="*/ 37 w 398"/>
                  <a:gd name="T51" fmla="*/ 71 h 407"/>
                  <a:gd name="T52" fmla="*/ 39 w 398"/>
                  <a:gd name="T53" fmla="*/ 89 h 407"/>
                  <a:gd name="T54" fmla="*/ 48 w 398"/>
                  <a:gd name="T55" fmla="*/ 101 h 407"/>
                  <a:gd name="T56" fmla="*/ 39 w 398"/>
                  <a:gd name="T57" fmla="*/ 111 h 407"/>
                  <a:gd name="T58" fmla="*/ 20 w 398"/>
                  <a:gd name="T59" fmla="*/ 114 h 407"/>
                  <a:gd name="T60" fmla="*/ 4 w 398"/>
                  <a:gd name="T61" fmla="*/ 99 h 407"/>
                  <a:gd name="T62" fmla="*/ 0 w 398"/>
                  <a:gd name="T63" fmla="*/ 76 h 407"/>
                  <a:gd name="T64" fmla="*/ 9 w 398"/>
                  <a:gd name="T65" fmla="*/ 44 h 407"/>
                  <a:gd name="T66" fmla="*/ 28 w 398"/>
                  <a:gd name="T67" fmla="*/ 30 h 407"/>
                  <a:gd name="T68" fmla="*/ 44 w 398"/>
                  <a:gd name="T69" fmla="*/ 13 h 407"/>
                  <a:gd name="T70" fmla="*/ 76 w 398"/>
                  <a:gd name="T71" fmla="*/ 5 h 407"/>
                  <a:gd name="T72" fmla="*/ 104 w 398"/>
                  <a:gd name="T73" fmla="*/ 0 h 407"/>
                  <a:gd name="T74" fmla="*/ 117 w 398"/>
                  <a:gd name="T75" fmla="*/ 0 h 407"/>
                  <a:gd name="T76" fmla="*/ 139 w 398"/>
                  <a:gd name="T77" fmla="*/ 19 h 407"/>
                  <a:gd name="T78" fmla="*/ 159 w 398"/>
                  <a:gd name="T79" fmla="*/ 40 h 407"/>
                  <a:gd name="T80" fmla="*/ 193 w 398"/>
                  <a:gd name="T81" fmla="*/ 79 h 407"/>
                  <a:gd name="T82" fmla="*/ 222 w 398"/>
                  <a:gd name="T83" fmla="*/ 116 h 407"/>
                  <a:gd name="T84" fmla="*/ 267 w 398"/>
                  <a:gd name="T85" fmla="*/ 141 h 407"/>
                  <a:gd name="T86" fmla="*/ 311 w 398"/>
                  <a:gd name="T87" fmla="*/ 161 h 407"/>
                  <a:gd name="T88" fmla="*/ 361 w 398"/>
                  <a:gd name="T89" fmla="*/ 185 h 407"/>
                  <a:gd name="T90" fmla="*/ 389 w 398"/>
                  <a:gd name="T91" fmla="*/ 195 h 407"/>
                  <a:gd name="T92" fmla="*/ 398 w 398"/>
                  <a:gd name="T93" fmla="*/ 207 h 407"/>
                  <a:gd name="T94" fmla="*/ 394 w 398"/>
                  <a:gd name="T95" fmla="*/ 251 h 407"/>
                  <a:gd name="T96" fmla="*/ 381 w 398"/>
                  <a:gd name="T97" fmla="*/ 291 h 407"/>
                  <a:gd name="T98" fmla="*/ 359 w 398"/>
                  <a:gd name="T99" fmla="*/ 321 h 407"/>
                  <a:gd name="T100" fmla="*/ 322 w 398"/>
                  <a:gd name="T101" fmla="*/ 358 h 407"/>
                  <a:gd name="T102" fmla="*/ 270 w 398"/>
                  <a:gd name="T103" fmla="*/ 387 h 407"/>
                  <a:gd name="T104" fmla="*/ 200 w 398"/>
                  <a:gd name="T105" fmla="*/ 407 h 407"/>
                  <a:gd name="T106" fmla="*/ 167 w 398"/>
                  <a:gd name="T107" fmla="*/ 404 h 407"/>
                  <a:gd name="T108" fmla="*/ 143 w 398"/>
                  <a:gd name="T109" fmla="*/ 387 h 407"/>
                  <a:gd name="T110" fmla="*/ 139 w 398"/>
                  <a:gd name="T111" fmla="*/ 367 h 407"/>
                  <a:gd name="T112" fmla="*/ 172 w 398"/>
                  <a:gd name="T113" fmla="*/ 358 h 4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98"/>
                  <a:gd name="T172" fmla="*/ 0 h 407"/>
                  <a:gd name="T173" fmla="*/ 398 w 398"/>
                  <a:gd name="T174" fmla="*/ 407 h 40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98" h="407">
                    <a:moveTo>
                      <a:pt x="172" y="358"/>
                    </a:moveTo>
                    <a:lnTo>
                      <a:pt x="211" y="352"/>
                    </a:lnTo>
                    <a:lnTo>
                      <a:pt x="265" y="338"/>
                    </a:lnTo>
                    <a:lnTo>
                      <a:pt x="283" y="331"/>
                    </a:lnTo>
                    <a:lnTo>
                      <a:pt x="315" y="306"/>
                    </a:lnTo>
                    <a:lnTo>
                      <a:pt x="342" y="267"/>
                    </a:lnTo>
                    <a:lnTo>
                      <a:pt x="350" y="246"/>
                    </a:lnTo>
                    <a:lnTo>
                      <a:pt x="350" y="220"/>
                    </a:lnTo>
                    <a:lnTo>
                      <a:pt x="304" y="192"/>
                    </a:lnTo>
                    <a:lnTo>
                      <a:pt x="226" y="156"/>
                    </a:lnTo>
                    <a:lnTo>
                      <a:pt x="176" y="150"/>
                    </a:lnTo>
                    <a:lnTo>
                      <a:pt x="143" y="155"/>
                    </a:lnTo>
                    <a:lnTo>
                      <a:pt x="117" y="167"/>
                    </a:lnTo>
                    <a:lnTo>
                      <a:pt x="100" y="172"/>
                    </a:lnTo>
                    <a:lnTo>
                      <a:pt x="83" y="161"/>
                    </a:lnTo>
                    <a:lnTo>
                      <a:pt x="78" y="145"/>
                    </a:lnTo>
                    <a:lnTo>
                      <a:pt x="104" y="126"/>
                    </a:lnTo>
                    <a:lnTo>
                      <a:pt x="128" y="124"/>
                    </a:lnTo>
                    <a:lnTo>
                      <a:pt x="148" y="119"/>
                    </a:lnTo>
                    <a:lnTo>
                      <a:pt x="154" y="109"/>
                    </a:lnTo>
                    <a:lnTo>
                      <a:pt x="148" y="76"/>
                    </a:lnTo>
                    <a:lnTo>
                      <a:pt x="122" y="54"/>
                    </a:lnTo>
                    <a:lnTo>
                      <a:pt x="94" y="44"/>
                    </a:lnTo>
                    <a:lnTo>
                      <a:pt x="61" y="45"/>
                    </a:lnTo>
                    <a:lnTo>
                      <a:pt x="44" y="54"/>
                    </a:lnTo>
                    <a:lnTo>
                      <a:pt x="37" y="71"/>
                    </a:lnTo>
                    <a:lnTo>
                      <a:pt x="39" y="89"/>
                    </a:lnTo>
                    <a:lnTo>
                      <a:pt x="48" y="101"/>
                    </a:lnTo>
                    <a:lnTo>
                      <a:pt x="39" y="111"/>
                    </a:lnTo>
                    <a:lnTo>
                      <a:pt x="20" y="114"/>
                    </a:lnTo>
                    <a:lnTo>
                      <a:pt x="4" y="99"/>
                    </a:lnTo>
                    <a:lnTo>
                      <a:pt x="0" y="76"/>
                    </a:lnTo>
                    <a:lnTo>
                      <a:pt x="9" y="44"/>
                    </a:lnTo>
                    <a:lnTo>
                      <a:pt x="28" y="30"/>
                    </a:lnTo>
                    <a:lnTo>
                      <a:pt x="44" y="13"/>
                    </a:lnTo>
                    <a:lnTo>
                      <a:pt x="76" y="5"/>
                    </a:lnTo>
                    <a:lnTo>
                      <a:pt x="104" y="0"/>
                    </a:lnTo>
                    <a:lnTo>
                      <a:pt x="117" y="0"/>
                    </a:lnTo>
                    <a:lnTo>
                      <a:pt x="139" y="19"/>
                    </a:lnTo>
                    <a:lnTo>
                      <a:pt x="159" y="40"/>
                    </a:lnTo>
                    <a:lnTo>
                      <a:pt x="193" y="79"/>
                    </a:lnTo>
                    <a:lnTo>
                      <a:pt x="222" y="116"/>
                    </a:lnTo>
                    <a:lnTo>
                      <a:pt x="267" y="141"/>
                    </a:lnTo>
                    <a:lnTo>
                      <a:pt x="311" y="161"/>
                    </a:lnTo>
                    <a:lnTo>
                      <a:pt x="361" y="185"/>
                    </a:lnTo>
                    <a:lnTo>
                      <a:pt x="389" y="195"/>
                    </a:lnTo>
                    <a:lnTo>
                      <a:pt x="398" y="207"/>
                    </a:lnTo>
                    <a:lnTo>
                      <a:pt x="394" y="251"/>
                    </a:lnTo>
                    <a:lnTo>
                      <a:pt x="381" y="291"/>
                    </a:lnTo>
                    <a:lnTo>
                      <a:pt x="359" y="321"/>
                    </a:lnTo>
                    <a:lnTo>
                      <a:pt x="322" y="358"/>
                    </a:lnTo>
                    <a:lnTo>
                      <a:pt x="270" y="387"/>
                    </a:lnTo>
                    <a:lnTo>
                      <a:pt x="200" y="407"/>
                    </a:lnTo>
                    <a:lnTo>
                      <a:pt x="167" y="404"/>
                    </a:lnTo>
                    <a:lnTo>
                      <a:pt x="143" y="387"/>
                    </a:lnTo>
                    <a:lnTo>
                      <a:pt x="139" y="367"/>
                    </a:lnTo>
                    <a:lnTo>
                      <a:pt x="172" y="358"/>
                    </a:lnTo>
                    <a:close/>
                  </a:path>
                </a:pathLst>
              </a:custGeom>
              <a:solidFill>
                <a:srgbClr val="000000"/>
              </a:solidFill>
              <a:ln w="9525">
                <a:noFill/>
                <a:round/>
                <a:headEnd/>
                <a:tailEnd/>
              </a:ln>
            </p:spPr>
            <p:txBody>
              <a:bodyPr/>
              <a:lstStyle/>
              <a:p>
                <a:endParaRPr lang="en-US"/>
              </a:p>
            </p:txBody>
          </p:sp>
          <p:sp>
            <p:nvSpPr>
              <p:cNvPr id="79907" name="Freeform 105"/>
              <p:cNvSpPr>
                <a:spLocks/>
              </p:cNvSpPr>
              <p:nvPr/>
            </p:nvSpPr>
            <p:spPr bwMode="auto">
              <a:xfrm>
                <a:off x="1489" y="1227"/>
                <a:ext cx="226" cy="532"/>
              </a:xfrm>
              <a:custGeom>
                <a:avLst/>
                <a:gdLst>
                  <a:gd name="T0" fmla="*/ 6 w 226"/>
                  <a:gd name="T1" fmla="*/ 49 h 532"/>
                  <a:gd name="T2" fmla="*/ 0 w 226"/>
                  <a:gd name="T3" fmla="*/ 26 h 532"/>
                  <a:gd name="T4" fmla="*/ 23 w 226"/>
                  <a:gd name="T5" fmla="*/ 0 h 532"/>
                  <a:gd name="T6" fmla="*/ 53 w 226"/>
                  <a:gd name="T7" fmla="*/ 2 h 532"/>
                  <a:gd name="T8" fmla="*/ 74 w 226"/>
                  <a:gd name="T9" fmla="*/ 12 h 532"/>
                  <a:gd name="T10" fmla="*/ 99 w 226"/>
                  <a:gd name="T11" fmla="*/ 45 h 532"/>
                  <a:gd name="T12" fmla="*/ 117 w 226"/>
                  <a:gd name="T13" fmla="*/ 111 h 532"/>
                  <a:gd name="T14" fmla="*/ 142 w 226"/>
                  <a:gd name="T15" fmla="*/ 170 h 532"/>
                  <a:gd name="T16" fmla="*/ 164 w 226"/>
                  <a:gd name="T17" fmla="*/ 225 h 532"/>
                  <a:gd name="T18" fmla="*/ 164 w 226"/>
                  <a:gd name="T19" fmla="*/ 255 h 532"/>
                  <a:gd name="T20" fmla="*/ 164 w 226"/>
                  <a:gd name="T21" fmla="*/ 279 h 532"/>
                  <a:gd name="T22" fmla="*/ 152 w 226"/>
                  <a:gd name="T23" fmla="*/ 309 h 532"/>
                  <a:gd name="T24" fmla="*/ 121 w 226"/>
                  <a:gd name="T25" fmla="*/ 370 h 532"/>
                  <a:gd name="T26" fmla="*/ 103 w 226"/>
                  <a:gd name="T27" fmla="*/ 423 h 532"/>
                  <a:gd name="T28" fmla="*/ 97 w 226"/>
                  <a:gd name="T29" fmla="*/ 443 h 532"/>
                  <a:gd name="T30" fmla="*/ 111 w 226"/>
                  <a:gd name="T31" fmla="*/ 459 h 532"/>
                  <a:gd name="T32" fmla="*/ 152 w 226"/>
                  <a:gd name="T33" fmla="*/ 471 h 532"/>
                  <a:gd name="T34" fmla="*/ 203 w 226"/>
                  <a:gd name="T35" fmla="*/ 483 h 532"/>
                  <a:gd name="T36" fmla="*/ 226 w 226"/>
                  <a:gd name="T37" fmla="*/ 496 h 532"/>
                  <a:gd name="T38" fmla="*/ 203 w 226"/>
                  <a:gd name="T39" fmla="*/ 516 h 532"/>
                  <a:gd name="T40" fmla="*/ 158 w 226"/>
                  <a:gd name="T41" fmla="*/ 532 h 532"/>
                  <a:gd name="T42" fmla="*/ 136 w 226"/>
                  <a:gd name="T43" fmla="*/ 526 h 532"/>
                  <a:gd name="T44" fmla="*/ 117 w 226"/>
                  <a:gd name="T45" fmla="*/ 502 h 532"/>
                  <a:gd name="T46" fmla="*/ 86 w 226"/>
                  <a:gd name="T47" fmla="*/ 483 h 532"/>
                  <a:gd name="T48" fmla="*/ 60 w 226"/>
                  <a:gd name="T49" fmla="*/ 483 h 532"/>
                  <a:gd name="T50" fmla="*/ 43 w 226"/>
                  <a:gd name="T51" fmla="*/ 479 h 532"/>
                  <a:gd name="T52" fmla="*/ 35 w 226"/>
                  <a:gd name="T53" fmla="*/ 459 h 532"/>
                  <a:gd name="T54" fmla="*/ 47 w 226"/>
                  <a:gd name="T55" fmla="*/ 437 h 532"/>
                  <a:gd name="T56" fmla="*/ 68 w 226"/>
                  <a:gd name="T57" fmla="*/ 407 h 532"/>
                  <a:gd name="T58" fmla="*/ 86 w 226"/>
                  <a:gd name="T59" fmla="*/ 382 h 532"/>
                  <a:gd name="T60" fmla="*/ 109 w 226"/>
                  <a:gd name="T61" fmla="*/ 322 h 532"/>
                  <a:gd name="T62" fmla="*/ 117 w 226"/>
                  <a:gd name="T63" fmla="*/ 285 h 532"/>
                  <a:gd name="T64" fmla="*/ 121 w 226"/>
                  <a:gd name="T65" fmla="*/ 255 h 532"/>
                  <a:gd name="T66" fmla="*/ 115 w 226"/>
                  <a:gd name="T67" fmla="*/ 225 h 532"/>
                  <a:gd name="T68" fmla="*/ 97 w 226"/>
                  <a:gd name="T69" fmla="*/ 190 h 532"/>
                  <a:gd name="T70" fmla="*/ 66 w 226"/>
                  <a:gd name="T71" fmla="*/ 158 h 532"/>
                  <a:gd name="T72" fmla="*/ 35 w 226"/>
                  <a:gd name="T73" fmla="*/ 105 h 532"/>
                  <a:gd name="T74" fmla="*/ 6 w 226"/>
                  <a:gd name="T75" fmla="*/ 49 h 5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6"/>
                  <a:gd name="T115" fmla="*/ 0 h 532"/>
                  <a:gd name="T116" fmla="*/ 226 w 226"/>
                  <a:gd name="T117" fmla="*/ 532 h 53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6" h="532">
                    <a:moveTo>
                      <a:pt x="6" y="49"/>
                    </a:moveTo>
                    <a:lnTo>
                      <a:pt x="0" y="26"/>
                    </a:lnTo>
                    <a:lnTo>
                      <a:pt x="23" y="0"/>
                    </a:lnTo>
                    <a:lnTo>
                      <a:pt x="53" y="2"/>
                    </a:lnTo>
                    <a:lnTo>
                      <a:pt x="74" y="12"/>
                    </a:lnTo>
                    <a:lnTo>
                      <a:pt x="99" y="45"/>
                    </a:lnTo>
                    <a:lnTo>
                      <a:pt x="117" y="111"/>
                    </a:lnTo>
                    <a:lnTo>
                      <a:pt x="142" y="170"/>
                    </a:lnTo>
                    <a:lnTo>
                      <a:pt x="164" y="225"/>
                    </a:lnTo>
                    <a:lnTo>
                      <a:pt x="164" y="255"/>
                    </a:lnTo>
                    <a:lnTo>
                      <a:pt x="164" y="279"/>
                    </a:lnTo>
                    <a:lnTo>
                      <a:pt x="152" y="309"/>
                    </a:lnTo>
                    <a:lnTo>
                      <a:pt x="121" y="370"/>
                    </a:lnTo>
                    <a:lnTo>
                      <a:pt x="103" y="423"/>
                    </a:lnTo>
                    <a:lnTo>
                      <a:pt x="97" y="443"/>
                    </a:lnTo>
                    <a:lnTo>
                      <a:pt x="111" y="459"/>
                    </a:lnTo>
                    <a:lnTo>
                      <a:pt x="152" y="471"/>
                    </a:lnTo>
                    <a:lnTo>
                      <a:pt x="203" y="483"/>
                    </a:lnTo>
                    <a:lnTo>
                      <a:pt x="226" y="496"/>
                    </a:lnTo>
                    <a:lnTo>
                      <a:pt x="203" y="516"/>
                    </a:lnTo>
                    <a:lnTo>
                      <a:pt x="158" y="532"/>
                    </a:lnTo>
                    <a:lnTo>
                      <a:pt x="136" y="526"/>
                    </a:lnTo>
                    <a:lnTo>
                      <a:pt x="117" y="502"/>
                    </a:lnTo>
                    <a:lnTo>
                      <a:pt x="86" y="483"/>
                    </a:lnTo>
                    <a:lnTo>
                      <a:pt x="60" y="483"/>
                    </a:lnTo>
                    <a:lnTo>
                      <a:pt x="43" y="479"/>
                    </a:lnTo>
                    <a:lnTo>
                      <a:pt x="35" y="459"/>
                    </a:lnTo>
                    <a:lnTo>
                      <a:pt x="47" y="437"/>
                    </a:lnTo>
                    <a:lnTo>
                      <a:pt x="68" y="407"/>
                    </a:lnTo>
                    <a:lnTo>
                      <a:pt x="86" y="382"/>
                    </a:lnTo>
                    <a:lnTo>
                      <a:pt x="109" y="322"/>
                    </a:lnTo>
                    <a:lnTo>
                      <a:pt x="117" y="285"/>
                    </a:lnTo>
                    <a:lnTo>
                      <a:pt x="121" y="255"/>
                    </a:lnTo>
                    <a:lnTo>
                      <a:pt x="115" y="225"/>
                    </a:lnTo>
                    <a:lnTo>
                      <a:pt x="97" y="190"/>
                    </a:lnTo>
                    <a:lnTo>
                      <a:pt x="66" y="158"/>
                    </a:lnTo>
                    <a:lnTo>
                      <a:pt x="35" y="105"/>
                    </a:lnTo>
                    <a:lnTo>
                      <a:pt x="6" y="49"/>
                    </a:lnTo>
                    <a:close/>
                  </a:path>
                </a:pathLst>
              </a:custGeom>
              <a:solidFill>
                <a:srgbClr val="000000"/>
              </a:solidFill>
              <a:ln w="9525">
                <a:noFill/>
                <a:round/>
                <a:headEnd/>
                <a:tailEnd/>
              </a:ln>
            </p:spPr>
            <p:txBody>
              <a:bodyPr/>
              <a:lstStyle/>
              <a:p>
                <a:endParaRPr lang="en-US"/>
              </a:p>
            </p:txBody>
          </p:sp>
          <p:sp>
            <p:nvSpPr>
              <p:cNvPr id="79908" name="Freeform 106"/>
              <p:cNvSpPr>
                <a:spLocks/>
              </p:cNvSpPr>
              <p:nvPr/>
            </p:nvSpPr>
            <p:spPr bwMode="auto">
              <a:xfrm>
                <a:off x="1340" y="1233"/>
                <a:ext cx="159" cy="555"/>
              </a:xfrm>
              <a:custGeom>
                <a:avLst/>
                <a:gdLst>
                  <a:gd name="T0" fmla="*/ 63 w 159"/>
                  <a:gd name="T1" fmla="*/ 137 h 555"/>
                  <a:gd name="T2" fmla="*/ 82 w 159"/>
                  <a:gd name="T3" fmla="*/ 61 h 555"/>
                  <a:gd name="T4" fmla="*/ 94 w 159"/>
                  <a:gd name="T5" fmla="*/ 12 h 555"/>
                  <a:gd name="T6" fmla="*/ 115 w 159"/>
                  <a:gd name="T7" fmla="*/ 0 h 555"/>
                  <a:gd name="T8" fmla="*/ 144 w 159"/>
                  <a:gd name="T9" fmla="*/ 4 h 555"/>
                  <a:gd name="T10" fmla="*/ 159 w 159"/>
                  <a:gd name="T11" fmla="*/ 34 h 555"/>
                  <a:gd name="T12" fmla="*/ 146 w 159"/>
                  <a:gd name="T13" fmla="*/ 71 h 555"/>
                  <a:gd name="T14" fmla="*/ 132 w 159"/>
                  <a:gd name="T15" fmla="*/ 137 h 555"/>
                  <a:gd name="T16" fmla="*/ 113 w 159"/>
                  <a:gd name="T17" fmla="*/ 212 h 555"/>
                  <a:gd name="T18" fmla="*/ 107 w 159"/>
                  <a:gd name="T19" fmla="*/ 264 h 555"/>
                  <a:gd name="T20" fmla="*/ 107 w 159"/>
                  <a:gd name="T21" fmla="*/ 337 h 555"/>
                  <a:gd name="T22" fmla="*/ 115 w 159"/>
                  <a:gd name="T23" fmla="*/ 398 h 555"/>
                  <a:gd name="T24" fmla="*/ 121 w 159"/>
                  <a:gd name="T25" fmla="*/ 456 h 555"/>
                  <a:gd name="T26" fmla="*/ 128 w 159"/>
                  <a:gd name="T27" fmla="*/ 474 h 555"/>
                  <a:gd name="T28" fmla="*/ 119 w 159"/>
                  <a:gd name="T29" fmla="*/ 486 h 555"/>
                  <a:gd name="T30" fmla="*/ 94 w 159"/>
                  <a:gd name="T31" fmla="*/ 498 h 555"/>
                  <a:gd name="T32" fmla="*/ 71 w 159"/>
                  <a:gd name="T33" fmla="*/ 525 h 555"/>
                  <a:gd name="T34" fmla="*/ 59 w 159"/>
                  <a:gd name="T35" fmla="*/ 553 h 555"/>
                  <a:gd name="T36" fmla="*/ 38 w 159"/>
                  <a:gd name="T37" fmla="*/ 555 h 555"/>
                  <a:gd name="T38" fmla="*/ 0 w 159"/>
                  <a:gd name="T39" fmla="*/ 537 h 555"/>
                  <a:gd name="T40" fmla="*/ 6 w 159"/>
                  <a:gd name="T41" fmla="*/ 519 h 555"/>
                  <a:gd name="T42" fmla="*/ 27 w 159"/>
                  <a:gd name="T43" fmla="*/ 505 h 555"/>
                  <a:gd name="T44" fmla="*/ 65 w 159"/>
                  <a:gd name="T45" fmla="*/ 474 h 555"/>
                  <a:gd name="T46" fmla="*/ 84 w 159"/>
                  <a:gd name="T47" fmla="*/ 458 h 555"/>
                  <a:gd name="T48" fmla="*/ 94 w 159"/>
                  <a:gd name="T49" fmla="*/ 438 h 555"/>
                  <a:gd name="T50" fmla="*/ 94 w 159"/>
                  <a:gd name="T51" fmla="*/ 398 h 555"/>
                  <a:gd name="T52" fmla="*/ 82 w 159"/>
                  <a:gd name="T53" fmla="*/ 335 h 555"/>
                  <a:gd name="T54" fmla="*/ 69 w 159"/>
                  <a:gd name="T55" fmla="*/ 279 h 555"/>
                  <a:gd name="T56" fmla="*/ 63 w 159"/>
                  <a:gd name="T57" fmla="*/ 228 h 555"/>
                  <a:gd name="T58" fmla="*/ 59 w 159"/>
                  <a:gd name="T59" fmla="*/ 188 h 555"/>
                  <a:gd name="T60" fmla="*/ 63 w 159"/>
                  <a:gd name="T61" fmla="*/ 137 h 5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9"/>
                  <a:gd name="T94" fmla="*/ 0 h 555"/>
                  <a:gd name="T95" fmla="*/ 159 w 159"/>
                  <a:gd name="T96" fmla="*/ 555 h 55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9" h="555">
                    <a:moveTo>
                      <a:pt x="63" y="137"/>
                    </a:moveTo>
                    <a:lnTo>
                      <a:pt x="82" y="61"/>
                    </a:lnTo>
                    <a:lnTo>
                      <a:pt x="94" y="12"/>
                    </a:lnTo>
                    <a:lnTo>
                      <a:pt x="115" y="0"/>
                    </a:lnTo>
                    <a:lnTo>
                      <a:pt x="144" y="4"/>
                    </a:lnTo>
                    <a:lnTo>
                      <a:pt x="159" y="34"/>
                    </a:lnTo>
                    <a:lnTo>
                      <a:pt x="146" y="71"/>
                    </a:lnTo>
                    <a:lnTo>
                      <a:pt x="132" y="137"/>
                    </a:lnTo>
                    <a:lnTo>
                      <a:pt x="113" y="212"/>
                    </a:lnTo>
                    <a:lnTo>
                      <a:pt x="107" y="264"/>
                    </a:lnTo>
                    <a:lnTo>
                      <a:pt x="107" y="337"/>
                    </a:lnTo>
                    <a:lnTo>
                      <a:pt x="115" y="398"/>
                    </a:lnTo>
                    <a:lnTo>
                      <a:pt x="121" y="456"/>
                    </a:lnTo>
                    <a:lnTo>
                      <a:pt x="128" y="474"/>
                    </a:lnTo>
                    <a:lnTo>
                      <a:pt x="119" y="486"/>
                    </a:lnTo>
                    <a:lnTo>
                      <a:pt x="94" y="498"/>
                    </a:lnTo>
                    <a:lnTo>
                      <a:pt x="71" y="525"/>
                    </a:lnTo>
                    <a:lnTo>
                      <a:pt x="59" y="553"/>
                    </a:lnTo>
                    <a:lnTo>
                      <a:pt x="38" y="555"/>
                    </a:lnTo>
                    <a:lnTo>
                      <a:pt x="0" y="537"/>
                    </a:lnTo>
                    <a:lnTo>
                      <a:pt x="6" y="519"/>
                    </a:lnTo>
                    <a:lnTo>
                      <a:pt x="27" y="505"/>
                    </a:lnTo>
                    <a:lnTo>
                      <a:pt x="65" y="474"/>
                    </a:lnTo>
                    <a:lnTo>
                      <a:pt x="84" y="458"/>
                    </a:lnTo>
                    <a:lnTo>
                      <a:pt x="94" y="438"/>
                    </a:lnTo>
                    <a:lnTo>
                      <a:pt x="94" y="398"/>
                    </a:lnTo>
                    <a:lnTo>
                      <a:pt x="82" y="335"/>
                    </a:lnTo>
                    <a:lnTo>
                      <a:pt x="69" y="279"/>
                    </a:lnTo>
                    <a:lnTo>
                      <a:pt x="63" y="228"/>
                    </a:lnTo>
                    <a:lnTo>
                      <a:pt x="59" y="188"/>
                    </a:lnTo>
                    <a:lnTo>
                      <a:pt x="63" y="137"/>
                    </a:lnTo>
                    <a:close/>
                  </a:path>
                </a:pathLst>
              </a:custGeom>
              <a:solidFill>
                <a:srgbClr val="000000"/>
              </a:solidFill>
              <a:ln w="9525">
                <a:noFill/>
                <a:round/>
                <a:headEnd/>
                <a:tailEnd/>
              </a:ln>
            </p:spPr>
            <p:txBody>
              <a:bodyPr/>
              <a:lstStyle/>
              <a:p>
                <a:endParaRPr lang="en-US"/>
              </a:p>
            </p:txBody>
          </p:sp>
        </p:grpSp>
      </p:grpSp>
      <p:grpSp>
        <p:nvGrpSpPr>
          <p:cNvPr id="79883" name="Group 58"/>
          <p:cNvGrpSpPr>
            <a:grpSpLocks noChangeAspect="1"/>
          </p:cNvGrpSpPr>
          <p:nvPr/>
        </p:nvGrpSpPr>
        <p:grpSpPr bwMode="auto">
          <a:xfrm flipH="1">
            <a:off x="5257800" y="2057400"/>
            <a:ext cx="990600" cy="1000125"/>
            <a:chOff x="624" y="336"/>
            <a:chExt cx="1248" cy="1488"/>
          </a:xfrm>
        </p:grpSpPr>
        <p:sp>
          <p:nvSpPr>
            <p:cNvPr id="79889" name="AutoShape 57"/>
            <p:cNvSpPr>
              <a:spLocks noChangeAspect="1" noChangeArrowheads="1" noTextEdit="1"/>
            </p:cNvSpPr>
            <p:nvPr/>
          </p:nvSpPr>
          <p:spPr bwMode="auto">
            <a:xfrm>
              <a:off x="624" y="336"/>
              <a:ext cx="1248" cy="1488"/>
            </a:xfrm>
            <a:prstGeom prst="rect">
              <a:avLst/>
            </a:prstGeom>
            <a:noFill/>
            <a:ln w="9525">
              <a:noFill/>
              <a:miter lim="800000"/>
              <a:headEnd/>
              <a:tailEnd/>
            </a:ln>
          </p:spPr>
          <p:txBody>
            <a:bodyPr/>
            <a:lstStyle/>
            <a:p>
              <a:endParaRPr lang="en-US"/>
            </a:p>
          </p:txBody>
        </p:sp>
        <p:grpSp>
          <p:nvGrpSpPr>
            <p:cNvPr id="79890" name="Group 97"/>
            <p:cNvGrpSpPr>
              <a:grpSpLocks/>
            </p:cNvGrpSpPr>
            <p:nvPr/>
          </p:nvGrpSpPr>
          <p:grpSpPr bwMode="auto">
            <a:xfrm>
              <a:off x="703" y="423"/>
              <a:ext cx="249" cy="251"/>
              <a:chOff x="703" y="423"/>
              <a:chExt cx="249" cy="251"/>
            </a:xfrm>
          </p:grpSpPr>
          <p:sp>
            <p:nvSpPr>
              <p:cNvPr id="79898" name="Oval 95"/>
              <p:cNvSpPr>
                <a:spLocks noChangeArrowheads="1"/>
              </p:cNvSpPr>
              <p:nvPr/>
            </p:nvSpPr>
            <p:spPr bwMode="auto">
              <a:xfrm>
                <a:off x="890" y="613"/>
                <a:ext cx="62" cy="61"/>
              </a:xfrm>
              <a:prstGeom prst="ellipse">
                <a:avLst/>
              </a:prstGeom>
              <a:solidFill>
                <a:srgbClr val="000000"/>
              </a:solidFill>
              <a:ln w="9525">
                <a:noFill/>
                <a:round/>
                <a:headEnd/>
                <a:tailEnd/>
              </a:ln>
            </p:spPr>
            <p:txBody>
              <a:bodyPr/>
              <a:lstStyle/>
              <a:p>
                <a:endParaRPr lang="en-US"/>
              </a:p>
            </p:txBody>
          </p:sp>
          <p:sp>
            <p:nvSpPr>
              <p:cNvPr id="79899" name="Freeform 96"/>
              <p:cNvSpPr>
                <a:spLocks/>
              </p:cNvSpPr>
              <p:nvPr/>
            </p:nvSpPr>
            <p:spPr bwMode="auto">
              <a:xfrm>
                <a:off x="703" y="423"/>
                <a:ext cx="187" cy="199"/>
              </a:xfrm>
              <a:custGeom>
                <a:avLst/>
                <a:gdLst>
                  <a:gd name="T0" fmla="*/ 150 w 187"/>
                  <a:gd name="T1" fmla="*/ 129 h 199"/>
                  <a:gd name="T2" fmla="*/ 150 w 187"/>
                  <a:gd name="T3" fmla="*/ 141 h 199"/>
                  <a:gd name="T4" fmla="*/ 187 w 187"/>
                  <a:gd name="T5" fmla="*/ 168 h 199"/>
                  <a:gd name="T6" fmla="*/ 164 w 187"/>
                  <a:gd name="T7" fmla="*/ 199 h 199"/>
                  <a:gd name="T8" fmla="*/ 127 w 187"/>
                  <a:gd name="T9" fmla="*/ 174 h 199"/>
                  <a:gd name="T10" fmla="*/ 114 w 187"/>
                  <a:gd name="T11" fmla="*/ 149 h 199"/>
                  <a:gd name="T12" fmla="*/ 112 w 187"/>
                  <a:gd name="T13" fmla="*/ 122 h 199"/>
                  <a:gd name="T14" fmla="*/ 108 w 187"/>
                  <a:gd name="T15" fmla="*/ 93 h 199"/>
                  <a:gd name="T16" fmla="*/ 106 w 187"/>
                  <a:gd name="T17" fmla="*/ 66 h 199"/>
                  <a:gd name="T18" fmla="*/ 94 w 187"/>
                  <a:gd name="T19" fmla="*/ 54 h 199"/>
                  <a:gd name="T20" fmla="*/ 77 w 187"/>
                  <a:gd name="T21" fmla="*/ 48 h 199"/>
                  <a:gd name="T22" fmla="*/ 58 w 187"/>
                  <a:gd name="T23" fmla="*/ 50 h 199"/>
                  <a:gd name="T24" fmla="*/ 39 w 187"/>
                  <a:gd name="T25" fmla="*/ 73 h 199"/>
                  <a:gd name="T26" fmla="*/ 39 w 187"/>
                  <a:gd name="T27" fmla="*/ 93 h 199"/>
                  <a:gd name="T28" fmla="*/ 52 w 187"/>
                  <a:gd name="T29" fmla="*/ 112 h 199"/>
                  <a:gd name="T30" fmla="*/ 31 w 187"/>
                  <a:gd name="T31" fmla="*/ 143 h 199"/>
                  <a:gd name="T32" fmla="*/ 12 w 187"/>
                  <a:gd name="T33" fmla="*/ 122 h 199"/>
                  <a:gd name="T34" fmla="*/ 0 w 187"/>
                  <a:gd name="T35" fmla="*/ 93 h 199"/>
                  <a:gd name="T36" fmla="*/ 2 w 187"/>
                  <a:gd name="T37" fmla="*/ 60 h 199"/>
                  <a:gd name="T38" fmla="*/ 12 w 187"/>
                  <a:gd name="T39" fmla="*/ 29 h 199"/>
                  <a:gd name="T40" fmla="*/ 44 w 187"/>
                  <a:gd name="T41" fmla="*/ 6 h 199"/>
                  <a:gd name="T42" fmla="*/ 75 w 187"/>
                  <a:gd name="T43" fmla="*/ 0 h 199"/>
                  <a:gd name="T44" fmla="*/ 94 w 187"/>
                  <a:gd name="T45" fmla="*/ 4 h 199"/>
                  <a:gd name="T46" fmla="*/ 114 w 187"/>
                  <a:gd name="T47" fmla="*/ 12 h 199"/>
                  <a:gd name="T48" fmla="*/ 139 w 187"/>
                  <a:gd name="T49" fmla="*/ 35 h 199"/>
                  <a:gd name="T50" fmla="*/ 143 w 187"/>
                  <a:gd name="T51" fmla="*/ 62 h 199"/>
                  <a:gd name="T52" fmla="*/ 143 w 187"/>
                  <a:gd name="T53" fmla="*/ 87 h 199"/>
                  <a:gd name="T54" fmla="*/ 143 w 187"/>
                  <a:gd name="T55" fmla="*/ 106 h 199"/>
                  <a:gd name="T56" fmla="*/ 150 w 187"/>
                  <a:gd name="T57" fmla="*/ 129 h 1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7"/>
                  <a:gd name="T88" fmla="*/ 0 h 199"/>
                  <a:gd name="T89" fmla="*/ 187 w 187"/>
                  <a:gd name="T90" fmla="*/ 199 h 1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7" h="199">
                    <a:moveTo>
                      <a:pt x="150" y="129"/>
                    </a:moveTo>
                    <a:lnTo>
                      <a:pt x="150" y="141"/>
                    </a:lnTo>
                    <a:lnTo>
                      <a:pt x="187" y="168"/>
                    </a:lnTo>
                    <a:lnTo>
                      <a:pt x="164" y="199"/>
                    </a:lnTo>
                    <a:lnTo>
                      <a:pt x="127" y="174"/>
                    </a:lnTo>
                    <a:lnTo>
                      <a:pt x="114" y="149"/>
                    </a:lnTo>
                    <a:lnTo>
                      <a:pt x="112" y="122"/>
                    </a:lnTo>
                    <a:lnTo>
                      <a:pt x="108" y="93"/>
                    </a:lnTo>
                    <a:lnTo>
                      <a:pt x="106" y="66"/>
                    </a:lnTo>
                    <a:lnTo>
                      <a:pt x="94" y="54"/>
                    </a:lnTo>
                    <a:lnTo>
                      <a:pt x="77" y="48"/>
                    </a:lnTo>
                    <a:lnTo>
                      <a:pt x="58" y="50"/>
                    </a:lnTo>
                    <a:lnTo>
                      <a:pt x="39" y="73"/>
                    </a:lnTo>
                    <a:lnTo>
                      <a:pt x="39" y="93"/>
                    </a:lnTo>
                    <a:lnTo>
                      <a:pt x="52" y="112"/>
                    </a:lnTo>
                    <a:lnTo>
                      <a:pt x="31" y="143"/>
                    </a:lnTo>
                    <a:lnTo>
                      <a:pt x="12" y="122"/>
                    </a:lnTo>
                    <a:lnTo>
                      <a:pt x="0" y="93"/>
                    </a:lnTo>
                    <a:lnTo>
                      <a:pt x="2" y="60"/>
                    </a:lnTo>
                    <a:lnTo>
                      <a:pt x="12" y="29"/>
                    </a:lnTo>
                    <a:lnTo>
                      <a:pt x="44" y="6"/>
                    </a:lnTo>
                    <a:lnTo>
                      <a:pt x="75" y="0"/>
                    </a:lnTo>
                    <a:lnTo>
                      <a:pt x="94" y="4"/>
                    </a:lnTo>
                    <a:lnTo>
                      <a:pt x="114" y="12"/>
                    </a:lnTo>
                    <a:lnTo>
                      <a:pt x="139" y="35"/>
                    </a:lnTo>
                    <a:lnTo>
                      <a:pt x="143" y="62"/>
                    </a:lnTo>
                    <a:lnTo>
                      <a:pt x="143" y="87"/>
                    </a:lnTo>
                    <a:lnTo>
                      <a:pt x="143" y="106"/>
                    </a:lnTo>
                    <a:lnTo>
                      <a:pt x="150" y="129"/>
                    </a:lnTo>
                    <a:close/>
                  </a:path>
                </a:pathLst>
              </a:custGeom>
              <a:solidFill>
                <a:srgbClr val="000000"/>
              </a:solidFill>
              <a:ln w="9525">
                <a:noFill/>
                <a:round/>
                <a:headEnd/>
                <a:tailEnd/>
              </a:ln>
            </p:spPr>
            <p:txBody>
              <a:bodyPr/>
              <a:lstStyle/>
              <a:p>
                <a:endParaRPr lang="en-US"/>
              </a:p>
            </p:txBody>
          </p:sp>
        </p:grpSp>
        <p:grpSp>
          <p:nvGrpSpPr>
            <p:cNvPr id="79891" name="Group 107"/>
            <p:cNvGrpSpPr>
              <a:grpSpLocks/>
            </p:cNvGrpSpPr>
            <p:nvPr/>
          </p:nvGrpSpPr>
          <p:grpSpPr bwMode="auto">
            <a:xfrm>
              <a:off x="1047" y="499"/>
              <a:ext cx="668" cy="1289"/>
              <a:chOff x="1047" y="499"/>
              <a:chExt cx="668" cy="1289"/>
            </a:xfrm>
          </p:grpSpPr>
          <p:sp>
            <p:nvSpPr>
              <p:cNvPr id="79892" name="Freeform 101"/>
              <p:cNvSpPr>
                <a:spLocks/>
              </p:cNvSpPr>
              <p:nvPr/>
            </p:nvSpPr>
            <p:spPr bwMode="auto">
              <a:xfrm>
                <a:off x="1047" y="601"/>
                <a:ext cx="346" cy="329"/>
              </a:xfrm>
              <a:custGeom>
                <a:avLst/>
                <a:gdLst>
                  <a:gd name="T0" fmla="*/ 113 w 346"/>
                  <a:gd name="T1" fmla="*/ 187 h 329"/>
                  <a:gd name="T2" fmla="*/ 88 w 346"/>
                  <a:gd name="T3" fmla="*/ 144 h 329"/>
                  <a:gd name="T4" fmla="*/ 74 w 346"/>
                  <a:gd name="T5" fmla="*/ 110 h 329"/>
                  <a:gd name="T6" fmla="*/ 68 w 346"/>
                  <a:gd name="T7" fmla="*/ 84 h 329"/>
                  <a:gd name="T8" fmla="*/ 74 w 346"/>
                  <a:gd name="T9" fmla="*/ 53 h 329"/>
                  <a:gd name="T10" fmla="*/ 88 w 346"/>
                  <a:gd name="T11" fmla="*/ 32 h 329"/>
                  <a:gd name="T12" fmla="*/ 111 w 346"/>
                  <a:gd name="T13" fmla="*/ 11 h 329"/>
                  <a:gd name="T14" fmla="*/ 143 w 346"/>
                  <a:gd name="T15" fmla="*/ 4 h 329"/>
                  <a:gd name="T16" fmla="*/ 178 w 346"/>
                  <a:gd name="T17" fmla="*/ 0 h 329"/>
                  <a:gd name="T18" fmla="*/ 217 w 346"/>
                  <a:gd name="T19" fmla="*/ 9 h 329"/>
                  <a:gd name="T20" fmla="*/ 252 w 346"/>
                  <a:gd name="T21" fmla="*/ 21 h 329"/>
                  <a:gd name="T22" fmla="*/ 278 w 346"/>
                  <a:gd name="T23" fmla="*/ 41 h 329"/>
                  <a:gd name="T24" fmla="*/ 303 w 346"/>
                  <a:gd name="T25" fmla="*/ 64 h 329"/>
                  <a:gd name="T26" fmla="*/ 328 w 346"/>
                  <a:gd name="T27" fmla="*/ 100 h 329"/>
                  <a:gd name="T28" fmla="*/ 344 w 346"/>
                  <a:gd name="T29" fmla="*/ 126 h 329"/>
                  <a:gd name="T30" fmla="*/ 346 w 346"/>
                  <a:gd name="T31" fmla="*/ 158 h 329"/>
                  <a:gd name="T32" fmla="*/ 338 w 346"/>
                  <a:gd name="T33" fmla="*/ 190 h 329"/>
                  <a:gd name="T34" fmla="*/ 321 w 346"/>
                  <a:gd name="T35" fmla="*/ 217 h 329"/>
                  <a:gd name="T36" fmla="*/ 303 w 346"/>
                  <a:gd name="T37" fmla="*/ 235 h 329"/>
                  <a:gd name="T38" fmla="*/ 283 w 346"/>
                  <a:gd name="T39" fmla="*/ 249 h 329"/>
                  <a:gd name="T40" fmla="*/ 248 w 346"/>
                  <a:gd name="T41" fmla="*/ 256 h 329"/>
                  <a:gd name="T42" fmla="*/ 217 w 346"/>
                  <a:gd name="T43" fmla="*/ 254 h 329"/>
                  <a:gd name="T44" fmla="*/ 184 w 346"/>
                  <a:gd name="T45" fmla="*/ 245 h 329"/>
                  <a:gd name="T46" fmla="*/ 162 w 346"/>
                  <a:gd name="T47" fmla="*/ 235 h 329"/>
                  <a:gd name="T48" fmla="*/ 137 w 346"/>
                  <a:gd name="T49" fmla="*/ 222 h 329"/>
                  <a:gd name="T50" fmla="*/ 98 w 346"/>
                  <a:gd name="T51" fmla="*/ 261 h 329"/>
                  <a:gd name="T52" fmla="*/ 63 w 346"/>
                  <a:gd name="T53" fmla="*/ 299 h 329"/>
                  <a:gd name="T54" fmla="*/ 51 w 346"/>
                  <a:gd name="T55" fmla="*/ 320 h 329"/>
                  <a:gd name="T56" fmla="*/ 27 w 346"/>
                  <a:gd name="T57" fmla="*/ 329 h 329"/>
                  <a:gd name="T58" fmla="*/ 6 w 346"/>
                  <a:gd name="T59" fmla="*/ 324 h 329"/>
                  <a:gd name="T60" fmla="*/ 0 w 346"/>
                  <a:gd name="T61" fmla="*/ 308 h 329"/>
                  <a:gd name="T62" fmla="*/ 2 w 346"/>
                  <a:gd name="T63" fmla="*/ 288 h 329"/>
                  <a:gd name="T64" fmla="*/ 27 w 346"/>
                  <a:gd name="T65" fmla="*/ 265 h 329"/>
                  <a:gd name="T66" fmla="*/ 74 w 346"/>
                  <a:gd name="T67" fmla="*/ 235 h 329"/>
                  <a:gd name="T68" fmla="*/ 113 w 346"/>
                  <a:gd name="T69" fmla="*/ 187 h 3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6"/>
                  <a:gd name="T106" fmla="*/ 0 h 329"/>
                  <a:gd name="T107" fmla="*/ 346 w 346"/>
                  <a:gd name="T108" fmla="*/ 329 h 3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6" h="329">
                    <a:moveTo>
                      <a:pt x="113" y="187"/>
                    </a:moveTo>
                    <a:lnTo>
                      <a:pt x="88" y="144"/>
                    </a:lnTo>
                    <a:lnTo>
                      <a:pt x="74" y="110"/>
                    </a:lnTo>
                    <a:lnTo>
                      <a:pt x="68" y="84"/>
                    </a:lnTo>
                    <a:lnTo>
                      <a:pt x="74" y="53"/>
                    </a:lnTo>
                    <a:lnTo>
                      <a:pt x="88" y="32"/>
                    </a:lnTo>
                    <a:lnTo>
                      <a:pt x="111" y="11"/>
                    </a:lnTo>
                    <a:lnTo>
                      <a:pt x="143" y="4"/>
                    </a:lnTo>
                    <a:lnTo>
                      <a:pt x="178" y="0"/>
                    </a:lnTo>
                    <a:lnTo>
                      <a:pt x="217" y="9"/>
                    </a:lnTo>
                    <a:lnTo>
                      <a:pt x="252" y="21"/>
                    </a:lnTo>
                    <a:lnTo>
                      <a:pt x="278" y="41"/>
                    </a:lnTo>
                    <a:lnTo>
                      <a:pt x="303" y="64"/>
                    </a:lnTo>
                    <a:lnTo>
                      <a:pt x="328" y="100"/>
                    </a:lnTo>
                    <a:lnTo>
                      <a:pt x="344" y="126"/>
                    </a:lnTo>
                    <a:lnTo>
                      <a:pt x="346" y="158"/>
                    </a:lnTo>
                    <a:lnTo>
                      <a:pt x="338" y="190"/>
                    </a:lnTo>
                    <a:lnTo>
                      <a:pt x="321" y="217"/>
                    </a:lnTo>
                    <a:lnTo>
                      <a:pt x="303" y="235"/>
                    </a:lnTo>
                    <a:lnTo>
                      <a:pt x="283" y="249"/>
                    </a:lnTo>
                    <a:lnTo>
                      <a:pt x="248" y="256"/>
                    </a:lnTo>
                    <a:lnTo>
                      <a:pt x="217" y="254"/>
                    </a:lnTo>
                    <a:lnTo>
                      <a:pt x="184" y="245"/>
                    </a:lnTo>
                    <a:lnTo>
                      <a:pt x="162" y="235"/>
                    </a:lnTo>
                    <a:lnTo>
                      <a:pt x="137" y="222"/>
                    </a:lnTo>
                    <a:lnTo>
                      <a:pt x="98" y="261"/>
                    </a:lnTo>
                    <a:lnTo>
                      <a:pt x="63" y="299"/>
                    </a:lnTo>
                    <a:lnTo>
                      <a:pt x="51" y="320"/>
                    </a:lnTo>
                    <a:lnTo>
                      <a:pt x="27" y="329"/>
                    </a:lnTo>
                    <a:lnTo>
                      <a:pt x="6" y="324"/>
                    </a:lnTo>
                    <a:lnTo>
                      <a:pt x="0" y="308"/>
                    </a:lnTo>
                    <a:lnTo>
                      <a:pt x="2" y="288"/>
                    </a:lnTo>
                    <a:lnTo>
                      <a:pt x="27" y="265"/>
                    </a:lnTo>
                    <a:lnTo>
                      <a:pt x="74" y="235"/>
                    </a:lnTo>
                    <a:lnTo>
                      <a:pt x="113" y="187"/>
                    </a:lnTo>
                    <a:close/>
                  </a:path>
                </a:pathLst>
              </a:custGeom>
              <a:solidFill>
                <a:srgbClr val="000000"/>
              </a:solidFill>
              <a:ln w="9525">
                <a:noFill/>
                <a:round/>
                <a:headEnd/>
                <a:tailEnd/>
              </a:ln>
            </p:spPr>
            <p:txBody>
              <a:bodyPr/>
              <a:lstStyle/>
              <a:p>
                <a:endParaRPr lang="en-US"/>
              </a:p>
            </p:txBody>
          </p:sp>
          <p:sp>
            <p:nvSpPr>
              <p:cNvPr id="79893" name="Freeform 102"/>
              <p:cNvSpPr>
                <a:spLocks/>
              </p:cNvSpPr>
              <p:nvPr/>
            </p:nvSpPr>
            <p:spPr bwMode="auto">
              <a:xfrm>
                <a:off x="1322" y="836"/>
                <a:ext cx="288" cy="477"/>
              </a:xfrm>
              <a:custGeom>
                <a:avLst/>
                <a:gdLst>
                  <a:gd name="T0" fmla="*/ 25 w 288"/>
                  <a:gd name="T1" fmla="*/ 16 h 477"/>
                  <a:gd name="T2" fmla="*/ 49 w 288"/>
                  <a:gd name="T3" fmla="*/ 4 h 477"/>
                  <a:gd name="T4" fmla="*/ 74 w 288"/>
                  <a:gd name="T5" fmla="*/ 0 h 477"/>
                  <a:gd name="T6" fmla="*/ 103 w 288"/>
                  <a:gd name="T7" fmla="*/ 0 h 477"/>
                  <a:gd name="T8" fmla="*/ 140 w 288"/>
                  <a:gd name="T9" fmla="*/ 10 h 477"/>
                  <a:gd name="T10" fmla="*/ 171 w 288"/>
                  <a:gd name="T11" fmla="*/ 28 h 477"/>
                  <a:gd name="T12" fmla="*/ 202 w 288"/>
                  <a:gd name="T13" fmla="*/ 55 h 477"/>
                  <a:gd name="T14" fmla="*/ 226 w 288"/>
                  <a:gd name="T15" fmla="*/ 89 h 477"/>
                  <a:gd name="T16" fmla="*/ 247 w 288"/>
                  <a:gd name="T17" fmla="*/ 127 h 477"/>
                  <a:gd name="T18" fmla="*/ 269 w 288"/>
                  <a:gd name="T19" fmla="*/ 174 h 477"/>
                  <a:gd name="T20" fmla="*/ 282 w 288"/>
                  <a:gd name="T21" fmla="*/ 216 h 477"/>
                  <a:gd name="T22" fmla="*/ 288 w 288"/>
                  <a:gd name="T23" fmla="*/ 265 h 477"/>
                  <a:gd name="T24" fmla="*/ 288 w 288"/>
                  <a:gd name="T25" fmla="*/ 315 h 477"/>
                  <a:gd name="T26" fmla="*/ 284 w 288"/>
                  <a:gd name="T27" fmla="*/ 356 h 477"/>
                  <a:gd name="T28" fmla="*/ 276 w 288"/>
                  <a:gd name="T29" fmla="*/ 392 h 477"/>
                  <a:gd name="T30" fmla="*/ 263 w 288"/>
                  <a:gd name="T31" fmla="*/ 424 h 477"/>
                  <a:gd name="T32" fmla="*/ 235 w 288"/>
                  <a:gd name="T33" fmla="*/ 447 h 477"/>
                  <a:gd name="T34" fmla="*/ 214 w 288"/>
                  <a:gd name="T35" fmla="*/ 465 h 477"/>
                  <a:gd name="T36" fmla="*/ 171 w 288"/>
                  <a:gd name="T37" fmla="*/ 477 h 477"/>
                  <a:gd name="T38" fmla="*/ 130 w 288"/>
                  <a:gd name="T39" fmla="*/ 473 h 477"/>
                  <a:gd name="T40" fmla="*/ 105 w 288"/>
                  <a:gd name="T41" fmla="*/ 461 h 477"/>
                  <a:gd name="T42" fmla="*/ 84 w 288"/>
                  <a:gd name="T43" fmla="*/ 428 h 477"/>
                  <a:gd name="T44" fmla="*/ 66 w 288"/>
                  <a:gd name="T45" fmla="*/ 394 h 477"/>
                  <a:gd name="T46" fmla="*/ 56 w 288"/>
                  <a:gd name="T47" fmla="*/ 350 h 477"/>
                  <a:gd name="T48" fmla="*/ 66 w 288"/>
                  <a:gd name="T49" fmla="*/ 295 h 477"/>
                  <a:gd name="T50" fmla="*/ 78 w 288"/>
                  <a:gd name="T51" fmla="*/ 259 h 477"/>
                  <a:gd name="T52" fmla="*/ 84 w 288"/>
                  <a:gd name="T53" fmla="*/ 224 h 477"/>
                  <a:gd name="T54" fmla="*/ 80 w 288"/>
                  <a:gd name="T55" fmla="*/ 194 h 477"/>
                  <a:gd name="T56" fmla="*/ 68 w 288"/>
                  <a:gd name="T57" fmla="*/ 164 h 477"/>
                  <a:gd name="T58" fmla="*/ 43 w 288"/>
                  <a:gd name="T59" fmla="*/ 139 h 477"/>
                  <a:gd name="T60" fmla="*/ 23 w 288"/>
                  <a:gd name="T61" fmla="*/ 125 h 477"/>
                  <a:gd name="T62" fmla="*/ 6 w 288"/>
                  <a:gd name="T63" fmla="*/ 103 h 477"/>
                  <a:gd name="T64" fmla="*/ 0 w 288"/>
                  <a:gd name="T65" fmla="*/ 77 h 477"/>
                  <a:gd name="T66" fmla="*/ 0 w 288"/>
                  <a:gd name="T67" fmla="*/ 55 h 477"/>
                  <a:gd name="T68" fmla="*/ 10 w 288"/>
                  <a:gd name="T69" fmla="*/ 34 h 477"/>
                  <a:gd name="T70" fmla="*/ 25 w 288"/>
                  <a:gd name="T71" fmla="*/ 16 h 4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8"/>
                  <a:gd name="T109" fmla="*/ 0 h 477"/>
                  <a:gd name="T110" fmla="*/ 288 w 288"/>
                  <a:gd name="T111" fmla="*/ 477 h 4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8" h="477">
                    <a:moveTo>
                      <a:pt x="25" y="16"/>
                    </a:moveTo>
                    <a:lnTo>
                      <a:pt x="49" y="4"/>
                    </a:lnTo>
                    <a:lnTo>
                      <a:pt x="74" y="0"/>
                    </a:lnTo>
                    <a:lnTo>
                      <a:pt x="103" y="0"/>
                    </a:lnTo>
                    <a:lnTo>
                      <a:pt x="140" y="10"/>
                    </a:lnTo>
                    <a:lnTo>
                      <a:pt x="171" y="28"/>
                    </a:lnTo>
                    <a:lnTo>
                      <a:pt x="202" y="55"/>
                    </a:lnTo>
                    <a:lnTo>
                      <a:pt x="226" y="89"/>
                    </a:lnTo>
                    <a:lnTo>
                      <a:pt x="247" y="127"/>
                    </a:lnTo>
                    <a:lnTo>
                      <a:pt x="269" y="174"/>
                    </a:lnTo>
                    <a:lnTo>
                      <a:pt x="282" y="216"/>
                    </a:lnTo>
                    <a:lnTo>
                      <a:pt x="288" y="265"/>
                    </a:lnTo>
                    <a:lnTo>
                      <a:pt x="288" y="315"/>
                    </a:lnTo>
                    <a:lnTo>
                      <a:pt x="284" y="356"/>
                    </a:lnTo>
                    <a:lnTo>
                      <a:pt x="276" y="392"/>
                    </a:lnTo>
                    <a:lnTo>
                      <a:pt x="263" y="424"/>
                    </a:lnTo>
                    <a:lnTo>
                      <a:pt x="235" y="447"/>
                    </a:lnTo>
                    <a:lnTo>
                      <a:pt x="214" y="465"/>
                    </a:lnTo>
                    <a:lnTo>
                      <a:pt x="171" y="477"/>
                    </a:lnTo>
                    <a:lnTo>
                      <a:pt x="130" y="473"/>
                    </a:lnTo>
                    <a:lnTo>
                      <a:pt x="105" y="461"/>
                    </a:lnTo>
                    <a:lnTo>
                      <a:pt x="84" y="428"/>
                    </a:lnTo>
                    <a:lnTo>
                      <a:pt x="66" y="394"/>
                    </a:lnTo>
                    <a:lnTo>
                      <a:pt x="56" y="350"/>
                    </a:lnTo>
                    <a:lnTo>
                      <a:pt x="66" y="295"/>
                    </a:lnTo>
                    <a:lnTo>
                      <a:pt x="78" y="259"/>
                    </a:lnTo>
                    <a:lnTo>
                      <a:pt x="84" y="224"/>
                    </a:lnTo>
                    <a:lnTo>
                      <a:pt x="80" y="194"/>
                    </a:lnTo>
                    <a:lnTo>
                      <a:pt x="68" y="164"/>
                    </a:lnTo>
                    <a:lnTo>
                      <a:pt x="43" y="139"/>
                    </a:lnTo>
                    <a:lnTo>
                      <a:pt x="23" y="125"/>
                    </a:lnTo>
                    <a:lnTo>
                      <a:pt x="6" y="103"/>
                    </a:lnTo>
                    <a:lnTo>
                      <a:pt x="0" y="77"/>
                    </a:lnTo>
                    <a:lnTo>
                      <a:pt x="0" y="55"/>
                    </a:lnTo>
                    <a:lnTo>
                      <a:pt x="10" y="34"/>
                    </a:lnTo>
                    <a:lnTo>
                      <a:pt x="25" y="16"/>
                    </a:lnTo>
                    <a:close/>
                  </a:path>
                </a:pathLst>
              </a:custGeom>
              <a:solidFill>
                <a:srgbClr val="000000"/>
              </a:solidFill>
              <a:ln w="9525">
                <a:noFill/>
                <a:round/>
                <a:headEnd/>
                <a:tailEnd/>
              </a:ln>
            </p:spPr>
            <p:txBody>
              <a:bodyPr/>
              <a:lstStyle/>
              <a:p>
                <a:endParaRPr lang="en-US"/>
              </a:p>
            </p:txBody>
          </p:sp>
          <p:sp>
            <p:nvSpPr>
              <p:cNvPr id="79894" name="Freeform 103"/>
              <p:cNvSpPr>
                <a:spLocks/>
              </p:cNvSpPr>
              <p:nvPr/>
            </p:nvSpPr>
            <p:spPr bwMode="auto">
              <a:xfrm>
                <a:off x="1159" y="869"/>
                <a:ext cx="237" cy="464"/>
              </a:xfrm>
              <a:custGeom>
                <a:avLst/>
                <a:gdLst>
                  <a:gd name="T0" fmla="*/ 127 w 237"/>
                  <a:gd name="T1" fmla="*/ 67 h 464"/>
                  <a:gd name="T2" fmla="*/ 164 w 237"/>
                  <a:gd name="T3" fmla="*/ 20 h 464"/>
                  <a:gd name="T4" fmla="*/ 193 w 237"/>
                  <a:gd name="T5" fmla="*/ 0 h 464"/>
                  <a:gd name="T6" fmla="*/ 214 w 237"/>
                  <a:gd name="T7" fmla="*/ 14 h 464"/>
                  <a:gd name="T8" fmla="*/ 231 w 237"/>
                  <a:gd name="T9" fmla="*/ 69 h 464"/>
                  <a:gd name="T10" fmla="*/ 220 w 237"/>
                  <a:gd name="T11" fmla="*/ 91 h 464"/>
                  <a:gd name="T12" fmla="*/ 164 w 237"/>
                  <a:gd name="T13" fmla="*/ 111 h 464"/>
                  <a:gd name="T14" fmla="*/ 125 w 237"/>
                  <a:gd name="T15" fmla="*/ 140 h 464"/>
                  <a:gd name="T16" fmla="*/ 77 w 237"/>
                  <a:gd name="T17" fmla="*/ 176 h 464"/>
                  <a:gd name="T18" fmla="*/ 50 w 237"/>
                  <a:gd name="T19" fmla="*/ 207 h 464"/>
                  <a:gd name="T20" fmla="*/ 46 w 237"/>
                  <a:gd name="T21" fmla="*/ 225 h 464"/>
                  <a:gd name="T22" fmla="*/ 58 w 237"/>
                  <a:gd name="T23" fmla="*/ 243 h 464"/>
                  <a:gd name="T24" fmla="*/ 71 w 237"/>
                  <a:gd name="T25" fmla="*/ 261 h 464"/>
                  <a:gd name="T26" fmla="*/ 119 w 237"/>
                  <a:gd name="T27" fmla="*/ 294 h 464"/>
                  <a:gd name="T28" fmla="*/ 164 w 237"/>
                  <a:gd name="T29" fmla="*/ 318 h 464"/>
                  <a:gd name="T30" fmla="*/ 206 w 237"/>
                  <a:gd name="T31" fmla="*/ 328 h 464"/>
                  <a:gd name="T32" fmla="*/ 225 w 237"/>
                  <a:gd name="T33" fmla="*/ 324 h 464"/>
                  <a:gd name="T34" fmla="*/ 233 w 237"/>
                  <a:gd name="T35" fmla="*/ 330 h 464"/>
                  <a:gd name="T36" fmla="*/ 237 w 237"/>
                  <a:gd name="T37" fmla="*/ 346 h 464"/>
                  <a:gd name="T38" fmla="*/ 208 w 237"/>
                  <a:gd name="T39" fmla="*/ 371 h 464"/>
                  <a:gd name="T40" fmla="*/ 187 w 237"/>
                  <a:gd name="T41" fmla="*/ 397 h 464"/>
                  <a:gd name="T42" fmla="*/ 181 w 237"/>
                  <a:gd name="T43" fmla="*/ 428 h 464"/>
                  <a:gd name="T44" fmla="*/ 177 w 237"/>
                  <a:gd name="T45" fmla="*/ 456 h 464"/>
                  <a:gd name="T46" fmla="*/ 158 w 237"/>
                  <a:gd name="T47" fmla="*/ 464 h 464"/>
                  <a:gd name="T48" fmla="*/ 143 w 237"/>
                  <a:gd name="T49" fmla="*/ 456 h 464"/>
                  <a:gd name="T50" fmla="*/ 146 w 237"/>
                  <a:gd name="T51" fmla="*/ 421 h 464"/>
                  <a:gd name="T52" fmla="*/ 158 w 237"/>
                  <a:gd name="T53" fmla="*/ 383 h 464"/>
                  <a:gd name="T54" fmla="*/ 181 w 237"/>
                  <a:gd name="T55" fmla="*/ 349 h 464"/>
                  <a:gd name="T56" fmla="*/ 133 w 237"/>
                  <a:gd name="T57" fmla="*/ 336 h 464"/>
                  <a:gd name="T58" fmla="*/ 81 w 237"/>
                  <a:gd name="T59" fmla="*/ 316 h 464"/>
                  <a:gd name="T60" fmla="*/ 37 w 237"/>
                  <a:gd name="T61" fmla="*/ 288 h 464"/>
                  <a:gd name="T62" fmla="*/ 15 w 237"/>
                  <a:gd name="T63" fmla="*/ 263 h 464"/>
                  <a:gd name="T64" fmla="*/ 0 w 237"/>
                  <a:gd name="T65" fmla="*/ 227 h 464"/>
                  <a:gd name="T66" fmla="*/ 0 w 237"/>
                  <a:gd name="T67" fmla="*/ 207 h 464"/>
                  <a:gd name="T68" fmla="*/ 12 w 237"/>
                  <a:gd name="T69" fmla="*/ 176 h 464"/>
                  <a:gd name="T70" fmla="*/ 44 w 237"/>
                  <a:gd name="T71" fmla="*/ 146 h 464"/>
                  <a:gd name="T72" fmla="*/ 87 w 237"/>
                  <a:gd name="T73" fmla="*/ 109 h 464"/>
                  <a:gd name="T74" fmla="*/ 127 w 237"/>
                  <a:gd name="T75" fmla="*/ 67 h 4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7"/>
                  <a:gd name="T115" fmla="*/ 0 h 464"/>
                  <a:gd name="T116" fmla="*/ 237 w 237"/>
                  <a:gd name="T117" fmla="*/ 464 h 4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7" h="464">
                    <a:moveTo>
                      <a:pt x="127" y="67"/>
                    </a:moveTo>
                    <a:lnTo>
                      <a:pt x="164" y="20"/>
                    </a:lnTo>
                    <a:lnTo>
                      <a:pt x="193" y="0"/>
                    </a:lnTo>
                    <a:lnTo>
                      <a:pt x="214" y="14"/>
                    </a:lnTo>
                    <a:lnTo>
                      <a:pt x="231" y="69"/>
                    </a:lnTo>
                    <a:lnTo>
                      <a:pt x="220" y="91"/>
                    </a:lnTo>
                    <a:lnTo>
                      <a:pt x="164" y="111"/>
                    </a:lnTo>
                    <a:lnTo>
                      <a:pt x="125" y="140"/>
                    </a:lnTo>
                    <a:lnTo>
                      <a:pt x="77" y="176"/>
                    </a:lnTo>
                    <a:lnTo>
                      <a:pt x="50" y="207"/>
                    </a:lnTo>
                    <a:lnTo>
                      <a:pt x="46" y="225"/>
                    </a:lnTo>
                    <a:lnTo>
                      <a:pt x="58" y="243"/>
                    </a:lnTo>
                    <a:lnTo>
                      <a:pt x="71" y="261"/>
                    </a:lnTo>
                    <a:lnTo>
                      <a:pt x="119" y="294"/>
                    </a:lnTo>
                    <a:lnTo>
                      <a:pt x="164" y="318"/>
                    </a:lnTo>
                    <a:lnTo>
                      <a:pt x="206" y="328"/>
                    </a:lnTo>
                    <a:lnTo>
                      <a:pt x="225" y="324"/>
                    </a:lnTo>
                    <a:lnTo>
                      <a:pt x="233" y="330"/>
                    </a:lnTo>
                    <a:lnTo>
                      <a:pt x="237" y="346"/>
                    </a:lnTo>
                    <a:lnTo>
                      <a:pt x="208" y="371"/>
                    </a:lnTo>
                    <a:lnTo>
                      <a:pt x="187" y="397"/>
                    </a:lnTo>
                    <a:lnTo>
                      <a:pt x="181" y="428"/>
                    </a:lnTo>
                    <a:lnTo>
                      <a:pt x="177" y="456"/>
                    </a:lnTo>
                    <a:lnTo>
                      <a:pt x="158" y="464"/>
                    </a:lnTo>
                    <a:lnTo>
                      <a:pt x="143" y="456"/>
                    </a:lnTo>
                    <a:lnTo>
                      <a:pt x="146" y="421"/>
                    </a:lnTo>
                    <a:lnTo>
                      <a:pt x="158" y="383"/>
                    </a:lnTo>
                    <a:lnTo>
                      <a:pt x="181" y="349"/>
                    </a:lnTo>
                    <a:lnTo>
                      <a:pt x="133" y="336"/>
                    </a:lnTo>
                    <a:lnTo>
                      <a:pt x="81" y="316"/>
                    </a:lnTo>
                    <a:lnTo>
                      <a:pt x="37" y="288"/>
                    </a:lnTo>
                    <a:lnTo>
                      <a:pt x="15" y="263"/>
                    </a:lnTo>
                    <a:lnTo>
                      <a:pt x="0" y="227"/>
                    </a:lnTo>
                    <a:lnTo>
                      <a:pt x="0" y="207"/>
                    </a:lnTo>
                    <a:lnTo>
                      <a:pt x="12" y="176"/>
                    </a:lnTo>
                    <a:lnTo>
                      <a:pt x="44" y="146"/>
                    </a:lnTo>
                    <a:lnTo>
                      <a:pt x="87" y="109"/>
                    </a:lnTo>
                    <a:lnTo>
                      <a:pt x="127" y="67"/>
                    </a:lnTo>
                    <a:close/>
                  </a:path>
                </a:pathLst>
              </a:custGeom>
              <a:solidFill>
                <a:srgbClr val="000000"/>
              </a:solidFill>
              <a:ln w="9525">
                <a:noFill/>
                <a:round/>
                <a:headEnd/>
                <a:tailEnd/>
              </a:ln>
            </p:spPr>
            <p:txBody>
              <a:bodyPr/>
              <a:lstStyle/>
              <a:p>
                <a:endParaRPr lang="en-US"/>
              </a:p>
            </p:txBody>
          </p:sp>
          <p:sp>
            <p:nvSpPr>
              <p:cNvPr id="79895" name="Freeform 104"/>
              <p:cNvSpPr>
                <a:spLocks/>
              </p:cNvSpPr>
              <p:nvPr/>
            </p:nvSpPr>
            <p:spPr bwMode="auto">
              <a:xfrm>
                <a:off x="1284" y="499"/>
                <a:ext cx="398" cy="407"/>
              </a:xfrm>
              <a:custGeom>
                <a:avLst/>
                <a:gdLst>
                  <a:gd name="T0" fmla="*/ 172 w 398"/>
                  <a:gd name="T1" fmla="*/ 358 h 407"/>
                  <a:gd name="T2" fmla="*/ 211 w 398"/>
                  <a:gd name="T3" fmla="*/ 352 h 407"/>
                  <a:gd name="T4" fmla="*/ 265 w 398"/>
                  <a:gd name="T5" fmla="*/ 338 h 407"/>
                  <a:gd name="T6" fmla="*/ 283 w 398"/>
                  <a:gd name="T7" fmla="*/ 331 h 407"/>
                  <a:gd name="T8" fmla="*/ 315 w 398"/>
                  <a:gd name="T9" fmla="*/ 306 h 407"/>
                  <a:gd name="T10" fmla="*/ 342 w 398"/>
                  <a:gd name="T11" fmla="*/ 267 h 407"/>
                  <a:gd name="T12" fmla="*/ 350 w 398"/>
                  <a:gd name="T13" fmla="*/ 246 h 407"/>
                  <a:gd name="T14" fmla="*/ 350 w 398"/>
                  <a:gd name="T15" fmla="*/ 220 h 407"/>
                  <a:gd name="T16" fmla="*/ 304 w 398"/>
                  <a:gd name="T17" fmla="*/ 192 h 407"/>
                  <a:gd name="T18" fmla="*/ 226 w 398"/>
                  <a:gd name="T19" fmla="*/ 156 h 407"/>
                  <a:gd name="T20" fmla="*/ 176 w 398"/>
                  <a:gd name="T21" fmla="*/ 150 h 407"/>
                  <a:gd name="T22" fmla="*/ 143 w 398"/>
                  <a:gd name="T23" fmla="*/ 155 h 407"/>
                  <a:gd name="T24" fmla="*/ 117 w 398"/>
                  <a:gd name="T25" fmla="*/ 167 h 407"/>
                  <a:gd name="T26" fmla="*/ 100 w 398"/>
                  <a:gd name="T27" fmla="*/ 172 h 407"/>
                  <a:gd name="T28" fmla="*/ 83 w 398"/>
                  <a:gd name="T29" fmla="*/ 161 h 407"/>
                  <a:gd name="T30" fmla="*/ 78 w 398"/>
                  <a:gd name="T31" fmla="*/ 145 h 407"/>
                  <a:gd name="T32" fmla="*/ 104 w 398"/>
                  <a:gd name="T33" fmla="*/ 126 h 407"/>
                  <a:gd name="T34" fmla="*/ 128 w 398"/>
                  <a:gd name="T35" fmla="*/ 124 h 407"/>
                  <a:gd name="T36" fmla="*/ 148 w 398"/>
                  <a:gd name="T37" fmla="*/ 119 h 407"/>
                  <a:gd name="T38" fmla="*/ 154 w 398"/>
                  <a:gd name="T39" fmla="*/ 109 h 407"/>
                  <a:gd name="T40" fmla="*/ 148 w 398"/>
                  <a:gd name="T41" fmla="*/ 76 h 407"/>
                  <a:gd name="T42" fmla="*/ 122 w 398"/>
                  <a:gd name="T43" fmla="*/ 54 h 407"/>
                  <a:gd name="T44" fmla="*/ 94 w 398"/>
                  <a:gd name="T45" fmla="*/ 44 h 407"/>
                  <a:gd name="T46" fmla="*/ 61 w 398"/>
                  <a:gd name="T47" fmla="*/ 45 h 407"/>
                  <a:gd name="T48" fmla="*/ 44 w 398"/>
                  <a:gd name="T49" fmla="*/ 54 h 407"/>
                  <a:gd name="T50" fmla="*/ 37 w 398"/>
                  <a:gd name="T51" fmla="*/ 71 h 407"/>
                  <a:gd name="T52" fmla="*/ 39 w 398"/>
                  <a:gd name="T53" fmla="*/ 89 h 407"/>
                  <a:gd name="T54" fmla="*/ 48 w 398"/>
                  <a:gd name="T55" fmla="*/ 101 h 407"/>
                  <a:gd name="T56" fmla="*/ 39 w 398"/>
                  <a:gd name="T57" fmla="*/ 111 h 407"/>
                  <a:gd name="T58" fmla="*/ 20 w 398"/>
                  <a:gd name="T59" fmla="*/ 114 h 407"/>
                  <a:gd name="T60" fmla="*/ 4 w 398"/>
                  <a:gd name="T61" fmla="*/ 99 h 407"/>
                  <a:gd name="T62" fmla="*/ 0 w 398"/>
                  <a:gd name="T63" fmla="*/ 76 h 407"/>
                  <a:gd name="T64" fmla="*/ 9 w 398"/>
                  <a:gd name="T65" fmla="*/ 44 h 407"/>
                  <a:gd name="T66" fmla="*/ 28 w 398"/>
                  <a:gd name="T67" fmla="*/ 30 h 407"/>
                  <a:gd name="T68" fmla="*/ 44 w 398"/>
                  <a:gd name="T69" fmla="*/ 13 h 407"/>
                  <a:gd name="T70" fmla="*/ 76 w 398"/>
                  <a:gd name="T71" fmla="*/ 5 h 407"/>
                  <a:gd name="T72" fmla="*/ 104 w 398"/>
                  <a:gd name="T73" fmla="*/ 0 h 407"/>
                  <a:gd name="T74" fmla="*/ 117 w 398"/>
                  <a:gd name="T75" fmla="*/ 0 h 407"/>
                  <a:gd name="T76" fmla="*/ 139 w 398"/>
                  <a:gd name="T77" fmla="*/ 19 h 407"/>
                  <a:gd name="T78" fmla="*/ 159 w 398"/>
                  <a:gd name="T79" fmla="*/ 40 h 407"/>
                  <a:gd name="T80" fmla="*/ 193 w 398"/>
                  <a:gd name="T81" fmla="*/ 79 h 407"/>
                  <a:gd name="T82" fmla="*/ 222 w 398"/>
                  <a:gd name="T83" fmla="*/ 116 h 407"/>
                  <a:gd name="T84" fmla="*/ 267 w 398"/>
                  <a:gd name="T85" fmla="*/ 141 h 407"/>
                  <a:gd name="T86" fmla="*/ 311 w 398"/>
                  <a:gd name="T87" fmla="*/ 161 h 407"/>
                  <a:gd name="T88" fmla="*/ 361 w 398"/>
                  <a:gd name="T89" fmla="*/ 185 h 407"/>
                  <a:gd name="T90" fmla="*/ 389 w 398"/>
                  <a:gd name="T91" fmla="*/ 195 h 407"/>
                  <a:gd name="T92" fmla="*/ 398 w 398"/>
                  <a:gd name="T93" fmla="*/ 207 h 407"/>
                  <a:gd name="T94" fmla="*/ 394 w 398"/>
                  <a:gd name="T95" fmla="*/ 251 h 407"/>
                  <a:gd name="T96" fmla="*/ 381 w 398"/>
                  <a:gd name="T97" fmla="*/ 291 h 407"/>
                  <a:gd name="T98" fmla="*/ 359 w 398"/>
                  <a:gd name="T99" fmla="*/ 321 h 407"/>
                  <a:gd name="T100" fmla="*/ 322 w 398"/>
                  <a:gd name="T101" fmla="*/ 358 h 407"/>
                  <a:gd name="T102" fmla="*/ 270 w 398"/>
                  <a:gd name="T103" fmla="*/ 387 h 407"/>
                  <a:gd name="T104" fmla="*/ 200 w 398"/>
                  <a:gd name="T105" fmla="*/ 407 h 407"/>
                  <a:gd name="T106" fmla="*/ 167 w 398"/>
                  <a:gd name="T107" fmla="*/ 404 h 407"/>
                  <a:gd name="T108" fmla="*/ 143 w 398"/>
                  <a:gd name="T109" fmla="*/ 387 h 407"/>
                  <a:gd name="T110" fmla="*/ 139 w 398"/>
                  <a:gd name="T111" fmla="*/ 367 h 407"/>
                  <a:gd name="T112" fmla="*/ 172 w 398"/>
                  <a:gd name="T113" fmla="*/ 358 h 4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98"/>
                  <a:gd name="T172" fmla="*/ 0 h 407"/>
                  <a:gd name="T173" fmla="*/ 398 w 398"/>
                  <a:gd name="T174" fmla="*/ 407 h 40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98" h="407">
                    <a:moveTo>
                      <a:pt x="172" y="358"/>
                    </a:moveTo>
                    <a:lnTo>
                      <a:pt x="211" y="352"/>
                    </a:lnTo>
                    <a:lnTo>
                      <a:pt x="265" y="338"/>
                    </a:lnTo>
                    <a:lnTo>
                      <a:pt x="283" y="331"/>
                    </a:lnTo>
                    <a:lnTo>
                      <a:pt x="315" y="306"/>
                    </a:lnTo>
                    <a:lnTo>
                      <a:pt x="342" y="267"/>
                    </a:lnTo>
                    <a:lnTo>
                      <a:pt x="350" y="246"/>
                    </a:lnTo>
                    <a:lnTo>
                      <a:pt x="350" y="220"/>
                    </a:lnTo>
                    <a:lnTo>
                      <a:pt x="304" y="192"/>
                    </a:lnTo>
                    <a:lnTo>
                      <a:pt x="226" y="156"/>
                    </a:lnTo>
                    <a:lnTo>
                      <a:pt x="176" y="150"/>
                    </a:lnTo>
                    <a:lnTo>
                      <a:pt x="143" y="155"/>
                    </a:lnTo>
                    <a:lnTo>
                      <a:pt x="117" y="167"/>
                    </a:lnTo>
                    <a:lnTo>
                      <a:pt x="100" y="172"/>
                    </a:lnTo>
                    <a:lnTo>
                      <a:pt x="83" y="161"/>
                    </a:lnTo>
                    <a:lnTo>
                      <a:pt x="78" y="145"/>
                    </a:lnTo>
                    <a:lnTo>
                      <a:pt x="104" y="126"/>
                    </a:lnTo>
                    <a:lnTo>
                      <a:pt x="128" y="124"/>
                    </a:lnTo>
                    <a:lnTo>
                      <a:pt x="148" y="119"/>
                    </a:lnTo>
                    <a:lnTo>
                      <a:pt x="154" y="109"/>
                    </a:lnTo>
                    <a:lnTo>
                      <a:pt x="148" y="76"/>
                    </a:lnTo>
                    <a:lnTo>
                      <a:pt x="122" y="54"/>
                    </a:lnTo>
                    <a:lnTo>
                      <a:pt x="94" y="44"/>
                    </a:lnTo>
                    <a:lnTo>
                      <a:pt x="61" y="45"/>
                    </a:lnTo>
                    <a:lnTo>
                      <a:pt x="44" y="54"/>
                    </a:lnTo>
                    <a:lnTo>
                      <a:pt x="37" y="71"/>
                    </a:lnTo>
                    <a:lnTo>
                      <a:pt x="39" y="89"/>
                    </a:lnTo>
                    <a:lnTo>
                      <a:pt x="48" y="101"/>
                    </a:lnTo>
                    <a:lnTo>
                      <a:pt x="39" y="111"/>
                    </a:lnTo>
                    <a:lnTo>
                      <a:pt x="20" y="114"/>
                    </a:lnTo>
                    <a:lnTo>
                      <a:pt x="4" y="99"/>
                    </a:lnTo>
                    <a:lnTo>
                      <a:pt x="0" y="76"/>
                    </a:lnTo>
                    <a:lnTo>
                      <a:pt x="9" y="44"/>
                    </a:lnTo>
                    <a:lnTo>
                      <a:pt x="28" y="30"/>
                    </a:lnTo>
                    <a:lnTo>
                      <a:pt x="44" y="13"/>
                    </a:lnTo>
                    <a:lnTo>
                      <a:pt x="76" y="5"/>
                    </a:lnTo>
                    <a:lnTo>
                      <a:pt x="104" y="0"/>
                    </a:lnTo>
                    <a:lnTo>
                      <a:pt x="117" y="0"/>
                    </a:lnTo>
                    <a:lnTo>
                      <a:pt x="139" y="19"/>
                    </a:lnTo>
                    <a:lnTo>
                      <a:pt x="159" y="40"/>
                    </a:lnTo>
                    <a:lnTo>
                      <a:pt x="193" y="79"/>
                    </a:lnTo>
                    <a:lnTo>
                      <a:pt x="222" y="116"/>
                    </a:lnTo>
                    <a:lnTo>
                      <a:pt x="267" y="141"/>
                    </a:lnTo>
                    <a:lnTo>
                      <a:pt x="311" y="161"/>
                    </a:lnTo>
                    <a:lnTo>
                      <a:pt x="361" y="185"/>
                    </a:lnTo>
                    <a:lnTo>
                      <a:pt x="389" y="195"/>
                    </a:lnTo>
                    <a:lnTo>
                      <a:pt x="398" y="207"/>
                    </a:lnTo>
                    <a:lnTo>
                      <a:pt x="394" y="251"/>
                    </a:lnTo>
                    <a:lnTo>
                      <a:pt x="381" y="291"/>
                    </a:lnTo>
                    <a:lnTo>
                      <a:pt x="359" y="321"/>
                    </a:lnTo>
                    <a:lnTo>
                      <a:pt x="322" y="358"/>
                    </a:lnTo>
                    <a:lnTo>
                      <a:pt x="270" y="387"/>
                    </a:lnTo>
                    <a:lnTo>
                      <a:pt x="200" y="407"/>
                    </a:lnTo>
                    <a:lnTo>
                      <a:pt x="167" y="404"/>
                    </a:lnTo>
                    <a:lnTo>
                      <a:pt x="143" y="387"/>
                    </a:lnTo>
                    <a:lnTo>
                      <a:pt x="139" y="367"/>
                    </a:lnTo>
                    <a:lnTo>
                      <a:pt x="172" y="358"/>
                    </a:lnTo>
                    <a:close/>
                  </a:path>
                </a:pathLst>
              </a:custGeom>
              <a:solidFill>
                <a:srgbClr val="000000"/>
              </a:solidFill>
              <a:ln w="9525">
                <a:noFill/>
                <a:round/>
                <a:headEnd/>
                <a:tailEnd/>
              </a:ln>
            </p:spPr>
            <p:txBody>
              <a:bodyPr/>
              <a:lstStyle/>
              <a:p>
                <a:endParaRPr lang="en-US"/>
              </a:p>
            </p:txBody>
          </p:sp>
          <p:sp>
            <p:nvSpPr>
              <p:cNvPr id="79896" name="Freeform 105"/>
              <p:cNvSpPr>
                <a:spLocks/>
              </p:cNvSpPr>
              <p:nvPr/>
            </p:nvSpPr>
            <p:spPr bwMode="auto">
              <a:xfrm>
                <a:off x="1489" y="1227"/>
                <a:ext cx="226" cy="532"/>
              </a:xfrm>
              <a:custGeom>
                <a:avLst/>
                <a:gdLst>
                  <a:gd name="T0" fmla="*/ 6 w 226"/>
                  <a:gd name="T1" fmla="*/ 49 h 532"/>
                  <a:gd name="T2" fmla="*/ 0 w 226"/>
                  <a:gd name="T3" fmla="*/ 26 h 532"/>
                  <a:gd name="T4" fmla="*/ 23 w 226"/>
                  <a:gd name="T5" fmla="*/ 0 h 532"/>
                  <a:gd name="T6" fmla="*/ 53 w 226"/>
                  <a:gd name="T7" fmla="*/ 2 h 532"/>
                  <a:gd name="T8" fmla="*/ 74 w 226"/>
                  <a:gd name="T9" fmla="*/ 12 h 532"/>
                  <a:gd name="T10" fmla="*/ 99 w 226"/>
                  <a:gd name="T11" fmla="*/ 45 h 532"/>
                  <a:gd name="T12" fmla="*/ 117 w 226"/>
                  <a:gd name="T13" fmla="*/ 111 h 532"/>
                  <a:gd name="T14" fmla="*/ 142 w 226"/>
                  <a:gd name="T15" fmla="*/ 170 h 532"/>
                  <a:gd name="T16" fmla="*/ 164 w 226"/>
                  <a:gd name="T17" fmla="*/ 225 h 532"/>
                  <a:gd name="T18" fmla="*/ 164 w 226"/>
                  <a:gd name="T19" fmla="*/ 255 h 532"/>
                  <a:gd name="T20" fmla="*/ 164 w 226"/>
                  <a:gd name="T21" fmla="*/ 279 h 532"/>
                  <a:gd name="T22" fmla="*/ 152 w 226"/>
                  <a:gd name="T23" fmla="*/ 309 h 532"/>
                  <a:gd name="T24" fmla="*/ 121 w 226"/>
                  <a:gd name="T25" fmla="*/ 370 h 532"/>
                  <a:gd name="T26" fmla="*/ 103 w 226"/>
                  <a:gd name="T27" fmla="*/ 423 h 532"/>
                  <a:gd name="T28" fmla="*/ 97 w 226"/>
                  <a:gd name="T29" fmla="*/ 443 h 532"/>
                  <a:gd name="T30" fmla="*/ 111 w 226"/>
                  <a:gd name="T31" fmla="*/ 459 h 532"/>
                  <a:gd name="T32" fmla="*/ 152 w 226"/>
                  <a:gd name="T33" fmla="*/ 471 h 532"/>
                  <a:gd name="T34" fmla="*/ 203 w 226"/>
                  <a:gd name="T35" fmla="*/ 483 h 532"/>
                  <a:gd name="T36" fmla="*/ 226 w 226"/>
                  <a:gd name="T37" fmla="*/ 496 h 532"/>
                  <a:gd name="T38" fmla="*/ 203 w 226"/>
                  <a:gd name="T39" fmla="*/ 516 h 532"/>
                  <a:gd name="T40" fmla="*/ 158 w 226"/>
                  <a:gd name="T41" fmla="*/ 532 h 532"/>
                  <a:gd name="T42" fmla="*/ 136 w 226"/>
                  <a:gd name="T43" fmla="*/ 526 h 532"/>
                  <a:gd name="T44" fmla="*/ 117 w 226"/>
                  <a:gd name="T45" fmla="*/ 502 h 532"/>
                  <a:gd name="T46" fmla="*/ 86 w 226"/>
                  <a:gd name="T47" fmla="*/ 483 h 532"/>
                  <a:gd name="T48" fmla="*/ 60 w 226"/>
                  <a:gd name="T49" fmla="*/ 483 h 532"/>
                  <a:gd name="T50" fmla="*/ 43 w 226"/>
                  <a:gd name="T51" fmla="*/ 479 h 532"/>
                  <a:gd name="T52" fmla="*/ 35 w 226"/>
                  <a:gd name="T53" fmla="*/ 459 h 532"/>
                  <a:gd name="T54" fmla="*/ 47 w 226"/>
                  <a:gd name="T55" fmla="*/ 437 h 532"/>
                  <a:gd name="T56" fmla="*/ 68 w 226"/>
                  <a:gd name="T57" fmla="*/ 407 h 532"/>
                  <a:gd name="T58" fmla="*/ 86 w 226"/>
                  <a:gd name="T59" fmla="*/ 382 h 532"/>
                  <a:gd name="T60" fmla="*/ 109 w 226"/>
                  <a:gd name="T61" fmla="*/ 322 h 532"/>
                  <a:gd name="T62" fmla="*/ 117 w 226"/>
                  <a:gd name="T63" fmla="*/ 285 h 532"/>
                  <a:gd name="T64" fmla="*/ 121 w 226"/>
                  <a:gd name="T65" fmla="*/ 255 h 532"/>
                  <a:gd name="T66" fmla="*/ 115 w 226"/>
                  <a:gd name="T67" fmla="*/ 225 h 532"/>
                  <a:gd name="T68" fmla="*/ 97 w 226"/>
                  <a:gd name="T69" fmla="*/ 190 h 532"/>
                  <a:gd name="T70" fmla="*/ 66 w 226"/>
                  <a:gd name="T71" fmla="*/ 158 h 532"/>
                  <a:gd name="T72" fmla="*/ 35 w 226"/>
                  <a:gd name="T73" fmla="*/ 105 h 532"/>
                  <a:gd name="T74" fmla="*/ 6 w 226"/>
                  <a:gd name="T75" fmla="*/ 49 h 5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6"/>
                  <a:gd name="T115" fmla="*/ 0 h 532"/>
                  <a:gd name="T116" fmla="*/ 226 w 226"/>
                  <a:gd name="T117" fmla="*/ 532 h 53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6" h="532">
                    <a:moveTo>
                      <a:pt x="6" y="49"/>
                    </a:moveTo>
                    <a:lnTo>
                      <a:pt x="0" y="26"/>
                    </a:lnTo>
                    <a:lnTo>
                      <a:pt x="23" y="0"/>
                    </a:lnTo>
                    <a:lnTo>
                      <a:pt x="53" y="2"/>
                    </a:lnTo>
                    <a:lnTo>
                      <a:pt x="74" y="12"/>
                    </a:lnTo>
                    <a:lnTo>
                      <a:pt x="99" y="45"/>
                    </a:lnTo>
                    <a:lnTo>
                      <a:pt x="117" y="111"/>
                    </a:lnTo>
                    <a:lnTo>
                      <a:pt x="142" y="170"/>
                    </a:lnTo>
                    <a:lnTo>
                      <a:pt x="164" y="225"/>
                    </a:lnTo>
                    <a:lnTo>
                      <a:pt x="164" y="255"/>
                    </a:lnTo>
                    <a:lnTo>
                      <a:pt x="164" y="279"/>
                    </a:lnTo>
                    <a:lnTo>
                      <a:pt x="152" y="309"/>
                    </a:lnTo>
                    <a:lnTo>
                      <a:pt x="121" y="370"/>
                    </a:lnTo>
                    <a:lnTo>
                      <a:pt x="103" y="423"/>
                    </a:lnTo>
                    <a:lnTo>
                      <a:pt x="97" y="443"/>
                    </a:lnTo>
                    <a:lnTo>
                      <a:pt x="111" y="459"/>
                    </a:lnTo>
                    <a:lnTo>
                      <a:pt x="152" y="471"/>
                    </a:lnTo>
                    <a:lnTo>
                      <a:pt x="203" y="483"/>
                    </a:lnTo>
                    <a:lnTo>
                      <a:pt x="226" y="496"/>
                    </a:lnTo>
                    <a:lnTo>
                      <a:pt x="203" y="516"/>
                    </a:lnTo>
                    <a:lnTo>
                      <a:pt x="158" y="532"/>
                    </a:lnTo>
                    <a:lnTo>
                      <a:pt x="136" y="526"/>
                    </a:lnTo>
                    <a:lnTo>
                      <a:pt x="117" y="502"/>
                    </a:lnTo>
                    <a:lnTo>
                      <a:pt x="86" y="483"/>
                    </a:lnTo>
                    <a:lnTo>
                      <a:pt x="60" y="483"/>
                    </a:lnTo>
                    <a:lnTo>
                      <a:pt x="43" y="479"/>
                    </a:lnTo>
                    <a:lnTo>
                      <a:pt x="35" y="459"/>
                    </a:lnTo>
                    <a:lnTo>
                      <a:pt x="47" y="437"/>
                    </a:lnTo>
                    <a:lnTo>
                      <a:pt x="68" y="407"/>
                    </a:lnTo>
                    <a:lnTo>
                      <a:pt x="86" y="382"/>
                    </a:lnTo>
                    <a:lnTo>
                      <a:pt x="109" y="322"/>
                    </a:lnTo>
                    <a:lnTo>
                      <a:pt x="117" y="285"/>
                    </a:lnTo>
                    <a:lnTo>
                      <a:pt x="121" y="255"/>
                    </a:lnTo>
                    <a:lnTo>
                      <a:pt x="115" y="225"/>
                    </a:lnTo>
                    <a:lnTo>
                      <a:pt x="97" y="190"/>
                    </a:lnTo>
                    <a:lnTo>
                      <a:pt x="66" y="158"/>
                    </a:lnTo>
                    <a:lnTo>
                      <a:pt x="35" y="105"/>
                    </a:lnTo>
                    <a:lnTo>
                      <a:pt x="6" y="49"/>
                    </a:lnTo>
                    <a:close/>
                  </a:path>
                </a:pathLst>
              </a:custGeom>
              <a:solidFill>
                <a:srgbClr val="000000"/>
              </a:solidFill>
              <a:ln w="9525">
                <a:noFill/>
                <a:round/>
                <a:headEnd/>
                <a:tailEnd/>
              </a:ln>
            </p:spPr>
            <p:txBody>
              <a:bodyPr/>
              <a:lstStyle/>
              <a:p>
                <a:endParaRPr lang="en-US"/>
              </a:p>
            </p:txBody>
          </p:sp>
          <p:sp>
            <p:nvSpPr>
              <p:cNvPr id="79897" name="Freeform 106"/>
              <p:cNvSpPr>
                <a:spLocks/>
              </p:cNvSpPr>
              <p:nvPr/>
            </p:nvSpPr>
            <p:spPr bwMode="auto">
              <a:xfrm>
                <a:off x="1340" y="1233"/>
                <a:ext cx="159" cy="555"/>
              </a:xfrm>
              <a:custGeom>
                <a:avLst/>
                <a:gdLst>
                  <a:gd name="T0" fmla="*/ 63 w 159"/>
                  <a:gd name="T1" fmla="*/ 137 h 555"/>
                  <a:gd name="T2" fmla="*/ 82 w 159"/>
                  <a:gd name="T3" fmla="*/ 61 h 555"/>
                  <a:gd name="T4" fmla="*/ 94 w 159"/>
                  <a:gd name="T5" fmla="*/ 12 h 555"/>
                  <a:gd name="T6" fmla="*/ 115 w 159"/>
                  <a:gd name="T7" fmla="*/ 0 h 555"/>
                  <a:gd name="T8" fmla="*/ 144 w 159"/>
                  <a:gd name="T9" fmla="*/ 4 h 555"/>
                  <a:gd name="T10" fmla="*/ 159 w 159"/>
                  <a:gd name="T11" fmla="*/ 34 h 555"/>
                  <a:gd name="T12" fmla="*/ 146 w 159"/>
                  <a:gd name="T13" fmla="*/ 71 h 555"/>
                  <a:gd name="T14" fmla="*/ 132 w 159"/>
                  <a:gd name="T15" fmla="*/ 137 h 555"/>
                  <a:gd name="T16" fmla="*/ 113 w 159"/>
                  <a:gd name="T17" fmla="*/ 212 h 555"/>
                  <a:gd name="T18" fmla="*/ 107 w 159"/>
                  <a:gd name="T19" fmla="*/ 264 h 555"/>
                  <a:gd name="T20" fmla="*/ 107 w 159"/>
                  <a:gd name="T21" fmla="*/ 337 h 555"/>
                  <a:gd name="T22" fmla="*/ 115 w 159"/>
                  <a:gd name="T23" fmla="*/ 398 h 555"/>
                  <a:gd name="T24" fmla="*/ 121 w 159"/>
                  <a:gd name="T25" fmla="*/ 456 h 555"/>
                  <a:gd name="T26" fmla="*/ 128 w 159"/>
                  <a:gd name="T27" fmla="*/ 474 h 555"/>
                  <a:gd name="T28" fmla="*/ 119 w 159"/>
                  <a:gd name="T29" fmla="*/ 486 h 555"/>
                  <a:gd name="T30" fmla="*/ 94 w 159"/>
                  <a:gd name="T31" fmla="*/ 498 h 555"/>
                  <a:gd name="T32" fmla="*/ 71 w 159"/>
                  <a:gd name="T33" fmla="*/ 525 h 555"/>
                  <a:gd name="T34" fmla="*/ 59 w 159"/>
                  <a:gd name="T35" fmla="*/ 553 h 555"/>
                  <a:gd name="T36" fmla="*/ 38 w 159"/>
                  <a:gd name="T37" fmla="*/ 555 h 555"/>
                  <a:gd name="T38" fmla="*/ 0 w 159"/>
                  <a:gd name="T39" fmla="*/ 537 h 555"/>
                  <a:gd name="T40" fmla="*/ 6 w 159"/>
                  <a:gd name="T41" fmla="*/ 519 h 555"/>
                  <a:gd name="T42" fmla="*/ 27 w 159"/>
                  <a:gd name="T43" fmla="*/ 505 h 555"/>
                  <a:gd name="T44" fmla="*/ 65 w 159"/>
                  <a:gd name="T45" fmla="*/ 474 h 555"/>
                  <a:gd name="T46" fmla="*/ 84 w 159"/>
                  <a:gd name="T47" fmla="*/ 458 h 555"/>
                  <a:gd name="T48" fmla="*/ 94 w 159"/>
                  <a:gd name="T49" fmla="*/ 438 h 555"/>
                  <a:gd name="T50" fmla="*/ 94 w 159"/>
                  <a:gd name="T51" fmla="*/ 398 h 555"/>
                  <a:gd name="T52" fmla="*/ 82 w 159"/>
                  <a:gd name="T53" fmla="*/ 335 h 555"/>
                  <a:gd name="T54" fmla="*/ 69 w 159"/>
                  <a:gd name="T55" fmla="*/ 279 h 555"/>
                  <a:gd name="T56" fmla="*/ 63 w 159"/>
                  <a:gd name="T57" fmla="*/ 228 h 555"/>
                  <a:gd name="T58" fmla="*/ 59 w 159"/>
                  <a:gd name="T59" fmla="*/ 188 h 555"/>
                  <a:gd name="T60" fmla="*/ 63 w 159"/>
                  <a:gd name="T61" fmla="*/ 137 h 5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9"/>
                  <a:gd name="T94" fmla="*/ 0 h 555"/>
                  <a:gd name="T95" fmla="*/ 159 w 159"/>
                  <a:gd name="T96" fmla="*/ 555 h 55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9" h="555">
                    <a:moveTo>
                      <a:pt x="63" y="137"/>
                    </a:moveTo>
                    <a:lnTo>
                      <a:pt x="82" y="61"/>
                    </a:lnTo>
                    <a:lnTo>
                      <a:pt x="94" y="12"/>
                    </a:lnTo>
                    <a:lnTo>
                      <a:pt x="115" y="0"/>
                    </a:lnTo>
                    <a:lnTo>
                      <a:pt x="144" y="4"/>
                    </a:lnTo>
                    <a:lnTo>
                      <a:pt x="159" y="34"/>
                    </a:lnTo>
                    <a:lnTo>
                      <a:pt x="146" y="71"/>
                    </a:lnTo>
                    <a:lnTo>
                      <a:pt x="132" y="137"/>
                    </a:lnTo>
                    <a:lnTo>
                      <a:pt x="113" y="212"/>
                    </a:lnTo>
                    <a:lnTo>
                      <a:pt x="107" y="264"/>
                    </a:lnTo>
                    <a:lnTo>
                      <a:pt x="107" y="337"/>
                    </a:lnTo>
                    <a:lnTo>
                      <a:pt x="115" y="398"/>
                    </a:lnTo>
                    <a:lnTo>
                      <a:pt x="121" y="456"/>
                    </a:lnTo>
                    <a:lnTo>
                      <a:pt x="128" y="474"/>
                    </a:lnTo>
                    <a:lnTo>
                      <a:pt x="119" y="486"/>
                    </a:lnTo>
                    <a:lnTo>
                      <a:pt x="94" y="498"/>
                    </a:lnTo>
                    <a:lnTo>
                      <a:pt x="71" y="525"/>
                    </a:lnTo>
                    <a:lnTo>
                      <a:pt x="59" y="553"/>
                    </a:lnTo>
                    <a:lnTo>
                      <a:pt x="38" y="555"/>
                    </a:lnTo>
                    <a:lnTo>
                      <a:pt x="0" y="537"/>
                    </a:lnTo>
                    <a:lnTo>
                      <a:pt x="6" y="519"/>
                    </a:lnTo>
                    <a:lnTo>
                      <a:pt x="27" y="505"/>
                    </a:lnTo>
                    <a:lnTo>
                      <a:pt x="65" y="474"/>
                    </a:lnTo>
                    <a:lnTo>
                      <a:pt x="84" y="458"/>
                    </a:lnTo>
                    <a:lnTo>
                      <a:pt x="94" y="438"/>
                    </a:lnTo>
                    <a:lnTo>
                      <a:pt x="94" y="398"/>
                    </a:lnTo>
                    <a:lnTo>
                      <a:pt x="82" y="335"/>
                    </a:lnTo>
                    <a:lnTo>
                      <a:pt x="69" y="279"/>
                    </a:lnTo>
                    <a:lnTo>
                      <a:pt x="63" y="228"/>
                    </a:lnTo>
                    <a:lnTo>
                      <a:pt x="59" y="188"/>
                    </a:lnTo>
                    <a:lnTo>
                      <a:pt x="63" y="137"/>
                    </a:lnTo>
                    <a:close/>
                  </a:path>
                </a:pathLst>
              </a:custGeom>
              <a:solidFill>
                <a:srgbClr val="000000"/>
              </a:solidFill>
              <a:ln w="9525">
                <a:noFill/>
                <a:round/>
                <a:headEnd/>
                <a:tailEnd/>
              </a:ln>
            </p:spPr>
            <p:txBody>
              <a:bodyPr/>
              <a:lstStyle/>
              <a:p>
                <a:endParaRPr lang="en-US"/>
              </a:p>
            </p:txBody>
          </p:sp>
        </p:grpSp>
      </p:grpSp>
      <p:sp>
        <p:nvSpPr>
          <p:cNvPr id="79884" name="TextBox 65"/>
          <p:cNvSpPr txBox="1">
            <a:spLocks noChangeArrowheads="1"/>
          </p:cNvSpPr>
          <p:nvPr/>
        </p:nvSpPr>
        <p:spPr bwMode="auto">
          <a:xfrm>
            <a:off x="533400" y="303213"/>
            <a:ext cx="7772400" cy="1384300"/>
          </a:xfrm>
          <a:prstGeom prst="rect">
            <a:avLst/>
          </a:prstGeom>
          <a:noFill/>
          <a:ln w="9525">
            <a:noFill/>
            <a:miter lim="800000"/>
            <a:headEnd/>
            <a:tailEnd/>
          </a:ln>
        </p:spPr>
        <p:txBody>
          <a:bodyPr>
            <a:spAutoFit/>
          </a:bodyPr>
          <a:lstStyle/>
          <a:p>
            <a:r>
              <a:rPr lang="en-US" sz="2800">
                <a:solidFill>
                  <a:schemeClr val="tx2"/>
                </a:solidFill>
                <a:cs typeface="Arial" charset="0"/>
              </a:rPr>
              <a:t>Periodic Increase (PI) under DCIPS bands will be Known as a Within Grade Increase (WGI) under DCIPS Grades</a:t>
            </a:r>
          </a:p>
        </p:txBody>
      </p:sp>
      <p:sp>
        <p:nvSpPr>
          <p:cNvPr id="67" name="Cloud Callout 7"/>
          <p:cNvSpPr/>
          <p:nvPr/>
        </p:nvSpPr>
        <p:spPr>
          <a:xfrm>
            <a:off x="2819400" y="2590800"/>
            <a:ext cx="1295400" cy="1066800"/>
          </a:xfrm>
          <a:prstGeom prst="cloudCallout">
            <a:avLst>
              <a:gd name="adj1" fmla="val -69434"/>
              <a:gd name="adj2" fmla="val -3942"/>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sz="1600" b="1" dirty="0">
              <a:solidFill>
                <a:schemeClr val="tx1"/>
              </a:solidFill>
            </a:endParaRPr>
          </a:p>
        </p:txBody>
      </p:sp>
      <p:sp>
        <p:nvSpPr>
          <p:cNvPr id="68" name="Cloud Callout 7"/>
          <p:cNvSpPr/>
          <p:nvPr/>
        </p:nvSpPr>
        <p:spPr>
          <a:xfrm>
            <a:off x="4648200" y="1219200"/>
            <a:ext cx="1295400" cy="1066800"/>
          </a:xfrm>
          <a:prstGeom prst="cloudCallout">
            <a:avLst>
              <a:gd name="adj1" fmla="val -69434"/>
              <a:gd name="adj2" fmla="val -3942"/>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sz="1600" b="1" dirty="0">
              <a:solidFill>
                <a:schemeClr val="tx1"/>
              </a:solidFill>
            </a:endParaRPr>
          </a:p>
        </p:txBody>
      </p:sp>
      <p:sp>
        <p:nvSpPr>
          <p:cNvPr id="69" name="TextBox 9"/>
          <p:cNvSpPr txBox="1"/>
          <p:nvPr/>
        </p:nvSpPr>
        <p:spPr>
          <a:xfrm>
            <a:off x="2803525" y="2805113"/>
            <a:ext cx="1371600" cy="577850"/>
          </a:xfrm>
          <a:prstGeom prst="rect">
            <a:avLst/>
          </a:prstGeom>
          <a:noFill/>
        </p:spPr>
        <p:txBody>
          <a:bodyPr>
            <a:spAutoFit/>
          </a:bodyPr>
          <a:lstStyle/>
          <a:p>
            <a:pPr algn="ctr">
              <a:defRPr/>
            </a:pPr>
            <a:r>
              <a:rPr lang="en-US" sz="1050" dirty="0">
                <a:latin typeface="+mn-lt"/>
              </a:rPr>
              <a:t>Waiting period for steps 4 thru 7 is </a:t>
            </a:r>
          </a:p>
          <a:p>
            <a:pPr algn="ctr">
              <a:defRPr/>
            </a:pPr>
            <a:r>
              <a:rPr lang="en-US" sz="1050" dirty="0">
                <a:latin typeface="+mn-lt"/>
              </a:rPr>
              <a:t>104 </a:t>
            </a:r>
            <a:r>
              <a:rPr lang="en-US" sz="1050" dirty="0" smtClean="0">
                <a:latin typeface="+mn-lt"/>
              </a:rPr>
              <a:t>weeks?</a:t>
            </a:r>
            <a:endParaRPr lang="en-US" sz="1050" dirty="0">
              <a:latin typeface="+mn-lt"/>
            </a:endParaRPr>
          </a:p>
        </p:txBody>
      </p:sp>
      <p:sp>
        <p:nvSpPr>
          <p:cNvPr id="70" name="TextBox 9"/>
          <p:cNvSpPr txBox="1"/>
          <p:nvPr/>
        </p:nvSpPr>
        <p:spPr>
          <a:xfrm>
            <a:off x="4632325" y="1433513"/>
            <a:ext cx="1371600" cy="577850"/>
          </a:xfrm>
          <a:prstGeom prst="rect">
            <a:avLst/>
          </a:prstGeom>
          <a:noFill/>
        </p:spPr>
        <p:txBody>
          <a:bodyPr>
            <a:spAutoFit/>
          </a:bodyPr>
          <a:lstStyle/>
          <a:p>
            <a:pPr algn="ctr">
              <a:defRPr/>
            </a:pPr>
            <a:r>
              <a:rPr lang="en-US" sz="1050" dirty="0">
                <a:latin typeface="+mn-lt"/>
              </a:rPr>
              <a:t>Waiting period for steps 7 thru 10 is </a:t>
            </a:r>
          </a:p>
          <a:p>
            <a:pPr algn="ctr">
              <a:defRPr/>
            </a:pPr>
            <a:r>
              <a:rPr lang="en-US" sz="1050" dirty="0">
                <a:latin typeface="+mn-lt"/>
              </a:rPr>
              <a:t>156 </a:t>
            </a:r>
            <a:r>
              <a:rPr lang="en-US" sz="1050" dirty="0" smtClean="0">
                <a:latin typeface="+mn-lt"/>
              </a:rPr>
              <a:t>weeks?</a:t>
            </a:r>
            <a:endParaRPr lang="en-US" sz="1050" dirty="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 descr="C:\Documents and Settings\cecilia.kurt.winkles\Local Settings\Temporary Internet Files\Content.IE5\EYZXJXLS\MCj00787300000[1].wmf"/>
          <p:cNvPicPr>
            <a:picLocks noChangeAspect="1" noChangeArrowheads="1"/>
          </p:cNvPicPr>
          <p:nvPr/>
        </p:nvPicPr>
        <p:blipFill>
          <a:blip r:embed="rId2" cstate="print"/>
          <a:srcRect/>
          <a:stretch>
            <a:fillRect/>
          </a:stretch>
        </p:blipFill>
        <p:spPr bwMode="auto">
          <a:xfrm>
            <a:off x="1143000" y="2854325"/>
            <a:ext cx="1309688" cy="1870075"/>
          </a:xfrm>
          <a:prstGeom prst="rect">
            <a:avLst/>
          </a:prstGeom>
          <a:noFill/>
          <a:ln w="9525">
            <a:noFill/>
            <a:miter lim="800000"/>
            <a:headEnd/>
            <a:tailEnd/>
          </a:ln>
        </p:spPr>
      </p:pic>
      <p:graphicFrame>
        <p:nvGraphicFramePr>
          <p:cNvPr id="3" name="Table 2"/>
          <p:cNvGraphicFramePr>
            <a:graphicFrameLocks noGrp="1"/>
          </p:cNvGraphicFramePr>
          <p:nvPr/>
        </p:nvGraphicFramePr>
        <p:xfrm>
          <a:off x="1066800" y="4689475"/>
          <a:ext cx="6705600" cy="1483360"/>
        </p:xfrm>
        <a:graphic>
          <a:graphicData uri="http://schemas.openxmlformats.org/drawingml/2006/table">
            <a:tbl>
              <a:tblPr firstRow="1" bandRow="1">
                <a:tableStyleId>{6E25E649-3F16-4E02-A733-19D2CDBF48F0}</a:tableStyleId>
              </a:tblPr>
              <a:tblGrid>
                <a:gridCol w="3352800"/>
                <a:gridCol w="3352800"/>
              </a:tblGrid>
              <a:tr h="370840">
                <a:tc>
                  <a:txBody>
                    <a:bodyPr/>
                    <a:lstStyle/>
                    <a:p>
                      <a:r>
                        <a:rPr lang="en-US" dirty="0" smtClean="0"/>
                        <a:t>Advancing to Steps…</a:t>
                      </a:r>
                      <a:endParaRPr lang="en-US" dirty="0"/>
                    </a:p>
                  </a:txBody>
                  <a:tcPr/>
                </a:tc>
                <a:tc>
                  <a:txBody>
                    <a:bodyPr/>
                    <a:lstStyle/>
                    <a:p>
                      <a:r>
                        <a:rPr lang="en-US" dirty="0" smtClean="0"/>
                        <a:t>Non-Pay</a:t>
                      </a:r>
                      <a:r>
                        <a:rPr lang="en-US" baseline="0" dirty="0" smtClean="0"/>
                        <a:t> Time Allowed</a:t>
                      </a:r>
                      <a:endParaRPr lang="en-US" dirty="0"/>
                    </a:p>
                  </a:txBody>
                  <a:tcPr/>
                </a:tc>
              </a:tr>
              <a:tr h="370840">
                <a:tc>
                  <a:txBody>
                    <a:bodyPr/>
                    <a:lstStyle/>
                    <a:p>
                      <a:pPr algn="l"/>
                      <a:r>
                        <a:rPr lang="en-US" dirty="0" smtClean="0"/>
                        <a:t>2,</a:t>
                      </a:r>
                      <a:r>
                        <a:rPr lang="en-US" baseline="0" dirty="0" smtClean="0"/>
                        <a:t> 3 or 4</a:t>
                      </a:r>
                      <a:endParaRPr lang="en-US" dirty="0"/>
                    </a:p>
                  </a:txBody>
                  <a:tcPr/>
                </a:tc>
                <a:tc>
                  <a:txBody>
                    <a:bodyPr/>
                    <a:lstStyle/>
                    <a:p>
                      <a:r>
                        <a:rPr lang="en-US" dirty="0" smtClean="0"/>
                        <a:t>2 work</a:t>
                      </a:r>
                      <a:r>
                        <a:rPr lang="en-US" baseline="0" dirty="0" smtClean="0"/>
                        <a:t>weeks (80 hours)</a:t>
                      </a:r>
                      <a:endParaRPr lang="en-US" dirty="0"/>
                    </a:p>
                  </a:txBody>
                  <a:tcPr/>
                </a:tc>
              </a:tr>
              <a:tr h="370840">
                <a:tc>
                  <a:txBody>
                    <a:bodyPr/>
                    <a:lstStyle/>
                    <a:p>
                      <a:pPr algn="l"/>
                      <a:r>
                        <a:rPr lang="en-US" dirty="0" smtClean="0"/>
                        <a:t>5, 6 or 7</a:t>
                      </a:r>
                      <a:endParaRPr lang="en-US" dirty="0"/>
                    </a:p>
                  </a:txBody>
                  <a:tcPr/>
                </a:tc>
                <a:tc>
                  <a:txBody>
                    <a:bodyPr/>
                    <a:lstStyle/>
                    <a:p>
                      <a:r>
                        <a:rPr lang="en-US" dirty="0" smtClean="0"/>
                        <a:t>4</a:t>
                      </a:r>
                      <a:r>
                        <a:rPr lang="en-US" baseline="0" dirty="0" smtClean="0"/>
                        <a:t> work</a:t>
                      </a:r>
                      <a:r>
                        <a:rPr lang="en-US" dirty="0" smtClean="0"/>
                        <a:t>weeks (160 hours)</a:t>
                      </a:r>
                      <a:endParaRPr lang="en-US" dirty="0"/>
                    </a:p>
                  </a:txBody>
                  <a:tcPr/>
                </a:tc>
              </a:tr>
              <a:tr h="370840">
                <a:tc>
                  <a:txBody>
                    <a:bodyPr/>
                    <a:lstStyle/>
                    <a:p>
                      <a:pPr algn="l"/>
                      <a:r>
                        <a:rPr lang="en-US" dirty="0" smtClean="0"/>
                        <a:t>8, 9 or 10</a:t>
                      </a:r>
                      <a:endParaRPr lang="en-US" dirty="0"/>
                    </a:p>
                  </a:txBody>
                  <a:tcPr/>
                </a:tc>
                <a:tc>
                  <a:txBody>
                    <a:bodyPr/>
                    <a:lstStyle/>
                    <a:p>
                      <a:r>
                        <a:rPr lang="en-US" dirty="0" smtClean="0"/>
                        <a:t>6</a:t>
                      </a:r>
                      <a:r>
                        <a:rPr lang="en-US" baseline="0" dirty="0" smtClean="0"/>
                        <a:t> work</a:t>
                      </a:r>
                      <a:r>
                        <a:rPr lang="en-US" dirty="0" smtClean="0"/>
                        <a:t>weeks (240 hours)</a:t>
                      </a:r>
                      <a:endParaRPr lang="en-US" dirty="0"/>
                    </a:p>
                  </a:txBody>
                  <a:tcPr/>
                </a:tc>
              </a:tr>
            </a:tbl>
          </a:graphicData>
        </a:graphic>
      </p:graphicFrame>
      <p:pic>
        <p:nvPicPr>
          <p:cNvPr id="80910" name="Picture 4" descr="C:\Documents and Settings\cecilia.kurt.winkles\Local Settings\Temporary Internet Files\Content.IE5\EYZXJXLS\MPj04307610000[1].jpg"/>
          <p:cNvPicPr>
            <a:picLocks noChangeAspect="1" noChangeArrowheads="1"/>
          </p:cNvPicPr>
          <p:nvPr/>
        </p:nvPicPr>
        <p:blipFill>
          <a:blip r:embed="rId3" cstate="print"/>
          <a:srcRect t="15173"/>
          <a:stretch>
            <a:fillRect/>
          </a:stretch>
        </p:blipFill>
        <p:spPr bwMode="auto">
          <a:xfrm>
            <a:off x="4876800" y="2941638"/>
            <a:ext cx="2895600" cy="1635125"/>
          </a:xfrm>
          <a:prstGeom prst="rect">
            <a:avLst/>
          </a:prstGeom>
          <a:noFill/>
          <a:ln w="9525">
            <a:noFill/>
            <a:miter lim="800000"/>
            <a:headEnd/>
            <a:tailEnd/>
          </a:ln>
        </p:spPr>
      </p:pic>
      <p:graphicFrame>
        <p:nvGraphicFramePr>
          <p:cNvPr id="5" name="Table 4"/>
          <p:cNvGraphicFramePr>
            <a:graphicFrameLocks noGrp="1"/>
          </p:cNvGraphicFramePr>
          <p:nvPr/>
        </p:nvGraphicFramePr>
        <p:xfrm>
          <a:off x="1052513" y="1336675"/>
          <a:ext cx="6781800" cy="1483360"/>
        </p:xfrm>
        <a:graphic>
          <a:graphicData uri="http://schemas.openxmlformats.org/drawingml/2006/table">
            <a:tbl>
              <a:tblPr firstRow="1" bandRow="1">
                <a:tableStyleId>{6E25E649-3F16-4E02-A733-19D2CDBF48F0}</a:tableStyleId>
              </a:tblPr>
              <a:tblGrid>
                <a:gridCol w="3390900"/>
                <a:gridCol w="3390900"/>
              </a:tblGrid>
              <a:tr h="370840">
                <a:tc>
                  <a:txBody>
                    <a:bodyPr/>
                    <a:lstStyle/>
                    <a:p>
                      <a:r>
                        <a:rPr lang="en-US" dirty="0" smtClean="0"/>
                        <a:t>Advancing to Steps…</a:t>
                      </a:r>
                      <a:endParaRPr lang="en-US" dirty="0"/>
                    </a:p>
                  </a:txBody>
                  <a:tcPr/>
                </a:tc>
                <a:tc>
                  <a:txBody>
                    <a:bodyPr/>
                    <a:lstStyle/>
                    <a:p>
                      <a:r>
                        <a:rPr lang="en-US" dirty="0" smtClean="0"/>
                        <a:t>Waiting Period</a:t>
                      </a:r>
                      <a:endParaRPr lang="en-US" dirty="0"/>
                    </a:p>
                  </a:txBody>
                  <a:tcPr/>
                </a:tc>
              </a:tr>
              <a:tr h="370840">
                <a:tc>
                  <a:txBody>
                    <a:bodyPr/>
                    <a:lstStyle/>
                    <a:p>
                      <a:pPr algn="l"/>
                      <a:r>
                        <a:rPr lang="en-US" dirty="0" smtClean="0"/>
                        <a:t>2,</a:t>
                      </a:r>
                      <a:r>
                        <a:rPr lang="en-US" baseline="0" dirty="0" smtClean="0"/>
                        <a:t> 3 or 4</a:t>
                      </a:r>
                      <a:endParaRPr lang="en-US" dirty="0"/>
                    </a:p>
                  </a:txBody>
                  <a:tcPr/>
                </a:tc>
                <a:tc>
                  <a:txBody>
                    <a:bodyPr/>
                    <a:lstStyle/>
                    <a:p>
                      <a:r>
                        <a:rPr lang="en-US" dirty="0" smtClean="0"/>
                        <a:t>52 calendar</a:t>
                      </a:r>
                      <a:r>
                        <a:rPr lang="en-US" baseline="0" dirty="0" smtClean="0"/>
                        <a:t> weeks</a:t>
                      </a:r>
                      <a:endParaRPr lang="en-US" dirty="0"/>
                    </a:p>
                  </a:txBody>
                  <a:tcPr/>
                </a:tc>
              </a:tr>
              <a:tr h="370840">
                <a:tc>
                  <a:txBody>
                    <a:bodyPr/>
                    <a:lstStyle/>
                    <a:p>
                      <a:pPr algn="l"/>
                      <a:r>
                        <a:rPr lang="en-US" dirty="0" smtClean="0"/>
                        <a:t>5, 6 or 7</a:t>
                      </a:r>
                      <a:endParaRPr lang="en-US" dirty="0"/>
                    </a:p>
                  </a:txBody>
                  <a:tcPr/>
                </a:tc>
                <a:tc>
                  <a:txBody>
                    <a:bodyPr/>
                    <a:lstStyle/>
                    <a:p>
                      <a:r>
                        <a:rPr lang="en-US" dirty="0" smtClean="0"/>
                        <a:t>104 calendar weeks</a:t>
                      </a:r>
                      <a:endParaRPr lang="en-US" dirty="0"/>
                    </a:p>
                  </a:txBody>
                  <a:tcPr/>
                </a:tc>
              </a:tr>
              <a:tr h="370840">
                <a:tc>
                  <a:txBody>
                    <a:bodyPr/>
                    <a:lstStyle/>
                    <a:p>
                      <a:pPr algn="l"/>
                      <a:r>
                        <a:rPr lang="en-US" dirty="0" smtClean="0"/>
                        <a:t>8, 9 or 10</a:t>
                      </a:r>
                      <a:endParaRPr lang="en-US" dirty="0"/>
                    </a:p>
                  </a:txBody>
                  <a:tcPr/>
                </a:tc>
                <a:tc>
                  <a:txBody>
                    <a:bodyPr/>
                    <a:lstStyle/>
                    <a:p>
                      <a:r>
                        <a:rPr lang="en-US" dirty="0" smtClean="0"/>
                        <a:t>156 calendar weeks</a:t>
                      </a:r>
                      <a:endParaRPr lang="en-US" dirty="0"/>
                    </a:p>
                  </a:txBody>
                  <a:tcPr/>
                </a:tc>
              </a:tr>
            </a:tbl>
          </a:graphicData>
        </a:graphic>
      </p:graphicFrame>
      <p:sp>
        <p:nvSpPr>
          <p:cNvPr id="80923" name="TextBox 7"/>
          <p:cNvSpPr txBox="1">
            <a:spLocks noChangeArrowheads="1"/>
          </p:cNvSpPr>
          <p:nvPr/>
        </p:nvSpPr>
        <p:spPr bwMode="auto">
          <a:xfrm>
            <a:off x="1143000" y="303213"/>
            <a:ext cx="7239000" cy="523220"/>
          </a:xfrm>
          <a:prstGeom prst="rect">
            <a:avLst/>
          </a:prstGeom>
          <a:noFill/>
          <a:ln w="9525">
            <a:noFill/>
            <a:miter lim="800000"/>
            <a:headEnd/>
            <a:tailEnd/>
          </a:ln>
        </p:spPr>
        <p:txBody>
          <a:bodyPr>
            <a:spAutoFit/>
          </a:bodyPr>
          <a:lstStyle/>
          <a:p>
            <a:r>
              <a:rPr lang="en-US" sz="2800" dirty="0" smtClean="0">
                <a:solidFill>
                  <a:schemeClr val="tx2"/>
                </a:solidFill>
                <a:cs typeface="Arial" charset="0"/>
              </a:rPr>
              <a:t>Waiting </a:t>
            </a:r>
            <a:r>
              <a:rPr lang="en-US" sz="2800" dirty="0">
                <a:solidFill>
                  <a:schemeClr val="tx2"/>
                </a:solidFill>
                <a:cs typeface="Arial" charset="0"/>
              </a:rPr>
              <a:t>Period for WGI &amp; Non-Pay Time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1" name="Group 13"/>
          <p:cNvGrpSpPr>
            <a:grpSpLocks/>
          </p:cNvGrpSpPr>
          <p:nvPr/>
        </p:nvGrpSpPr>
        <p:grpSpPr bwMode="auto">
          <a:xfrm>
            <a:off x="4419600" y="4648200"/>
            <a:ext cx="3614738" cy="1447800"/>
            <a:chOff x="5029200" y="228600"/>
            <a:chExt cx="3614924" cy="1447800"/>
          </a:xfrm>
        </p:grpSpPr>
        <p:pic>
          <p:nvPicPr>
            <p:cNvPr id="19458" name="Picture 2"/>
            <p:cNvPicPr>
              <a:picLocks noChangeAspect="1" noChangeArrowheads="1"/>
            </p:cNvPicPr>
            <p:nvPr/>
          </p:nvPicPr>
          <p:blipFill>
            <a:blip r:embed="rId2" cstate="print"/>
            <a:srcRect l="52442" t="46911" r="8392" b="32147"/>
            <a:stretch>
              <a:fillRect/>
            </a:stretch>
          </p:blipFill>
          <p:spPr bwMode="auto">
            <a:xfrm>
              <a:off x="5029200" y="228600"/>
              <a:ext cx="3614924" cy="1447800"/>
            </a:xfrm>
            <a:prstGeom prst="rect">
              <a:avLst/>
            </a:prstGeom>
            <a:noFill/>
            <a:ln w="9525">
              <a:noFill/>
              <a:miter lim="800000"/>
              <a:headEnd/>
              <a:tailEnd/>
            </a:ln>
            <a:effectLst>
              <a:glow rad="139700">
                <a:schemeClr val="accent1">
                  <a:satMod val="175000"/>
                  <a:alpha val="40000"/>
                </a:schemeClr>
              </a:glow>
            </a:effectLst>
          </p:spPr>
        </p:pic>
        <p:sp>
          <p:nvSpPr>
            <p:cNvPr id="3" name="Oval 2"/>
            <p:cNvSpPr/>
            <p:nvPr/>
          </p:nvSpPr>
          <p:spPr>
            <a:xfrm>
              <a:off x="5562627" y="609600"/>
              <a:ext cx="2514729" cy="381000"/>
            </a:xfrm>
            <a:prstGeom prst="ellipse">
              <a:avLst/>
            </a:prstGeom>
            <a:noFill/>
            <a:ln>
              <a:solidFill>
                <a:schemeClr val="tx2">
                  <a:lumMod val="60000"/>
                  <a:lumOff val="4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81922" name="Group 12"/>
          <p:cNvGrpSpPr>
            <a:grpSpLocks/>
          </p:cNvGrpSpPr>
          <p:nvPr/>
        </p:nvGrpSpPr>
        <p:grpSpPr bwMode="auto">
          <a:xfrm>
            <a:off x="1219200" y="1295400"/>
            <a:ext cx="4191000" cy="1295400"/>
            <a:chOff x="457200" y="457200"/>
            <a:chExt cx="4191000" cy="1295400"/>
          </a:xfrm>
        </p:grpSpPr>
        <p:pic>
          <p:nvPicPr>
            <p:cNvPr id="5" name="Picture 4"/>
            <p:cNvPicPr>
              <a:picLocks noChangeAspect="1" noChangeArrowheads="1"/>
            </p:cNvPicPr>
            <p:nvPr/>
          </p:nvPicPr>
          <p:blipFill>
            <a:blip r:embed="rId3" cstate="print"/>
            <a:srcRect l="21333" t="28482" r="51686" b="63142"/>
            <a:stretch>
              <a:fillRect/>
            </a:stretch>
          </p:blipFill>
          <p:spPr bwMode="auto">
            <a:xfrm>
              <a:off x="1371600" y="685800"/>
              <a:ext cx="3276600" cy="762000"/>
            </a:xfrm>
            <a:prstGeom prst="rect">
              <a:avLst/>
            </a:prstGeom>
            <a:noFill/>
            <a:ln w="9525">
              <a:noFill/>
              <a:miter lim="800000"/>
              <a:headEnd/>
              <a:tailEnd/>
            </a:ln>
            <a:effectLst>
              <a:glow rad="139700">
                <a:schemeClr val="accent1">
                  <a:satMod val="175000"/>
                  <a:alpha val="40000"/>
                </a:schemeClr>
              </a:glow>
            </a:effectLst>
          </p:spPr>
        </p:pic>
        <p:pic>
          <p:nvPicPr>
            <p:cNvPr id="8196" name="Picture 4"/>
            <p:cNvPicPr>
              <a:picLocks noChangeAspect="1" noChangeArrowheads="1"/>
            </p:cNvPicPr>
            <p:nvPr/>
          </p:nvPicPr>
          <p:blipFill>
            <a:blip r:embed="rId3" cstate="print"/>
            <a:srcRect l="627" t="36021" r="88706" b="55602"/>
            <a:stretch>
              <a:fillRect/>
            </a:stretch>
          </p:blipFill>
          <p:spPr bwMode="auto">
            <a:xfrm>
              <a:off x="457200" y="457200"/>
              <a:ext cx="1295400" cy="762000"/>
            </a:xfrm>
            <a:prstGeom prst="rect">
              <a:avLst/>
            </a:prstGeom>
            <a:noFill/>
            <a:ln w="9525">
              <a:noFill/>
              <a:miter lim="800000"/>
              <a:headEnd/>
              <a:tailEnd/>
            </a:ln>
            <a:effectLst>
              <a:glow rad="139700">
                <a:schemeClr val="accent1">
                  <a:satMod val="175000"/>
                  <a:alpha val="40000"/>
                </a:schemeClr>
              </a:glow>
            </a:effectLst>
          </p:spPr>
        </p:pic>
        <p:pic>
          <p:nvPicPr>
            <p:cNvPr id="81931" name="Picture 4"/>
            <p:cNvPicPr>
              <a:picLocks noChangeAspect="1" noChangeArrowheads="1"/>
            </p:cNvPicPr>
            <p:nvPr/>
          </p:nvPicPr>
          <p:blipFill>
            <a:blip r:embed="rId3" cstate="print"/>
            <a:srcRect l="627" t="25967" r="88705" b="69843"/>
            <a:stretch>
              <a:fillRect/>
            </a:stretch>
          </p:blipFill>
          <p:spPr bwMode="auto">
            <a:xfrm>
              <a:off x="457200" y="457200"/>
              <a:ext cx="1295400" cy="381000"/>
            </a:xfrm>
            <a:prstGeom prst="rect">
              <a:avLst/>
            </a:prstGeom>
            <a:noFill/>
            <a:ln w="9525">
              <a:noFill/>
              <a:miter lim="800000"/>
              <a:headEnd/>
              <a:tailEnd/>
            </a:ln>
          </p:spPr>
        </p:pic>
        <p:sp>
          <p:nvSpPr>
            <p:cNvPr id="8" name="Curved Up Arrow 7"/>
            <p:cNvSpPr/>
            <p:nvPr/>
          </p:nvSpPr>
          <p:spPr>
            <a:xfrm>
              <a:off x="914400" y="1143000"/>
              <a:ext cx="1676400" cy="609600"/>
            </a:xfrm>
            <a:prstGeom prst="curvedUpArrow">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grpSp>
        <p:nvGrpSpPr>
          <p:cNvPr id="81923" name="Group 14"/>
          <p:cNvGrpSpPr>
            <a:grpSpLocks/>
          </p:cNvGrpSpPr>
          <p:nvPr/>
        </p:nvGrpSpPr>
        <p:grpSpPr bwMode="auto">
          <a:xfrm>
            <a:off x="2514600" y="2819400"/>
            <a:ext cx="4038600" cy="1752600"/>
            <a:chOff x="381000" y="2209800"/>
            <a:chExt cx="4038600" cy="1752600"/>
          </a:xfrm>
        </p:grpSpPr>
        <p:pic>
          <p:nvPicPr>
            <p:cNvPr id="9" name="Picture 3"/>
            <p:cNvPicPr>
              <a:picLocks noChangeAspect="1" noChangeArrowheads="1"/>
            </p:cNvPicPr>
            <p:nvPr/>
          </p:nvPicPr>
          <p:blipFill>
            <a:blip r:embed="rId4" cstate="print"/>
            <a:srcRect l="1059" t="39110" r="65686" b="45812"/>
            <a:stretch>
              <a:fillRect/>
            </a:stretch>
          </p:blipFill>
          <p:spPr bwMode="auto">
            <a:xfrm>
              <a:off x="381000" y="2286000"/>
              <a:ext cx="4038600" cy="1371600"/>
            </a:xfrm>
            <a:prstGeom prst="rect">
              <a:avLst/>
            </a:prstGeom>
            <a:noFill/>
            <a:ln w="9525">
              <a:noFill/>
              <a:miter lim="800000"/>
              <a:headEnd/>
              <a:tailEnd/>
            </a:ln>
            <a:effectLst>
              <a:glow rad="139700">
                <a:schemeClr val="accent1">
                  <a:satMod val="175000"/>
                  <a:alpha val="40000"/>
                </a:schemeClr>
              </a:glow>
            </a:effectLst>
          </p:spPr>
        </p:pic>
        <p:sp>
          <p:nvSpPr>
            <p:cNvPr id="10" name="Up Arrow 9"/>
            <p:cNvSpPr/>
            <p:nvPr/>
          </p:nvSpPr>
          <p:spPr>
            <a:xfrm>
              <a:off x="609600" y="3429000"/>
              <a:ext cx="304800" cy="533400"/>
            </a:xfrm>
            <a:prstGeom prst="upArrow">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533400" y="2209800"/>
              <a:ext cx="1295400" cy="381000"/>
            </a:xfrm>
            <a:prstGeom prst="ellipse">
              <a:avLst/>
            </a:prstGeom>
            <a:noFill/>
            <a:ln>
              <a:solidFill>
                <a:schemeClr val="tx2">
                  <a:lumMod val="60000"/>
                  <a:lumOff val="4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6" name="Rectangle 15"/>
          <p:cNvSpPr/>
          <p:nvPr/>
        </p:nvSpPr>
        <p:spPr>
          <a:xfrm>
            <a:off x="5867400" y="4876800"/>
            <a:ext cx="304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925" name="TextBox 17"/>
          <p:cNvSpPr txBox="1">
            <a:spLocks noChangeArrowheads="1"/>
          </p:cNvSpPr>
          <p:nvPr/>
        </p:nvSpPr>
        <p:spPr bwMode="auto">
          <a:xfrm>
            <a:off x="914400" y="303213"/>
            <a:ext cx="7010400" cy="954087"/>
          </a:xfrm>
          <a:prstGeom prst="rect">
            <a:avLst/>
          </a:prstGeom>
          <a:noFill/>
          <a:ln w="9525">
            <a:noFill/>
            <a:miter lim="800000"/>
            <a:headEnd/>
            <a:tailEnd/>
          </a:ln>
        </p:spPr>
        <p:txBody>
          <a:bodyPr>
            <a:spAutoFit/>
          </a:bodyPr>
          <a:lstStyle/>
          <a:p>
            <a:pPr algn="ctr"/>
            <a:r>
              <a:rPr lang="en-US" sz="2800">
                <a:solidFill>
                  <a:schemeClr val="tx2"/>
                </a:solidFill>
                <a:cs typeface="Arial" charset="0"/>
              </a:rPr>
              <a:t>Employee WIGI Information as Shown in  “My Biz”</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346AF395-9465-4C53-9F39-2E767140E05F}" type="slidenum">
              <a:rPr lang="en-US"/>
              <a:pPr>
                <a:defRPr/>
              </a:pPr>
              <a:t>17</a:t>
            </a:fld>
            <a:endParaRPr lang="en-US"/>
          </a:p>
        </p:txBody>
      </p:sp>
      <p:sp>
        <p:nvSpPr>
          <p:cNvPr id="45061" name="Rectangle 2"/>
          <p:cNvSpPr>
            <a:spLocks noChangeArrowheads="1"/>
          </p:cNvSpPr>
          <p:nvPr/>
        </p:nvSpPr>
        <p:spPr bwMode="auto">
          <a:xfrm>
            <a:off x="304800" y="228600"/>
            <a:ext cx="7772400" cy="1219200"/>
          </a:xfrm>
          <a:prstGeom prst="rect">
            <a:avLst/>
          </a:prstGeom>
          <a:noFill/>
          <a:ln w="9525">
            <a:noFill/>
            <a:miter lim="800000"/>
            <a:headEnd/>
            <a:tailEnd/>
          </a:ln>
        </p:spPr>
        <p:txBody>
          <a:bodyPr lIns="92075" tIns="46038" rIns="92075" bIns="46038" anchor="b"/>
          <a:lstStyle/>
          <a:p>
            <a:pPr algn="ctr"/>
            <a:r>
              <a:rPr lang="en-US" sz="4400"/>
              <a:t/>
            </a:r>
            <a:br>
              <a:rPr lang="en-US" sz="4400"/>
            </a:br>
            <a:r>
              <a:rPr lang="en-US" sz="4400">
                <a:solidFill>
                  <a:srgbClr val="0070C0"/>
                </a:solidFill>
              </a:rPr>
              <a:t>KEY POINTS</a:t>
            </a:r>
          </a:p>
        </p:txBody>
      </p:sp>
      <p:sp>
        <p:nvSpPr>
          <p:cNvPr id="45062" name="Rectangle 3"/>
          <p:cNvSpPr>
            <a:spLocks noChangeArrowheads="1"/>
          </p:cNvSpPr>
          <p:nvPr/>
        </p:nvSpPr>
        <p:spPr bwMode="auto">
          <a:xfrm>
            <a:off x="609600" y="2286000"/>
            <a:ext cx="7653338" cy="2678113"/>
          </a:xfrm>
          <a:prstGeom prst="rect">
            <a:avLst/>
          </a:prstGeom>
          <a:noFill/>
          <a:ln w="9525">
            <a:noFill/>
            <a:miter lim="800000"/>
            <a:headEnd/>
            <a:tailEnd/>
          </a:ln>
        </p:spPr>
        <p:txBody>
          <a:bodyPr lIns="92075" tIns="46038" rIns="92075" bIns="46038">
            <a:spAutoFit/>
          </a:bodyPr>
          <a:lstStyle/>
          <a:p>
            <a:endParaRPr lang="en-US" sz="2800" dirty="0"/>
          </a:p>
          <a:p>
            <a:pPr>
              <a:buFontTx/>
              <a:buChar char="•"/>
            </a:pPr>
            <a:r>
              <a:rPr lang="en-US" sz="2800" dirty="0"/>
              <a:t> Employees will not lose pay upon transition</a:t>
            </a:r>
          </a:p>
          <a:p>
            <a:endParaRPr lang="en-US" sz="2800" dirty="0"/>
          </a:p>
          <a:p>
            <a:pPr>
              <a:buFontTx/>
              <a:buChar char="•"/>
            </a:pPr>
            <a:r>
              <a:rPr lang="en-US" sz="2800" dirty="0"/>
              <a:t> DCIPS employees’ salaries will be aligned to a grade </a:t>
            </a:r>
            <a:r>
              <a:rPr lang="en-US" sz="2800"/>
              <a:t>and </a:t>
            </a:r>
            <a:r>
              <a:rPr lang="en-US" sz="2800" smtClean="0"/>
              <a:t>step; </a:t>
            </a:r>
            <a:r>
              <a:rPr lang="en-US" sz="2800" dirty="0" smtClean="0"/>
              <a:t>pay </a:t>
            </a:r>
            <a:r>
              <a:rPr lang="en-US" sz="2800" dirty="0"/>
              <a:t>may stay the same or increase to align to a step</a:t>
            </a:r>
          </a:p>
        </p:txBody>
      </p:sp>
      <p:graphicFrame>
        <p:nvGraphicFramePr>
          <p:cNvPr id="45058" name="Object 2"/>
          <p:cNvGraphicFramePr>
            <a:graphicFrameLocks/>
          </p:cNvGraphicFramePr>
          <p:nvPr/>
        </p:nvGraphicFramePr>
        <p:xfrm>
          <a:off x="6683375" y="531813"/>
          <a:ext cx="2254250" cy="942975"/>
        </p:xfrm>
        <a:graphic>
          <a:graphicData uri="http://schemas.openxmlformats.org/presentationml/2006/ole">
            <p:oleObj spid="_x0000_s45058" name="Clip" r:id="rId3" imgW="493703" imgH="420697" progId="">
              <p:embed/>
            </p:oleObj>
          </a:graphicData>
        </a:graphic>
      </p:graphicFrame>
      <p:sp>
        <p:nvSpPr>
          <p:cNvPr id="45063" name="Line 5"/>
          <p:cNvSpPr>
            <a:spLocks noChangeShapeType="1"/>
          </p:cNvSpPr>
          <p:nvPr/>
        </p:nvSpPr>
        <p:spPr bwMode="auto">
          <a:xfrm>
            <a:off x="609600" y="1524000"/>
            <a:ext cx="8153400" cy="0"/>
          </a:xfrm>
          <a:prstGeom prst="line">
            <a:avLst/>
          </a:prstGeom>
          <a:noFill/>
          <a:ln w="28575">
            <a:solidFill>
              <a:schemeClr val="tx1"/>
            </a:solidFill>
            <a:round/>
            <a:headEnd/>
            <a:tailEnd/>
          </a:ln>
        </p:spPr>
        <p:txBody>
          <a:bodyPr wrap="none" anchor="ctr"/>
          <a:lstStyle/>
          <a:p>
            <a:endParaRPr lang="en-US"/>
          </a:p>
        </p:txBody>
      </p:sp>
      <p:graphicFrame>
        <p:nvGraphicFramePr>
          <p:cNvPr id="45059" name="Object 3"/>
          <p:cNvGraphicFramePr>
            <a:graphicFrameLocks/>
          </p:cNvGraphicFramePr>
          <p:nvPr/>
        </p:nvGraphicFramePr>
        <p:xfrm>
          <a:off x="5562600" y="4411663"/>
          <a:ext cx="2306638" cy="2217737"/>
        </p:xfrm>
        <a:graphic>
          <a:graphicData uri="http://schemas.openxmlformats.org/presentationml/2006/ole">
            <p:oleObj spid="_x0000_s45059" name="Clip" r:id="rId4" imgW="2620800" imgH="3108240" progId="">
              <p:embed/>
            </p:oleObj>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ctrTitle"/>
          </p:nvPr>
        </p:nvSpPr>
        <p:spPr/>
        <p:txBody>
          <a:bodyPr/>
          <a:lstStyle/>
          <a:p>
            <a:r>
              <a:rPr lang="en-US" smtClean="0">
                <a:solidFill>
                  <a:srgbClr val="0070C0"/>
                </a:solidFill>
              </a:rPr>
              <a:t>TRANSITION IMPACT </a:t>
            </a:r>
            <a:br>
              <a:rPr lang="en-US" smtClean="0">
                <a:solidFill>
                  <a:srgbClr val="0070C0"/>
                </a:solidFill>
              </a:rPr>
            </a:br>
            <a:r>
              <a:rPr lang="en-US" smtClean="0">
                <a:solidFill>
                  <a:srgbClr val="0070C0"/>
                </a:solidFill>
              </a:rPr>
              <a:t>ON DCIPS</a:t>
            </a:r>
          </a:p>
        </p:txBody>
      </p:sp>
      <p:sp>
        <p:nvSpPr>
          <p:cNvPr id="3" name="Subtitle 2"/>
          <p:cNvSpPr>
            <a:spLocks noGrp="1"/>
          </p:cNvSpPr>
          <p:nvPr>
            <p:ph type="subTitle" idx="1"/>
          </p:nvPr>
        </p:nvSpPr>
        <p:spPr/>
        <p:txBody>
          <a:bodyPr/>
          <a:lstStyle/>
          <a:p>
            <a:pPr>
              <a:defRPr/>
            </a:pPr>
            <a:r>
              <a:rPr lang="en-US" dirty="0" smtClean="0"/>
              <a:t>PERFORMANCE MANAGEMENT</a:t>
            </a:r>
            <a:endParaRPr lang="en-US" dirty="0"/>
          </a:p>
        </p:txBody>
      </p:sp>
      <p:pic>
        <p:nvPicPr>
          <p:cNvPr id="83971" name="Picture 54" descr="C:\Program Files\Common Files\Microsoft Shared\Clipart\cagcat50\BD06982_.WMF"/>
          <p:cNvPicPr>
            <a:picLocks noChangeAspect="1" noChangeArrowheads="1"/>
          </p:cNvPicPr>
          <p:nvPr/>
        </p:nvPicPr>
        <p:blipFill>
          <a:blip r:embed="rId2" cstate="print"/>
          <a:srcRect/>
          <a:stretch>
            <a:fillRect/>
          </a:stretch>
        </p:blipFill>
        <p:spPr bwMode="auto">
          <a:xfrm>
            <a:off x="3657600" y="4462463"/>
            <a:ext cx="3962400" cy="1906587"/>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3F65904D-2540-4347-96F5-C5FB5507F01D}" type="slidenum">
              <a:rPr lang="en-US"/>
              <a:pPr>
                <a:defRPr/>
              </a:pPr>
              <a:t>19</a:t>
            </a:fld>
            <a:endParaRPr lang="en-US"/>
          </a:p>
        </p:txBody>
      </p:sp>
      <p:sp>
        <p:nvSpPr>
          <p:cNvPr id="4100" name="Rectangle 2"/>
          <p:cNvSpPr>
            <a:spLocks noChangeArrowheads="1"/>
          </p:cNvSpPr>
          <p:nvPr/>
        </p:nvSpPr>
        <p:spPr bwMode="auto">
          <a:xfrm>
            <a:off x="304800" y="228600"/>
            <a:ext cx="7772400" cy="1219200"/>
          </a:xfrm>
          <a:prstGeom prst="rect">
            <a:avLst/>
          </a:prstGeom>
          <a:noFill/>
          <a:ln w="9525">
            <a:noFill/>
            <a:miter lim="800000"/>
            <a:headEnd/>
            <a:tailEnd/>
          </a:ln>
        </p:spPr>
        <p:txBody>
          <a:bodyPr lIns="92075" tIns="46038" rIns="92075" bIns="46038" anchor="b"/>
          <a:lstStyle/>
          <a:p>
            <a:pPr algn="ctr"/>
            <a:r>
              <a:rPr lang="en-US" sz="4400"/>
              <a:t/>
            </a:r>
            <a:br>
              <a:rPr lang="en-US" sz="4400"/>
            </a:br>
            <a:r>
              <a:rPr lang="en-US" sz="4400">
                <a:solidFill>
                  <a:srgbClr val="0070C0"/>
                </a:solidFill>
              </a:rPr>
              <a:t>KEY POINTS</a:t>
            </a:r>
          </a:p>
        </p:txBody>
      </p:sp>
      <p:sp>
        <p:nvSpPr>
          <p:cNvPr id="4101" name="Rectangle 3"/>
          <p:cNvSpPr>
            <a:spLocks noChangeArrowheads="1"/>
          </p:cNvSpPr>
          <p:nvPr/>
        </p:nvSpPr>
        <p:spPr bwMode="auto">
          <a:xfrm>
            <a:off x="609600" y="990600"/>
            <a:ext cx="7653338" cy="6848671"/>
          </a:xfrm>
          <a:prstGeom prst="rect">
            <a:avLst/>
          </a:prstGeom>
          <a:noFill/>
          <a:ln w="9525">
            <a:noFill/>
            <a:miter lim="800000"/>
            <a:headEnd/>
            <a:tailEnd/>
          </a:ln>
        </p:spPr>
        <p:txBody>
          <a:bodyPr lIns="92075" tIns="46038" rIns="92075" bIns="46038">
            <a:spAutoFit/>
          </a:bodyPr>
          <a:lstStyle/>
          <a:p>
            <a:pPr>
              <a:buFontTx/>
              <a:buChar char="•"/>
            </a:pPr>
            <a:endParaRPr lang="en-US" sz="3100" dirty="0"/>
          </a:p>
          <a:p>
            <a:pPr>
              <a:buFontTx/>
              <a:buChar char="•"/>
            </a:pPr>
            <a:r>
              <a:rPr lang="en-US" sz="2600" dirty="0"/>
              <a:t> </a:t>
            </a:r>
            <a:r>
              <a:rPr lang="en-US" sz="2400" dirty="0"/>
              <a:t>DCIPS performance management system will remain in tact with only minimal change</a:t>
            </a:r>
            <a:endParaRPr lang="en-US" sz="1000" dirty="0"/>
          </a:p>
          <a:p>
            <a:pPr>
              <a:buFontTx/>
              <a:buChar char="•"/>
            </a:pPr>
            <a:endParaRPr lang="en-US" sz="1000" dirty="0"/>
          </a:p>
          <a:p>
            <a:endParaRPr lang="en-US" sz="1000" dirty="0"/>
          </a:p>
          <a:p>
            <a:pPr lvl="1">
              <a:buFont typeface="Wingdings" pitchFamily="2" charset="2"/>
              <a:buChar char="Ø"/>
            </a:pPr>
            <a:r>
              <a:rPr lang="en-US" sz="2000" dirty="0"/>
              <a:t>	DCIPS employees being aligned to a new work level are </a:t>
            </a:r>
            <a:r>
              <a:rPr lang="en-US" sz="2000" u="sng" dirty="0"/>
              <a:t>REQUIRED</a:t>
            </a:r>
            <a:r>
              <a:rPr lang="en-US" sz="2000" dirty="0"/>
              <a:t> to complete a DCIPS closeout performance evaluation immediately preceding transition to document and closeout performance under the previous work level. </a:t>
            </a:r>
            <a:r>
              <a:rPr lang="en-US" sz="2000" u="sng" dirty="0" smtClean="0"/>
              <a:t>NO </a:t>
            </a:r>
            <a:r>
              <a:rPr lang="en-US" sz="2000" u="sng" dirty="0"/>
              <a:t>ACTION</a:t>
            </a:r>
            <a:r>
              <a:rPr lang="en-US" sz="2000" dirty="0"/>
              <a:t> needed for those not changing work </a:t>
            </a:r>
            <a:r>
              <a:rPr lang="en-US" sz="2000" dirty="0" smtClean="0"/>
              <a:t>levels other than a midpoint review which is due at the same time as transition.</a:t>
            </a:r>
            <a:endParaRPr lang="en-US" sz="2000" dirty="0"/>
          </a:p>
          <a:p>
            <a:pPr lvl="1"/>
            <a:r>
              <a:rPr lang="en-US" sz="1000" dirty="0"/>
              <a:t> </a:t>
            </a:r>
          </a:p>
          <a:p>
            <a:pPr>
              <a:buFont typeface="Arial" charset="0"/>
              <a:buChar char="•"/>
            </a:pPr>
            <a:r>
              <a:rPr lang="en-US" sz="2400" dirty="0"/>
              <a:t> Objectives will continue to be set to work levels and performance-based bonuses will continue to be based on work levels and not grades</a:t>
            </a:r>
          </a:p>
          <a:p>
            <a:pPr>
              <a:buFont typeface="Arial" charset="0"/>
              <a:buChar char="•"/>
            </a:pPr>
            <a:endParaRPr lang="en-US" sz="1000" dirty="0"/>
          </a:p>
          <a:p>
            <a:pPr>
              <a:buFont typeface="Arial" charset="0"/>
              <a:buChar char="•"/>
            </a:pPr>
            <a:r>
              <a:rPr lang="en-US" sz="2400" dirty="0"/>
              <a:t> Employees will continue to be rated against the same performance elements</a:t>
            </a:r>
          </a:p>
          <a:p>
            <a:endParaRPr lang="en-US" sz="2400" dirty="0"/>
          </a:p>
          <a:p>
            <a:pPr>
              <a:buFontTx/>
              <a:buChar char="•"/>
            </a:pPr>
            <a:endParaRPr lang="en-US" sz="2600" dirty="0"/>
          </a:p>
          <a:p>
            <a:pPr>
              <a:buFontTx/>
              <a:buChar char="•"/>
            </a:pPr>
            <a:endParaRPr lang="en-US" sz="2800" dirty="0"/>
          </a:p>
        </p:txBody>
      </p:sp>
      <p:graphicFrame>
        <p:nvGraphicFramePr>
          <p:cNvPr id="4098" name="Object 2"/>
          <p:cNvGraphicFramePr>
            <a:graphicFrameLocks/>
          </p:cNvGraphicFramePr>
          <p:nvPr/>
        </p:nvGraphicFramePr>
        <p:xfrm>
          <a:off x="6683375" y="531813"/>
          <a:ext cx="2254250" cy="942975"/>
        </p:xfrm>
        <a:graphic>
          <a:graphicData uri="http://schemas.openxmlformats.org/presentationml/2006/ole">
            <p:oleObj spid="_x0000_s4098" name="Clip" r:id="rId3" imgW="493703" imgH="420697" progId="">
              <p:embed/>
            </p:oleObj>
          </a:graphicData>
        </a:graphic>
      </p:graphicFrame>
      <p:sp>
        <p:nvSpPr>
          <p:cNvPr id="4102" name="Line 5"/>
          <p:cNvSpPr>
            <a:spLocks noChangeShapeType="1"/>
          </p:cNvSpPr>
          <p:nvPr/>
        </p:nvSpPr>
        <p:spPr bwMode="auto">
          <a:xfrm>
            <a:off x="609600" y="1524000"/>
            <a:ext cx="8153400" cy="0"/>
          </a:xfrm>
          <a:prstGeom prst="line">
            <a:avLst/>
          </a:prstGeom>
          <a:noFill/>
          <a:ln w="28575">
            <a:solidFill>
              <a:schemeClr val="tx1"/>
            </a:solidFill>
            <a:round/>
            <a:headEnd/>
            <a:tailEnd/>
          </a:ln>
        </p:spPr>
        <p:txBody>
          <a:bodyPr wrap="none" anchor="ctr"/>
          <a:lstStyle/>
          <a:p>
            <a:endParaRPr 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654181E7-C8AB-4527-8C10-263C995B35B5}" type="slidenum">
              <a:rPr lang="en-US"/>
              <a:pPr>
                <a:defRPr/>
              </a:pPr>
              <a:t>2</a:t>
            </a:fld>
            <a:endParaRPr lang="en-US"/>
          </a:p>
        </p:txBody>
      </p:sp>
      <p:sp>
        <p:nvSpPr>
          <p:cNvPr id="50181" name="Text Box 2"/>
          <p:cNvSpPr txBox="1">
            <a:spLocks noChangeArrowheads="1"/>
          </p:cNvSpPr>
          <p:nvPr/>
        </p:nvSpPr>
        <p:spPr bwMode="auto">
          <a:xfrm>
            <a:off x="381000" y="576263"/>
            <a:ext cx="8478838" cy="646112"/>
          </a:xfrm>
          <a:prstGeom prst="rect">
            <a:avLst/>
          </a:prstGeom>
          <a:noFill/>
          <a:ln w="9525">
            <a:noFill/>
            <a:miter lim="800000"/>
            <a:headEnd/>
            <a:tailEnd/>
          </a:ln>
        </p:spPr>
        <p:txBody>
          <a:bodyPr>
            <a:spAutoFit/>
          </a:bodyPr>
          <a:lstStyle/>
          <a:p>
            <a:r>
              <a:rPr lang="en-US" sz="3600">
                <a:solidFill>
                  <a:srgbClr val="0070C0"/>
                </a:solidFill>
              </a:rPr>
              <a:t>Current Versus New Position</a:t>
            </a:r>
            <a:endParaRPr lang="en-US">
              <a:solidFill>
                <a:srgbClr val="0070C0"/>
              </a:solidFill>
            </a:endParaRPr>
          </a:p>
        </p:txBody>
      </p:sp>
      <p:sp>
        <p:nvSpPr>
          <p:cNvPr id="50182" name="Line 3"/>
          <p:cNvSpPr>
            <a:spLocks noChangeShapeType="1"/>
          </p:cNvSpPr>
          <p:nvPr/>
        </p:nvSpPr>
        <p:spPr bwMode="auto">
          <a:xfrm>
            <a:off x="442913" y="1295400"/>
            <a:ext cx="8153400" cy="0"/>
          </a:xfrm>
          <a:prstGeom prst="line">
            <a:avLst/>
          </a:prstGeom>
          <a:noFill/>
          <a:ln w="28575">
            <a:solidFill>
              <a:schemeClr val="tx1"/>
            </a:solidFill>
            <a:round/>
            <a:headEnd/>
            <a:tailEnd/>
          </a:ln>
        </p:spPr>
        <p:txBody>
          <a:bodyPr wrap="none" anchor="ctr"/>
          <a:lstStyle/>
          <a:p>
            <a:endParaRPr lang="en-US"/>
          </a:p>
        </p:txBody>
      </p:sp>
      <p:sp>
        <p:nvSpPr>
          <p:cNvPr id="50183" name="Text Box 4"/>
          <p:cNvSpPr txBox="1">
            <a:spLocks noChangeArrowheads="1"/>
          </p:cNvSpPr>
          <p:nvPr/>
        </p:nvSpPr>
        <p:spPr bwMode="auto">
          <a:xfrm>
            <a:off x="517525" y="1295400"/>
            <a:ext cx="7940675" cy="4801314"/>
          </a:xfrm>
          <a:prstGeom prst="rect">
            <a:avLst/>
          </a:prstGeom>
          <a:noFill/>
          <a:ln w="9525">
            <a:noFill/>
            <a:miter lim="800000"/>
            <a:headEnd/>
            <a:tailEnd/>
          </a:ln>
        </p:spPr>
        <p:txBody>
          <a:bodyPr>
            <a:spAutoFit/>
          </a:bodyPr>
          <a:lstStyle/>
          <a:p>
            <a:r>
              <a:rPr lang="en-US" dirty="0">
                <a:sym typeface="Wingdings" pitchFamily="2" charset="2"/>
              </a:rPr>
              <a:t> </a:t>
            </a:r>
            <a:r>
              <a:rPr lang="en-US" dirty="0"/>
              <a:t>All Army DCIPS banded positions will be transitioned to DCIPS grades effective 25 March 2012.  In all cases, Army DCIPS employees </a:t>
            </a:r>
            <a:r>
              <a:rPr lang="en-US" dirty="0" smtClean="0"/>
              <a:t>currently </a:t>
            </a:r>
            <a:r>
              <a:rPr lang="en-US" dirty="0"/>
              <a:t>assigned to a pay band identified by pay plan “IA” will change to a DCIPS grade -- pay plan  “GG”. During </a:t>
            </a:r>
            <a:r>
              <a:rPr lang="en-US" dirty="0" smtClean="0"/>
              <a:t>transition, </a:t>
            </a:r>
            <a:r>
              <a:rPr lang="en-US" dirty="0"/>
              <a:t>the employee's CURRENT position is aligned for the new DCIPS graded system.  </a:t>
            </a:r>
          </a:p>
          <a:p>
            <a:r>
              <a:rPr lang="en-US" dirty="0"/>
              <a:t> </a:t>
            </a:r>
          </a:p>
          <a:p>
            <a:pPr>
              <a:buFont typeface="Wingdings" pitchFamily="2" charset="2"/>
              <a:buChar char="u"/>
            </a:pPr>
            <a:r>
              <a:rPr lang="en-US" dirty="0"/>
              <a:t>This tutorial describes transition impacts leading up to and resulting from transition from a DCIPS banded environment to a DCIPS graded environment.  These changes are based upon revised Department of Defense Instruction (</a:t>
            </a:r>
            <a:r>
              <a:rPr lang="en-US" dirty="0" err="1"/>
              <a:t>DoDI</a:t>
            </a:r>
            <a:r>
              <a:rPr lang="en-US" dirty="0"/>
              <a:t>) 1400.25 (volumes 2001-2015) and supplemental  Army Policy Volumes (AP-V’s) 2001-2015, to be published prior to transition.</a:t>
            </a:r>
          </a:p>
          <a:p>
            <a:pPr>
              <a:buFont typeface="Wingdings" pitchFamily="2" charset="2"/>
              <a:buChar char="u"/>
            </a:pPr>
            <a:endParaRPr lang="en-US" dirty="0"/>
          </a:p>
          <a:p>
            <a:pPr>
              <a:buFont typeface="Wingdings" pitchFamily="2" charset="2"/>
              <a:buChar char="u"/>
            </a:pPr>
            <a:r>
              <a:rPr lang="en-US" dirty="0"/>
              <a:t>Most of the information depicted in this tutorial are anticipated DCIPS policy changes but are solely </a:t>
            </a:r>
            <a:r>
              <a:rPr lang="en-US" u="sng" dirty="0" err="1"/>
              <a:t>predecisional</a:t>
            </a:r>
            <a:r>
              <a:rPr lang="en-US" dirty="0"/>
              <a:t> until final policies are signed</a:t>
            </a:r>
            <a:r>
              <a:rPr lang="en-US" dirty="0" smtClean="0"/>
              <a:t>.  Furthermore, this tutorial is a summary of changes and not inclusive of all DCIPS policy changes anticipated.  </a:t>
            </a:r>
            <a:endParaRPr lang="en-US" dirty="0"/>
          </a:p>
          <a:p>
            <a:pPr>
              <a:buFont typeface="Wingdings" pitchFamily="2" charset="2"/>
              <a:buChar char="u"/>
            </a:pPr>
            <a:endParaRPr lang="en-US" dirty="0"/>
          </a:p>
        </p:txBody>
      </p:sp>
      <p:graphicFrame>
        <p:nvGraphicFramePr>
          <p:cNvPr id="50178" name="Object 2"/>
          <p:cNvGraphicFramePr>
            <a:graphicFrameLocks noChangeAspect="1"/>
          </p:cNvGraphicFramePr>
          <p:nvPr/>
        </p:nvGraphicFramePr>
        <p:xfrm>
          <a:off x="762000" y="5638800"/>
          <a:ext cx="1462063" cy="990600"/>
        </p:xfrm>
        <a:graphic>
          <a:graphicData uri="http://schemas.openxmlformats.org/presentationml/2006/ole">
            <p:oleObj spid="_x0000_s50178" name="Clip" r:id="rId3" imgW="1036015" imgH="504749" progId="">
              <p:embed/>
            </p:oleObj>
          </a:graphicData>
        </a:graphic>
      </p:graphicFrame>
      <p:graphicFrame>
        <p:nvGraphicFramePr>
          <p:cNvPr id="50179" name="Object 3"/>
          <p:cNvGraphicFramePr>
            <a:graphicFrameLocks noChangeAspect="1"/>
          </p:cNvGraphicFramePr>
          <p:nvPr/>
        </p:nvGraphicFramePr>
        <p:xfrm>
          <a:off x="7543800" y="5486400"/>
          <a:ext cx="1117998" cy="1143000"/>
        </p:xfrm>
        <a:graphic>
          <a:graphicData uri="http://schemas.openxmlformats.org/presentationml/2006/ole">
            <p:oleObj spid="_x0000_s50179" name="Clip" r:id="rId4" imgW="630022" imgH="643738" progId="">
              <p:embed/>
            </p:oleObj>
          </a:graphicData>
        </a:graphic>
      </p:graphicFrame>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ctrTitle"/>
          </p:nvPr>
        </p:nvSpPr>
        <p:spPr/>
        <p:txBody>
          <a:bodyPr/>
          <a:lstStyle/>
          <a:p>
            <a:r>
              <a:rPr lang="en-US" smtClean="0">
                <a:solidFill>
                  <a:srgbClr val="0070C0"/>
                </a:solidFill>
              </a:rPr>
              <a:t>TRANSITION IMPACT </a:t>
            </a:r>
            <a:br>
              <a:rPr lang="en-US" smtClean="0">
                <a:solidFill>
                  <a:srgbClr val="0070C0"/>
                </a:solidFill>
              </a:rPr>
            </a:br>
            <a:r>
              <a:rPr lang="en-US" smtClean="0">
                <a:solidFill>
                  <a:srgbClr val="0070C0"/>
                </a:solidFill>
              </a:rPr>
              <a:t>ON DCIPS</a:t>
            </a:r>
          </a:p>
        </p:txBody>
      </p:sp>
      <p:sp>
        <p:nvSpPr>
          <p:cNvPr id="3" name="Subtitle 2"/>
          <p:cNvSpPr>
            <a:spLocks noGrp="1"/>
          </p:cNvSpPr>
          <p:nvPr>
            <p:ph type="subTitle" idx="1"/>
          </p:nvPr>
        </p:nvSpPr>
        <p:spPr/>
        <p:txBody>
          <a:bodyPr/>
          <a:lstStyle/>
          <a:p>
            <a:pPr>
              <a:defRPr/>
            </a:pPr>
            <a:r>
              <a:rPr lang="en-US" dirty="0" smtClean="0"/>
              <a:t>EMPLOYMENT AND PLACEMENT</a:t>
            </a:r>
            <a:endParaRPr lang="en-US" dirty="0"/>
          </a:p>
        </p:txBody>
      </p:sp>
      <p:graphicFrame>
        <p:nvGraphicFramePr>
          <p:cNvPr id="55297" name="Object 1"/>
          <p:cNvGraphicFramePr>
            <a:graphicFrameLocks noChangeAspect="1"/>
          </p:cNvGraphicFramePr>
          <p:nvPr/>
        </p:nvGraphicFramePr>
        <p:xfrm>
          <a:off x="5029200" y="4572000"/>
          <a:ext cx="3276600" cy="1601788"/>
        </p:xfrm>
        <a:graphic>
          <a:graphicData uri="http://schemas.openxmlformats.org/presentationml/2006/ole">
            <p:oleObj spid="_x0000_s55297" name="Clip" r:id="rId3" imgW="5349875" imgH="2911475" progId="">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9E7DC822-ED12-40CF-9350-BD80272B56FE}" type="slidenum">
              <a:rPr lang="en-US"/>
              <a:pPr>
                <a:defRPr/>
              </a:pPr>
              <a:t>21</a:t>
            </a:fld>
            <a:endParaRPr lang="en-US"/>
          </a:p>
        </p:txBody>
      </p:sp>
      <p:sp>
        <p:nvSpPr>
          <p:cNvPr id="7172" name="Rectangle 2"/>
          <p:cNvSpPr>
            <a:spLocks noChangeArrowheads="1"/>
          </p:cNvSpPr>
          <p:nvPr/>
        </p:nvSpPr>
        <p:spPr bwMode="auto">
          <a:xfrm>
            <a:off x="304800" y="228600"/>
            <a:ext cx="7772400" cy="1219200"/>
          </a:xfrm>
          <a:prstGeom prst="rect">
            <a:avLst/>
          </a:prstGeom>
          <a:noFill/>
          <a:ln w="9525">
            <a:noFill/>
            <a:miter lim="800000"/>
            <a:headEnd/>
            <a:tailEnd/>
          </a:ln>
        </p:spPr>
        <p:txBody>
          <a:bodyPr lIns="92075" tIns="46038" rIns="92075" bIns="46038" anchor="b"/>
          <a:lstStyle/>
          <a:p>
            <a:pPr algn="ctr"/>
            <a:r>
              <a:rPr lang="en-US" sz="4400"/>
              <a:t/>
            </a:r>
            <a:br>
              <a:rPr lang="en-US" sz="4400"/>
            </a:br>
            <a:r>
              <a:rPr lang="en-US" sz="4400">
                <a:solidFill>
                  <a:srgbClr val="0070C0"/>
                </a:solidFill>
              </a:rPr>
              <a:t>KEY POINTS</a:t>
            </a:r>
          </a:p>
        </p:txBody>
      </p:sp>
      <p:sp>
        <p:nvSpPr>
          <p:cNvPr id="7173" name="Rectangle 3"/>
          <p:cNvSpPr>
            <a:spLocks noChangeArrowheads="1"/>
          </p:cNvSpPr>
          <p:nvPr/>
        </p:nvSpPr>
        <p:spPr bwMode="auto">
          <a:xfrm>
            <a:off x="609600" y="990600"/>
            <a:ext cx="7653338" cy="8524875"/>
          </a:xfrm>
          <a:prstGeom prst="rect">
            <a:avLst/>
          </a:prstGeom>
          <a:noFill/>
          <a:ln w="9525">
            <a:noFill/>
            <a:miter lim="800000"/>
            <a:headEnd/>
            <a:tailEnd/>
          </a:ln>
        </p:spPr>
        <p:txBody>
          <a:bodyPr lIns="92075" tIns="46038" rIns="92075" bIns="46038">
            <a:spAutoFit/>
          </a:bodyPr>
          <a:lstStyle/>
          <a:p>
            <a:pPr>
              <a:buFontTx/>
              <a:buChar char="•"/>
            </a:pPr>
            <a:endParaRPr lang="en-US" sz="3100"/>
          </a:p>
          <a:p>
            <a:pPr>
              <a:buFontTx/>
              <a:buChar char="•"/>
            </a:pPr>
            <a:r>
              <a:rPr lang="en-US" sz="2600"/>
              <a:t> </a:t>
            </a:r>
            <a:r>
              <a:rPr lang="en-US" sz="2200"/>
              <a:t>New “DCIPS Employment and Placement,” Policy (AP-V 2005)</a:t>
            </a:r>
          </a:p>
          <a:p>
            <a:pPr lvl="1">
              <a:buFont typeface="Wingdings" pitchFamily="2" charset="2"/>
              <a:buChar char="Ø"/>
            </a:pPr>
            <a:r>
              <a:rPr lang="en-US" sz="2000"/>
              <a:t> New procedures for processing 30% veteran preference pass over</a:t>
            </a:r>
          </a:p>
          <a:p>
            <a:pPr lvl="1"/>
            <a:endParaRPr lang="en-US" sz="1000"/>
          </a:p>
          <a:p>
            <a:pPr lvl="1">
              <a:buFont typeface="Wingdings" pitchFamily="2" charset="2"/>
              <a:buChar char="Ø"/>
            </a:pPr>
            <a:r>
              <a:rPr lang="en-US" sz="2000"/>
              <a:t> Eliminates reference to Interchange Agreement</a:t>
            </a:r>
          </a:p>
          <a:p>
            <a:pPr lvl="1"/>
            <a:endParaRPr lang="en-US" sz="1000"/>
          </a:p>
          <a:p>
            <a:pPr lvl="1">
              <a:buFont typeface="Wingdings" pitchFamily="2" charset="2"/>
              <a:buChar char="Ø"/>
            </a:pPr>
            <a:r>
              <a:rPr lang="en-US" sz="2000"/>
              <a:t> Provides for term appointments of no more than 5 years</a:t>
            </a:r>
          </a:p>
          <a:p>
            <a:pPr lvl="1"/>
            <a:endParaRPr lang="en-US" sz="1000"/>
          </a:p>
          <a:p>
            <a:pPr lvl="1">
              <a:buFont typeface="Wingdings" pitchFamily="2" charset="2"/>
              <a:buChar char="Ø"/>
            </a:pPr>
            <a:r>
              <a:rPr lang="en-US" sz="2000"/>
              <a:t> Enhanced Adjustment in Force (AIF) procedures</a:t>
            </a:r>
          </a:p>
          <a:p>
            <a:pPr lvl="1">
              <a:lnSpc>
                <a:spcPct val="150000"/>
              </a:lnSpc>
              <a:buFont typeface="Wingdings" pitchFamily="2" charset="2"/>
              <a:buChar char="Ø"/>
            </a:pPr>
            <a:r>
              <a:rPr lang="en-US" sz="2400"/>
              <a:t> </a:t>
            </a:r>
            <a:r>
              <a:rPr lang="en-US" sz="2000"/>
              <a:t>Clarifies position coverage</a:t>
            </a:r>
          </a:p>
          <a:p>
            <a:pPr lvl="2"/>
            <a:r>
              <a:rPr lang="en-US" sz="2000"/>
              <a:t> </a:t>
            </a:r>
            <a:r>
              <a:rPr lang="en-US" u="sng"/>
              <a:t>Occupational</a:t>
            </a:r>
            <a:r>
              <a:rPr lang="en-US"/>
              <a:t>: Positions engaged in intelligence and related work (requiring a significant degree of specialized intelligence KSA’s) in non-intelligence commands and activities</a:t>
            </a:r>
          </a:p>
          <a:p>
            <a:pPr lvl="2"/>
            <a:r>
              <a:rPr lang="en-US"/>
              <a:t> </a:t>
            </a:r>
            <a:r>
              <a:rPr lang="en-US" u="sng"/>
              <a:t>Organizational</a:t>
            </a:r>
            <a:r>
              <a:rPr lang="en-US"/>
              <a:t>:  Positions in commands and activities that have a primary intelligence mission</a:t>
            </a:r>
          </a:p>
          <a:p>
            <a:pPr lvl="2"/>
            <a:r>
              <a:rPr lang="en-US"/>
              <a:t> </a:t>
            </a:r>
            <a:r>
              <a:rPr lang="en-US" u="sng"/>
              <a:t>Selected</a:t>
            </a:r>
            <a:r>
              <a:rPr lang="en-US"/>
              <a:t>:  Positions in direct support of intelligence functions located within non-intelligence commands and activities</a:t>
            </a:r>
          </a:p>
          <a:p>
            <a:pPr lvl="1"/>
            <a:endParaRPr lang="en-US" sz="2400"/>
          </a:p>
          <a:p>
            <a:endParaRPr lang="en-US" sz="2400"/>
          </a:p>
          <a:p>
            <a:pPr lvl="1"/>
            <a:endParaRPr lang="en-US" sz="1000"/>
          </a:p>
          <a:p>
            <a:pPr lvl="2"/>
            <a:endParaRPr lang="en-US" sz="2400"/>
          </a:p>
          <a:p>
            <a:pPr lvl="1">
              <a:buFont typeface="Wingdings" pitchFamily="2" charset="2"/>
              <a:buChar char="Ø"/>
            </a:pPr>
            <a:endParaRPr lang="en-US" sz="1000"/>
          </a:p>
          <a:p>
            <a:endParaRPr lang="en-US" sz="2400"/>
          </a:p>
          <a:p>
            <a:pPr>
              <a:buFontTx/>
              <a:buChar char="•"/>
            </a:pPr>
            <a:endParaRPr lang="en-US" sz="2600"/>
          </a:p>
          <a:p>
            <a:pPr>
              <a:buFontTx/>
              <a:buChar char="•"/>
            </a:pPr>
            <a:endParaRPr lang="en-US" sz="2800"/>
          </a:p>
        </p:txBody>
      </p:sp>
      <p:graphicFrame>
        <p:nvGraphicFramePr>
          <p:cNvPr id="7170" name="Object 2"/>
          <p:cNvGraphicFramePr>
            <a:graphicFrameLocks/>
          </p:cNvGraphicFramePr>
          <p:nvPr/>
        </p:nvGraphicFramePr>
        <p:xfrm>
          <a:off x="6683375" y="531813"/>
          <a:ext cx="2254250" cy="942975"/>
        </p:xfrm>
        <a:graphic>
          <a:graphicData uri="http://schemas.openxmlformats.org/presentationml/2006/ole">
            <p:oleObj spid="_x0000_s7170" name="Clip" r:id="rId3" imgW="493703" imgH="420697" progId="">
              <p:embed/>
            </p:oleObj>
          </a:graphicData>
        </a:graphic>
      </p:graphicFrame>
      <p:sp>
        <p:nvSpPr>
          <p:cNvPr id="7174" name="Line 5"/>
          <p:cNvSpPr>
            <a:spLocks noChangeShapeType="1"/>
          </p:cNvSpPr>
          <p:nvPr/>
        </p:nvSpPr>
        <p:spPr bwMode="auto">
          <a:xfrm>
            <a:off x="609600" y="1524000"/>
            <a:ext cx="8153400" cy="0"/>
          </a:xfrm>
          <a:prstGeom prst="line">
            <a:avLst/>
          </a:prstGeom>
          <a:noFill/>
          <a:ln w="28575">
            <a:solidFill>
              <a:schemeClr val="tx1"/>
            </a:solidFill>
            <a:round/>
            <a:headEnd/>
            <a:tailEnd/>
          </a:ln>
        </p:spPr>
        <p:txBody>
          <a:bodyPr wrap="none" anchor="ctr"/>
          <a:lstStyle/>
          <a:p>
            <a:endParaRPr 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ctrTitle"/>
          </p:nvPr>
        </p:nvSpPr>
        <p:spPr/>
        <p:txBody>
          <a:bodyPr/>
          <a:lstStyle/>
          <a:p>
            <a:r>
              <a:rPr lang="en-US" smtClean="0">
                <a:solidFill>
                  <a:srgbClr val="0070C0"/>
                </a:solidFill>
              </a:rPr>
              <a:t>TRANSITION IMPACT </a:t>
            </a:r>
            <a:br>
              <a:rPr lang="en-US" smtClean="0">
                <a:solidFill>
                  <a:srgbClr val="0070C0"/>
                </a:solidFill>
              </a:rPr>
            </a:br>
            <a:r>
              <a:rPr lang="en-US" smtClean="0">
                <a:solidFill>
                  <a:srgbClr val="0070C0"/>
                </a:solidFill>
              </a:rPr>
              <a:t>ON DCIPS</a:t>
            </a:r>
          </a:p>
        </p:txBody>
      </p:sp>
      <p:sp>
        <p:nvSpPr>
          <p:cNvPr id="3" name="Subtitle 2"/>
          <p:cNvSpPr>
            <a:spLocks noGrp="1"/>
          </p:cNvSpPr>
          <p:nvPr>
            <p:ph type="subTitle" idx="1"/>
          </p:nvPr>
        </p:nvSpPr>
        <p:spPr/>
        <p:txBody>
          <a:bodyPr/>
          <a:lstStyle/>
          <a:p>
            <a:pPr>
              <a:defRPr/>
            </a:pPr>
            <a:r>
              <a:rPr lang="en-US" dirty="0" smtClean="0"/>
              <a:t>Adjustment in Force</a:t>
            </a:r>
            <a:endParaRPr lang="en-US" dirty="0"/>
          </a:p>
        </p:txBody>
      </p:sp>
      <p:graphicFrame>
        <p:nvGraphicFramePr>
          <p:cNvPr id="53249" name="Object 1"/>
          <p:cNvGraphicFramePr>
            <a:graphicFrameLocks noChangeAspect="1"/>
          </p:cNvGraphicFramePr>
          <p:nvPr/>
        </p:nvGraphicFramePr>
        <p:xfrm>
          <a:off x="3048000" y="4724400"/>
          <a:ext cx="3067050" cy="1924050"/>
        </p:xfrm>
        <a:graphic>
          <a:graphicData uri="http://schemas.openxmlformats.org/presentationml/2006/ole">
            <p:oleObj spid="_x0000_s53249" name="Clip" r:id="rId3" imgW="4039263" imgH="2534876" progId="">
              <p:embed/>
            </p:oleObj>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BF0AC6E2-C0FE-47D0-82A8-A0312036D286}" type="slidenum">
              <a:rPr lang="en-US"/>
              <a:pPr>
                <a:defRPr/>
              </a:pPr>
              <a:t>23</a:t>
            </a:fld>
            <a:endParaRPr lang="en-US"/>
          </a:p>
        </p:txBody>
      </p:sp>
      <p:sp>
        <p:nvSpPr>
          <p:cNvPr id="8196" name="Rectangle 2"/>
          <p:cNvSpPr>
            <a:spLocks noChangeArrowheads="1"/>
          </p:cNvSpPr>
          <p:nvPr/>
        </p:nvSpPr>
        <p:spPr bwMode="auto">
          <a:xfrm>
            <a:off x="304800" y="228600"/>
            <a:ext cx="7772400" cy="1219200"/>
          </a:xfrm>
          <a:prstGeom prst="rect">
            <a:avLst/>
          </a:prstGeom>
          <a:noFill/>
          <a:ln w="9525">
            <a:noFill/>
            <a:miter lim="800000"/>
            <a:headEnd/>
            <a:tailEnd/>
          </a:ln>
        </p:spPr>
        <p:txBody>
          <a:bodyPr lIns="92075" tIns="46038" rIns="92075" bIns="46038" anchor="b"/>
          <a:lstStyle/>
          <a:p>
            <a:pPr algn="ctr"/>
            <a:r>
              <a:rPr lang="en-US" sz="4400"/>
              <a:t/>
            </a:r>
            <a:br>
              <a:rPr lang="en-US" sz="4400"/>
            </a:br>
            <a:r>
              <a:rPr lang="en-US" sz="4400">
                <a:solidFill>
                  <a:srgbClr val="0070C0"/>
                </a:solidFill>
              </a:rPr>
              <a:t>KEY POINTS</a:t>
            </a:r>
          </a:p>
        </p:txBody>
      </p:sp>
      <p:sp>
        <p:nvSpPr>
          <p:cNvPr id="8197" name="Rectangle 3"/>
          <p:cNvSpPr>
            <a:spLocks noChangeArrowheads="1"/>
          </p:cNvSpPr>
          <p:nvPr/>
        </p:nvSpPr>
        <p:spPr bwMode="auto">
          <a:xfrm>
            <a:off x="609600" y="1066800"/>
            <a:ext cx="7653338" cy="7956550"/>
          </a:xfrm>
          <a:prstGeom prst="rect">
            <a:avLst/>
          </a:prstGeom>
          <a:noFill/>
          <a:ln w="9525">
            <a:noFill/>
            <a:miter lim="800000"/>
            <a:headEnd/>
            <a:tailEnd/>
          </a:ln>
        </p:spPr>
        <p:txBody>
          <a:bodyPr lIns="92075" tIns="46038" rIns="92075" bIns="46038">
            <a:spAutoFit/>
          </a:bodyPr>
          <a:lstStyle/>
          <a:p>
            <a:pPr>
              <a:buFontTx/>
              <a:buChar char="•"/>
            </a:pPr>
            <a:endParaRPr lang="en-US" sz="3100"/>
          </a:p>
          <a:p>
            <a:pPr>
              <a:buFontTx/>
              <a:buChar char="•"/>
            </a:pPr>
            <a:r>
              <a:rPr lang="en-US" sz="2600"/>
              <a:t> </a:t>
            </a:r>
            <a:r>
              <a:rPr lang="en-US" sz="2200"/>
              <a:t>New “DCIPS Adjustment in Force,” policy (AP-V 2004).</a:t>
            </a:r>
          </a:p>
          <a:p>
            <a:pPr lvl="1">
              <a:buFont typeface="Wingdings" pitchFamily="2" charset="2"/>
              <a:buChar char="Ø"/>
            </a:pPr>
            <a:r>
              <a:rPr lang="en-US" sz="2000"/>
              <a:t> Minimal change.  “Adjustment in Force (AIF)” rather than “Reduction in Force (RIF)”.</a:t>
            </a:r>
          </a:p>
          <a:p>
            <a:pPr lvl="1">
              <a:buFont typeface="Wingdings" pitchFamily="2" charset="2"/>
              <a:buChar char="Ø"/>
            </a:pPr>
            <a:r>
              <a:rPr lang="en-US" sz="2000"/>
              <a:t> What Doesn’t Change:</a:t>
            </a:r>
          </a:p>
          <a:p>
            <a:pPr lvl="2">
              <a:buFont typeface="Wingdings" pitchFamily="2" charset="2"/>
              <a:buChar char="ü"/>
            </a:pPr>
            <a:r>
              <a:rPr lang="en-US" sz="1600"/>
              <a:t>DCIPS stresses </a:t>
            </a:r>
            <a:r>
              <a:rPr lang="en-US" sz="1600" u="sng"/>
              <a:t>placement</a:t>
            </a:r>
            <a:r>
              <a:rPr lang="en-US" sz="1600"/>
              <a:t> rather than displacement.</a:t>
            </a:r>
          </a:p>
          <a:p>
            <a:pPr lvl="2">
              <a:buFont typeface="Wingdings" pitchFamily="2" charset="2"/>
              <a:buChar char="ü"/>
            </a:pPr>
            <a:r>
              <a:rPr lang="en-US" sz="1600"/>
              <a:t>DCIPS and Competitive Service employees do </a:t>
            </a:r>
            <a:r>
              <a:rPr lang="en-US" sz="1600" u="sng"/>
              <a:t>not</a:t>
            </a:r>
            <a:r>
              <a:rPr lang="en-US" sz="1600"/>
              <a:t> compete against each other during an AIF.  A Competitive Service employee cannot </a:t>
            </a:r>
            <a:r>
              <a:rPr lang="en-US" sz="1600" b="1"/>
              <a:t>bump </a:t>
            </a:r>
            <a:r>
              <a:rPr lang="en-US" sz="1600"/>
              <a:t>or</a:t>
            </a:r>
            <a:r>
              <a:rPr lang="en-US" sz="1600" b="1"/>
              <a:t> retreat</a:t>
            </a:r>
            <a:r>
              <a:rPr lang="en-US" sz="1600"/>
              <a:t> into a position encumbered by a DCIPS employee and vice versa.</a:t>
            </a:r>
          </a:p>
          <a:p>
            <a:pPr lvl="2">
              <a:buFont typeface="Wingdings" pitchFamily="2" charset="2"/>
              <a:buChar char="ü"/>
            </a:pPr>
            <a:r>
              <a:rPr lang="en-US" sz="1600"/>
              <a:t>Only one round of competition in an AIF because of how Assignment Rights are determined.  </a:t>
            </a:r>
          </a:p>
          <a:p>
            <a:pPr lvl="2">
              <a:buFont typeface="Wingdings" pitchFamily="2" charset="2"/>
              <a:buChar char="ü"/>
            </a:pPr>
            <a:r>
              <a:rPr lang="en-US" sz="1600"/>
              <a:t>DCIPS employees do not have “</a:t>
            </a:r>
            <a:r>
              <a:rPr lang="en-US" sz="1600" b="1"/>
              <a:t>Assignment Rights” </a:t>
            </a:r>
            <a:r>
              <a:rPr lang="en-US" sz="1600"/>
              <a:t>that result in chain reactions where one displaced employee displaces another who displaces another, etc.</a:t>
            </a:r>
            <a:r>
              <a:rPr lang="en-US" sz="1600" b="1"/>
              <a:t>  Instead, </a:t>
            </a:r>
            <a:r>
              <a:rPr lang="en-US" sz="1600"/>
              <a:t>if a position is abolished, no more than two people will be impacted – the person in the position to be abolished and the person on the applicable </a:t>
            </a:r>
            <a:r>
              <a:rPr lang="en-US" sz="1600" b="1"/>
              <a:t>Retention Register</a:t>
            </a:r>
            <a:r>
              <a:rPr lang="en-US" sz="1600"/>
              <a:t> with the lowest retention, if different from the first person.  The lowest person on the Retention Register is the one who will be displaced.  </a:t>
            </a:r>
          </a:p>
          <a:p>
            <a:pPr>
              <a:buFont typeface="Wingdings" pitchFamily="2" charset="2"/>
              <a:buChar char="Ø"/>
            </a:pPr>
            <a:endParaRPr lang="en-US" sz="2400"/>
          </a:p>
          <a:p>
            <a:endParaRPr lang="en-US" sz="2400"/>
          </a:p>
          <a:p>
            <a:pPr lvl="1"/>
            <a:endParaRPr lang="en-US" sz="1000"/>
          </a:p>
          <a:p>
            <a:pPr lvl="2"/>
            <a:endParaRPr lang="en-US" sz="2400"/>
          </a:p>
          <a:p>
            <a:pPr lvl="1">
              <a:buFont typeface="Wingdings" pitchFamily="2" charset="2"/>
              <a:buChar char="Ø"/>
            </a:pPr>
            <a:endParaRPr lang="en-US" sz="1000"/>
          </a:p>
          <a:p>
            <a:endParaRPr lang="en-US" sz="2400"/>
          </a:p>
          <a:p>
            <a:pPr>
              <a:buFontTx/>
              <a:buChar char="•"/>
            </a:pPr>
            <a:endParaRPr lang="en-US" sz="2600"/>
          </a:p>
          <a:p>
            <a:pPr>
              <a:buFontTx/>
              <a:buChar char="•"/>
            </a:pPr>
            <a:endParaRPr lang="en-US" sz="2800"/>
          </a:p>
        </p:txBody>
      </p:sp>
      <p:graphicFrame>
        <p:nvGraphicFramePr>
          <p:cNvPr id="8194" name="Object 2"/>
          <p:cNvGraphicFramePr>
            <a:graphicFrameLocks/>
          </p:cNvGraphicFramePr>
          <p:nvPr/>
        </p:nvGraphicFramePr>
        <p:xfrm>
          <a:off x="6683375" y="531813"/>
          <a:ext cx="2254250" cy="942975"/>
        </p:xfrm>
        <a:graphic>
          <a:graphicData uri="http://schemas.openxmlformats.org/presentationml/2006/ole">
            <p:oleObj spid="_x0000_s8194" name="Clip" r:id="rId3" imgW="493703" imgH="420697" progId="">
              <p:embed/>
            </p:oleObj>
          </a:graphicData>
        </a:graphic>
      </p:graphicFrame>
      <p:sp>
        <p:nvSpPr>
          <p:cNvPr id="8198" name="Line 5"/>
          <p:cNvSpPr>
            <a:spLocks noChangeShapeType="1"/>
          </p:cNvSpPr>
          <p:nvPr/>
        </p:nvSpPr>
        <p:spPr bwMode="auto">
          <a:xfrm>
            <a:off x="609600" y="1524000"/>
            <a:ext cx="8153400" cy="0"/>
          </a:xfrm>
          <a:prstGeom prst="line">
            <a:avLst/>
          </a:prstGeom>
          <a:noFill/>
          <a:ln w="28575">
            <a:solidFill>
              <a:schemeClr val="tx1"/>
            </a:solidFill>
            <a:round/>
            <a:headEnd/>
            <a:tailEnd/>
          </a:ln>
        </p:spPr>
        <p:txBody>
          <a:bodyPr wrap="none" anchor="ctr"/>
          <a:lstStyle/>
          <a:p>
            <a:endParaRPr lang="en-US"/>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itle 1"/>
          <p:cNvSpPr>
            <a:spLocks noGrp="1"/>
          </p:cNvSpPr>
          <p:nvPr>
            <p:ph type="ctrTitle"/>
          </p:nvPr>
        </p:nvSpPr>
        <p:spPr/>
        <p:txBody>
          <a:bodyPr/>
          <a:lstStyle/>
          <a:p>
            <a:r>
              <a:rPr lang="en-US" smtClean="0">
                <a:solidFill>
                  <a:srgbClr val="0070C0"/>
                </a:solidFill>
              </a:rPr>
              <a:t>TRANSITION IMPACT </a:t>
            </a:r>
            <a:br>
              <a:rPr lang="en-US" smtClean="0">
                <a:solidFill>
                  <a:srgbClr val="0070C0"/>
                </a:solidFill>
              </a:rPr>
            </a:br>
            <a:r>
              <a:rPr lang="en-US" smtClean="0">
                <a:solidFill>
                  <a:srgbClr val="0070C0"/>
                </a:solidFill>
              </a:rPr>
              <a:t>ON DCIPS</a:t>
            </a:r>
          </a:p>
        </p:txBody>
      </p:sp>
      <p:sp>
        <p:nvSpPr>
          <p:cNvPr id="69636" name="Subtitle 2"/>
          <p:cNvSpPr>
            <a:spLocks noGrp="1"/>
          </p:cNvSpPr>
          <p:nvPr>
            <p:ph type="subTitle" idx="1"/>
          </p:nvPr>
        </p:nvSpPr>
        <p:spPr/>
        <p:txBody>
          <a:bodyPr/>
          <a:lstStyle/>
          <a:p>
            <a:r>
              <a:rPr lang="en-US" dirty="0" smtClean="0">
                <a:solidFill>
                  <a:srgbClr val="0070C0"/>
                </a:solidFill>
              </a:rPr>
              <a:t>Awards and Recognition</a:t>
            </a:r>
          </a:p>
        </p:txBody>
      </p:sp>
      <p:graphicFrame>
        <p:nvGraphicFramePr>
          <p:cNvPr id="2" name="Object 3"/>
          <p:cNvGraphicFramePr>
            <a:graphicFrameLocks noChangeAspect="1"/>
          </p:cNvGraphicFramePr>
          <p:nvPr/>
        </p:nvGraphicFramePr>
        <p:xfrm>
          <a:off x="6324600" y="5410200"/>
          <a:ext cx="1371600" cy="1225274"/>
        </p:xfrm>
        <a:graphic>
          <a:graphicData uri="http://schemas.openxmlformats.org/presentationml/2006/ole">
            <p:oleObj spid="_x0000_s69635" name="Clip" r:id="rId3" imgW="1826057" imgH="1630375" progId="">
              <p:embed/>
            </p:oleObj>
          </a:graphicData>
        </a:graphic>
      </p:graphicFrame>
      <p:graphicFrame>
        <p:nvGraphicFramePr>
          <p:cNvPr id="3" name="Object 4"/>
          <p:cNvGraphicFramePr>
            <a:graphicFrameLocks noChangeAspect="1"/>
          </p:cNvGraphicFramePr>
          <p:nvPr/>
        </p:nvGraphicFramePr>
        <p:xfrm>
          <a:off x="7010400" y="3810000"/>
          <a:ext cx="1835814" cy="2819400"/>
        </p:xfrm>
        <a:graphic>
          <a:graphicData uri="http://schemas.openxmlformats.org/presentationml/2006/ole">
            <p:oleObj spid="_x0000_s69636" name="Clip" r:id="rId4" imgW="3687763" imgH="5662613" progId="">
              <p:embed/>
            </p:oleObj>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A2D7CE0C-243E-46EF-94ED-80BEF22E18A6}" type="slidenum">
              <a:rPr lang="en-US"/>
              <a:pPr>
                <a:defRPr/>
              </a:pPr>
              <a:t>25</a:t>
            </a:fld>
            <a:endParaRPr lang="en-US"/>
          </a:p>
        </p:txBody>
      </p:sp>
      <p:sp>
        <p:nvSpPr>
          <p:cNvPr id="70660" name="Rectangle 2"/>
          <p:cNvSpPr>
            <a:spLocks noChangeArrowheads="1"/>
          </p:cNvSpPr>
          <p:nvPr/>
        </p:nvSpPr>
        <p:spPr bwMode="auto">
          <a:xfrm>
            <a:off x="304800" y="228600"/>
            <a:ext cx="7772400" cy="1219200"/>
          </a:xfrm>
          <a:prstGeom prst="rect">
            <a:avLst/>
          </a:prstGeom>
          <a:noFill/>
          <a:ln w="9525">
            <a:noFill/>
            <a:miter lim="800000"/>
            <a:headEnd/>
            <a:tailEnd/>
          </a:ln>
        </p:spPr>
        <p:txBody>
          <a:bodyPr lIns="92075" tIns="46038" rIns="92075" bIns="46038" anchor="b"/>
          <a:lstStyle/>
          <a:p>
            <a:pPr algn="ctr"/>
            <a:r>
              <a:rPr lang="en-US" sz="4400"/>
              <a:t/>
            </a:r>
            <a:br>
              <a:rPr lang="en-US" sz="4400"/>
            </a:br>
            <a:r>
              <a:rPr lang="en-US" sz="4400">
                <a:solidFill>
                  <a:srgbClr val="0070C0"/>
                </a:solidFill>
              </a:rPr>
              <a:t>KEY POINTS</a:t>
            </a:r>
          </a:p>
        </p:txBody>
      </p:sp>
      <p:sp>
        <p:nvSpPr>
          <p:cNvPr id="70661" name="Rectangle 3"/>
          <p:cNvSpPr>
            <a:spLocks noChangeArrowheads="1"/>
          </p:cNvSpPr>
          <p:nvPr/>
        </p:nvSpPr>
        <p:spPr bwMode="auto">
          <a:xfrm>
            <a:off x="609600" y="1143000"/>
            <a:ext cx="7653338" cy="4694235"/>
          </a:xfrm>
          <a:prstGeom prst="rect">
            <a:avLst/>
          </a:prstGeom>
          <a:noFill/>
          <a:ln w="9525">
            <a:noFill/>
            <a:miter lim="800000"/>
            <a:headEnd/>
            <a:tailEnd/>
          </a:ln>
        </p:spPr>
        <p:txBody>
          <a:bodyPr lIns="92075" tIns="46038" rIns="92075" bIns="46038">
            <a:spAutoFit/>
          </a:bodyPr>
          <a:lstStyle/>
          <a:p>
            <a:pPr>
              <a:buFontTx/>
              <a:buChar char="•"/>
            </a:pPr>
            <a:endParaRPr lang="en-US" sz="3100" dirty="0"/>
          </a:p>
          <a:p>
            <a:pPr>
              <a:buFontTx/>
              <a:buChar char="•"/>
            </a:pPr>
            <a:r>
              <a:rPr lang="en-US" sz="2600" dirty="0"/>
              <a:t> </a:t>
            </a:r>
            <a:r>
              <a:rPr lang="en-US" sz="2400" dirty="0"/>
              <a:t>New DCIPS </a:t>
            </a:r>
            <a:r>
              <a:rPr lang="en-US" sz="2400" dirty="0" smtClean="0"/>
              <a:t>Awards and Recognition </a:t>
            </a:r>
            <a:r>
              <a:rPr lang="en-US" sz="2400" dirty="0"/>
              <a:t>(AP-V </a:t>
            </a:r>
            <a:r>
              <a:rPr lang="en-US" sz="2400" dirty="0" smtClean="0"/>
              <a:t>2008) </a:t>
            </a:r>
            <a:r>
              <a:rPr lang="en-US" sz="2400" smtClean="0"/>
              <a:t>Policy </a:t>
            </a:r>
            <a:endParaRPr lang="en-US" sz="1000" dirty="0"/>
          </a:p>
          <a:p>
            <a:pPr>
              <a:buFontTx/>
              <a:buChar char="•"/>
            </a:pPr>
            <a:endParaRPr lang="en-US" sz="1000" dirty="0"/>
          </a:p>
          <a:p>
            <a:endParaRPr lang="en-US" sz="1000" dirty="0"/>
          </a:p>
          <a:p>
            <a:pPr lvl="1">
              <a:buFont typeface="Wingdings" pitchFamily="2" charset="2"/>
              <a:buChar char="Ø"/>
            </a:pPr>
            <a:r>
              <a:rPr lang="en-US" sz="2400" dirty="0"/>
              <a:t> </a:t>
            </a:r>
            <a:r>
              <a:rPr lang="en-US" sz="2400" dirty="0" smtClean="0"/>
              <a:t>Quality Step Increase (QSI) replaced by:  </a:t>
            </a:r>
          </a:p>
          <a:p>
            <a:pPr lvl="1">
              <a:buFont typeface="Wingdings" pitchFamily="2" charset="2"/>
              <a:buChar char="Ø"/>
            </a:pPr>
            <a:endParaRPr lang="en-US" sz="2400" u="sng" dirty="0" smtClean="0"/>
          </a:p>
          <a:p>
            <a:pPr lvl="2">
              <a:buFont typeface="Wingdings" pitchFamily="2" charset="2"/>
              <a:buChar char="ü"/>
            </a:pPr>
            <a:r>
              <a:rPr lang="en-US" sz="2400" dirty="0" smtClean="0"/>
              <a:t>DCIPS Quality Increase (DQI)</a:t>
            </a:r>
          </a:p>
          <a:p>
            <a:pPr lvl="2"/>
            <a:endParaRPr lang="en-US" sz="2400" dirty="0" smtClean="0"/>
          </a:p>
          <a:p>
            <a:pPr lvl="2">
              <a:buFont typeface="Wingdings" pitchFamily="2" charset="2"/>
              <a:buChar char="ü"/>
            </a:pPr>
            <a:r>
              <a:rPr lang="en-US" sz="2400" dirty="0" smtClean="0"/>
              <a:t>DCIPS Sustained Quality Increase (DCIPS SQI) </a:t>
            </a:r>
            <a:endParaRPr lang="en-US" sz="2400" dirty="0"/>
          </a:p>
          <a:p>
            <a:pPr>
              <a:buFontTx/>
              <a:buChar char="•"/>
            </a:pPr>
            <a:endParaRPr lang="en-US" sz="2600" dirty="0"/>
          </a:p>
          <a:p>
            <a:pPr>
              <a:buFontTx/>
              <a:buChar char="•"/>
            </a:pPr>
            <a:endParaRPr lang="en-US" sz="2800" dirty="0"/>
          </a:p>
        </p:txBody>
      </p:sp>
      <p:graphicFrame>
        <p:nvGraphicFramePr>
          <p:cNvPr id="70658" name="Object 2"/>
          <p:cNvGraphicFramePr>
            <a:graphicFrameLocks/>
          </p:cNvGraphicFramePr>
          <p:nvPr/>
        </p:nvGraphicFramePr>
        <p:xfrm>
          <a:off x="6683375" y="531813"/>
          <a:ext cx="2254250" cy="942975"/>
        </p:xfrm>
        <a:graphic>
          <a:graphicData uri="http://schemas.openxmlformats.org/presentationml/2006/ole">
            <p:oleObj spid="_x0000_s87042" name="Clip" r:id="rId3" imgW="493703" imgH="420697" progId="">
              <p:embed/>
            </p:oleObj>
          </a:graphicData>
        </a:graphic>
      </p:graphicFrame>
      <p:sp>
        <p:nvSpPr>
          <p:cNvPr id="70662" name="Line 5"/>
          <p:cNvSpPr>
            <a:spLocks noChangeShapeType="1"/>
          </p:cNvSpPr>
          <p:nvPr/>
        </p:nvSpPr>
        <p:spPr bwMode="auto">
          <a:xfrm>
            <a:off x="609600" y="1524000"/>
            <a:ext cx="8153400" cy="0"/>
          </a:xfrm>
          <a:prstGeom prst="line">
            <a:avLst/>
          </a:prstGeom>
          <a:noFill/>
          <a:ln w="28575">
            <a:solidFill>
              <a:schemeClr val="tx1"/>
            </a:solidFill>
            <a:round/>
            <a:headEnd/>
            <a:tailEnd/>
          </a:ln>
        </p:spPr>
        <p:txBody>
          <a:bodyPr wrap="none" anchor="ctr"/>
          <a:lstStyle/>
          <a:p>
            <a:endParaRPr lang="en-US"/>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A2D7CE0C-243E-46EF-94ED-80BEF22E18A6}" type="slidenum">
              <a:rPr lang="en-US"/>
              <a:pPr>
                <a:defRPr/>
              </a:pPr>
              <a:t>26</a:t>
            </a:fld>
            <a:endParaRPr lang="en-US"/>
          </a:p>
        </p:txBody>
      </p:sp>
      <p:sp>
        <p:nvSpPr>
          <p:cNvPr id="70660" name="Rectangle 2"/>
          <p:cNvSpPr>
            <a:spLocks noChangeArrowheads="1"/>
          </p:cNvSpPr>
          <p:nvPr/>
        </p:nvSpPr>
        <p:spPr bwMode="auto">
          <a:xfrm>
            <a:off x="304800" y="228600"/>
            <a:ext cx="7772400" cy="1219200"/>
          </a:xfrm>
          <a:prstGeom prst="rect">
            <a:avLst/>
          </a:prstGeom>
          <a:noFill/>
          <a:ln w="9525">
            <a:noFill/>
            <a:miter lim="800000"/>
            <a:headEnd/>
            <a:tailEnd/>
          </a:ln>
        </p:spPr>
        <p:txBody>
          <a:bodyPr lIns="92075" tIns="46038" rIns="92075" bIns="46038" anchor="b"/>
          <a:lstStyle/>
          <a:p>
            <a:pPr algn="ctr"/>
            <a:r>
              <a:rPr lang="en-US" sz="4400"/>
              <a:t/>
            </a:r>
            <a:br>
              <a:rPr lang="en-US" sz="4400"/>
            </a:br>
            <a:r>
              <a:rPr lang="en-US" sz="4400">
                <a:solidFill>
                  <a:srgbClr val="0070C0"/>
                </a:solidFill>
              </a:rPr>
              <a:t>KEY POINTS</a:t>
            </a:r>
          </a:p>
        </p:txBody>
      </p:sp>
      <p:sp>
        <p:nvSpPr>
          <p:cNvPr id="70661" name="Rectangle 3"/>
          <p:cNvSpPr>
            <a:spLocks noChangeArrowheads="1"/>
          </p:cNvSpPr>
          <p:nvPr/>
        </p:nvSpPr>
        <p:spPr bwMode="auto">
          <a:xfrm>
            <a:off x="609600" y="1143000"/>
            <a:ext cx="7653338" cy="4294125"/>
          </a:xfrm>
          <a:prstGeom prst="rect">
            <a:avLst/>
          </a:prstGeom>
          <a:noFill/>
          <a:ln w="9525">
            <a:noFill/>
            <a:miter lim="800000"/>
            <a:headEnd/>
            <a:tailEnd/>
          </a:ln>
        </p:spPr>
        <p:txBody>
          <a:bodyPr lIns="92075" tIns="46038" rIns="92075" bIns="46038">
            <a:spAutoFit/>
          </a:bodyPr>
          <a:lstStyle/>
          <a:p>
            <a:pPr>
              <a:buFontTx/>
              <a:buChar char="•"/>
            </a:pPr>
            <a:endParaRPr lang="en-US" sz="3100" dirty="0"/>
          </a:p>
          <a:p>
            <a:pPr>
              <a:buFont typeface="Arial" pitchFamily="34" charset="0"/>
              <a:buChar char="•"/>
            </a:pPr>
            <a:r>
              <a:rPr lang="en-US" sz="2400" dirty="0" smtClean="0"/>
              <a:t> </a:t>
            </a:r>
            <a:r>
              <a:rPr lang="en-US" sz="2400" u="sng" dirty="0" smtClean="0"/>
              <a:t>DCIPS Quality Increase (DQI)</a:t>
            </a:r>
            <a:r>
              <a:rPr lang="en-US" sz="2400" dirty="0" smtClean="0"/>
              <a:t>.  </a:t>
            </a:r>
            <a:r>
              <a:rPr lang="en-US" sz="2200" dirty="0" smtClean="0"/>
              <a:t>DQI is a base pay increase monetary award in the form of an increase in an employee’s pay from one step of the grade of his or her position to the next higher step of that grade. </a:t>
            </a:r>
            <a:r>
              <a:rPr lang="en-US" sz="2200" i="1" dirty="0" smtClean="0"/>
              <a:t>Commands </a:t>
            </a:r>
            <a:r>
              <a:rPr lang="en-US" sz="2200" dirty="0" smtClean="0"/>
              <a:t>may use a DQI to reward </a:t>
            </a:r>
            <a:r>
              <a:rPr lang="en-US" sz="2200" i="1" dirty="0" smtClean="0"/>
              <a:t>Army DCIPS employees with a current evaluation of record of “Outstanding”</a:t>
            </a:r>
            <a:r>
              <a:rPr lang="en-US" sz="2200" dirty="0" smtClean="0"/>
              <a:t> and who have not received a base-pay increase monetary award of any type within the preceding 52 consecutive weeks. </a:t>
            </a:r>
            <a:r>
              <a:rPr lang="en-US" sz="2200" i="1" dirty="0" smtClean="0"/>
              <a:t>Command</a:t>
            </a:r>
            <a:r>
              <a:rPr lang="en-US" sz="2200" dirty="0" smtClean="0"/>
              <a:t> discretion may be used to provide additional criteria for this award. </a:t>
            </a:r>
          </a:p>
          <a:p>
            <a:pPr>
              <a:buFont typeface="Arial" pitchFamily="34" charset="0"/>
              <a:buChar char="•"/>
            </a:pPr>
            <a:endParaRPr lang="en-US" sz="2000" dirty="0" smtClean="0"/>
          </a:p>
        </p:txBody>
      </p:sp>
      <p:graphicFrame>
        <p:nvGraphicFramePr>
          <p:cNvPr id="70658" name="Object 2"/>
          <p:cNvGraphicFramePr>
            <a:graphicFrameLocks/>
          </p:cNvGraphicFramePr>
          <p:nvPr/>
        </p:nvGraphicFramePr>
        <p:xfrm>
          <a:off x="6683375" y="531813"/>
          <a:ext cx="2254250" cy="942975"/>
        </p:xfrm>
        <a:graphic>
          <a:graphicData uri="http://schemas.openxmlformats.org/presentationml/2006/ole">
            <p:oleObj spid="_x0000_s91138" name="Clip" r:id="rId3" imgW="493703" imgH="420697" progId="">
              <p:embed/>
            </p:oleObj>
          </a:graphicData>
        </a:graphic>
      </p:graphicFrame>
      <p:sp>
        <p:nvSpPr>
          <p:cNvPr id="70662" name="Line 5"/>
          <p:cNvSpPr>
            <a:spLocks noChangeShapeType="1"/>
          </p:cNvSpPr>
          <p:nvPr/>
        </p:nvSpPr>
        <p:spPr bwMode="auto">
          <a:xfrm>
            <a:off x="609600" y="1524000"/>
            <a:ext cx="8153400" cy="0"/>
          </a:xfrm>
          <a:prstGeom prst="line">
            <a:avLst/>
          </a:prstGeom>
          <a:noFill/>
          <a:ln w="28575">
            <a:solidFill>
              <a:schemeClr val="tx1"/>
            </a:solidFill>
            <a:round/>
            <a:headEnd/>
            <a:tailEnd/>
          </a:ln>
        </p:spPr>
        <p:txBody>
          <a:bodyPr wrap="none" anchor="ctr"/>
          <a:lstStyle/>
          <a:p>
            <a:endParaRPr lang="en-US"/>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A2D7CE0C-243E-46EF-94ED-80BEF22E18A6}" type="slidenum">
              <a:rPr lang="en-US"/>
              <a:pPr>
                <a:defRPr/>
              </a:pPr>
              <a:t>27</a:t>
            </a:fld>
            <a:endParaRPr lang="en-US"/>
          </a:p>
        </p:txBody>
      </p:sp>
      <p:sp>
        <p:nvSpPr>
          <p:cNvPr id="70660" name="Rectangle 2"/>
          <p:cNvSpPr>
            <a:spLocks noChangeArrowheads="1"/>
          </p:cNvSpPr>
          <p:nvPr/>
        </p:nvSpPr>
        <p:spPr bwMode="auto">
          <a:xfrm>
            <a:off x="304800" y="228600"/>
            <a:ext cx="7772400" cy="1219200"/>
          </a:xfrm>
          <a:prstGeom prst="rect">
            <a:avLst/>
          </a:prstGeom>
          <a:noFill/>
          <a:ln w="9525">
            <a:noFill/>
            <a:miter lim="800000"/>
            <a:headEnd/>
            <a:tailEnd/>
          </a:ln>
        </p:spPr>
        <p:txBody>
          <a:bodyPr lIns="92075" tIns="46038" rIns="92075" bIns="46038" anchor="b"/>
          <a:lstStyle/>
          <a:p>
            <a:pPr algn="ctr"/>
            <a:r>
              <a:rPr lang="en-US" sz="4400" dirty="0"/>
              <a:t/>
            </a:r>
            <a:br>
              <a:rPr lang="en-US" sz="4400" dirty="0"/>
            </a:br>
            <a:r>
              <a:rPr lang="en-US" sz="4400" dirty="0">
                <a:solidFill>
                  <a:srgbClr val="0070C0"/>
                </a:solidFill>
              </a:rPr>
              <a:t>KEY POINTS</a:t>
            </a:r>
          </a:p>
        </p:txBody>
      </p:sp>
      <p:sp>
        <p:nvSpPr>
          <p:cNvPr id="70661" name="Rectangle 3"/>
          <p:cNvSpPr>
            <a:spLocks noChangeArrowheads="1"/>
          </p:cNvSpPr>
          <p:nvPr/>
        </p:nvSpPr>
        <p:spPr bwMode="auto">
          <a:xfrm>
            <a:off x="609600" y="1143000"/>
            <a:ext cx="7653338" cy="5648342"/>
          </a:xfrm>
          <a:prstGeom prst="rect">
            <a:avLst/>
          </a:prstGeom>
          <a:noFill/>
          <a:ln w="9525">
            <a:noFill/>
            <a:miter lim="800000"/>
            <a:headEnd/>
            <a:tailEnd/>
          </a:ln>
        </p:spPr>
        <p:txBody>
          <a:bodyPr lIns="92075" tIns="46038" rIns="92075" bIns="46038">
            <a:spAutoFit/>
          </a:bodyPr>
          <a:lstStyle/>
          <a:p>
            <a:pPr>
              <a:buFontTx/>
              <a:buChar char="•"/>
            </a:pPr>
            <a:endParaRPr lang="en-US" sz="3100" dirty="0"/>
          </a:p>
          <a:p>
            <a:pPr>
              <a:buFont typeface="Arial" pitchFamily="34" charset="0"/>
              <a:buChar char="•"/>
            </a:pPr>
            <a:r>
              <a:rPr lang="en-US" sz="2400" dirty="0" smtClean="0"/>
              <a:t> </a:t>
            </a:r>
            <a:r>
              <a:rPr lang="en-US" sz="2400" u="sng" dirty="0" smtClean="0"/>
              <a:t>DCIPS Sustained Quality Increase (DCIPS SQI).</a:t>
            </a:r>
            <a:r>
              <a:rPr lang="en-US" sz="2400" dirty="0" smtClean="0"/>
              <a:t> </a:t>
            </a:r>
            <a:r>
              <a:rPr lang="en-US" sz="2200" dirty="0" smtClean="0"/>
              <a:t>DCIPS SQI provides the highest base-pay increase monetary award available to </a:t>
            </a:r>
            <a:r>
              <a:rPr lang="en-US" sz="2200" i="1" dirty="0" smtClean="0"/>
              <a:t>Army DCIPS employees</a:t>
            </a:r>
            <a:r>
              <a:rPr lang="en-US" sz="2200" dirty="0" smtClean="0"/>
              <a:t>. The DCIPS SQI is a sustained performance award reserved to recognize truly exemplary sustained performance. The award consists of a base pay increase monetary award in the form of an increase in an employee’s pay of two steps at their current grade. </a:t>
            </a:r>
            <a:r>
              <a:rPr lang="en-US" sz="2200" i="1" dirty="0" smtClean="0"/>
              <a:t>Commands may use the SQI to reward employees who received “Outstanding” evaluations of record for three consecutive years</a:t>
            </a:r>
            <a:r>
              <a:rPr lang="en-US" sz="2200" dirty="0" smtClean="0"/>
              <a:t>, the current and two preceding performance evaluation cycles. Employees </a:t>
            </a:r>
            <a:r>
              <a:rPr lang="en-US" sz="2200" i="1" dirty="0" smtClean="0"/>
              <a:t>considered for this award</a:t>
            </a:r>
            <a:r>
              <a:rPr lang="en-US" sz="2200" dirty="0" smtClean="0"/>
              <a:t> must have been under the DCIPS Performance Management system and in the same DCIPS grade for the last three years</a:t>
            </a:r>
          </a:p>
          <a:p>
            <a:pPr>
              <a:buFont typeface="Arial" pitchFamily="34" charset="0"/>
              <a:buChar char="•"/>
            </a:pPr>
            <a:endParaRPr lang="en-US" sz="2000" dirty="0" smtClean="0"/>
          </a:p>
        </p:txBody>
      </p:sp>
      <p:graphicFrame>
        <p:nvGraphicFramePr>
          <p:cNvPr id="70658" name="Object 2"/>
          <p:cNvGraphicFramePr>
            <a:graphicFrameLocks/>
          </p:cNvGraphicFramePr>
          <p:nvPr/>
        </p:nvGraphicFramePr>
        <p:xfrm>
          <a:off x="6683375" y="531813"/>
          <a:ext cx="2254250" cy="942975"/>
        </p:xfrm>
        <a:graphic>
          <a:graphicData uri="http://schemas.openxmlformats.org/presentationml/2006/ole">
            <p:oleObj spid="_x0000_s92162" name="Clip" r:id="rId3" imgW="493703" imgH="420697" progId="">
              <p:embed/>
            </p:oleObj>
          </a:graphicData>
        </a:graphic>
      </p:graphicFrame>
      <p:sp>
        <p:nvSpPr>
          <p:cNvPr id="70662" name="Line 5"/>
          <p:cNvSpPr>
            <a:spLocks noChangeShapeType="1"/>
          </p:cNvSpPr>
          <p:nvPr/>
        </p:nvSpPr>
        <p:spPr bwMode="auto">
          <a:xfrm>
            <a:off x="609600" y="1524000"/>
            <a:ext cx="8153400" cy="0"/>
          </a:xfrm>
          <a:prstGeom prst="line">
            <a:avLst/>
          </a:prstGeom>
          <a:noFill/>
          <a:ln w="28575">
            <a:solidFill>
              <a:schemeClr val="tx1"/>
            </a:solidFill>
            <a:round/>
            <a:headEnd/>
            <a:tailEnd/>
          </a:ln>
        </p:spPr>
        <p:txBody>
          <a:bodyPr wrap="none" anchor="ctr"/>
          <a:lstStyle/>
          <a:p>
            <a:endParaRPr lang="en-US"/>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itle 1"/>
          <p:cNvSpPr>
            <a:spLocks noGrp="1"/>
          </p:cNvSpPr>
          <p:nvPr>
            <p:ph type="ctrTitle"/>
          </p:nvPr>
        </p:nvSpPr>
        <p:spPr/>
        <p:txBody>
          <a:bodyPr/>
          <a:lstStyle/>
          <a:p>
            <a:r>
              <a:rPr lang="en-US" smtClean="0">
                <a:solidFill>
                  <a:srgbClr val="0070C0"/>
                </a:solidFill>
              </a:rPr>
              <a:t>TRANSITION IMPACT </a:t>
            </a:r>
            <a:br>
              <a:rPr lang="en-US" smtClean="0">
                <a:solidFill>
                  <a:srgbClr val="0070C0"/>
                </a:solidFill>
              </a:rPr>
            </a:br>
            <a:r>
              <a:rPr lang="en-US" smtClean="0">
                <a:solidFill>
                  <a:srgbClr val="0070C0"/>
                </a:solidFill>
              </a:rPr>
              <a:t>ON DCIPS</a:t>
            </a:r>
          </a:p>
        </p:txBody>
      </p:sp>
      <p:sp>
        <p:nvSpPr>
          <p:cNvPr id="69636" name="Subtitle 2"/>
          <p:cNvSpPr>
            <a:spLocks noGrp="1"/>
          </p:cNvSpPr>
          <p:nvPr>
            <p:ph type="subTitle" idx="1"/>
          </p:nvPr>
        </p:nvSpPr>
        <p:spPr/>
        <p:txBody>
          <a:bodyPr/>
          <a:lstStyle/>
          <a:p>
            <a:r>
              <a:rPr lang="en-US" smtClean="0">
                <a:solidFill>
                  <a:srgbClr val="0070C0"/>
                </a:solidFill>
              </a:rPr>
              <a:t>DISCIPLINARY, PERFORMANCE-BASED, AND ADVERSE ACTIONS</a:t>
            </a:r>
          </a:p>
        </p:txBody>
      </p:sp>
      <p:graphicFrame>
        <p:nvGraphicFramePr>
          <p:cNvPr id="69634" name="Object 2"/>
          <p:cNvGraphicFramePr>
            <a:graphicFrameLocks noChangeAspect="1"/>
          </p:cNvGraphicFramePr>
          <p:nvPr/>
        </p:nvGraphicFramePr>
        <p:xfrm>
          <a:off x="228600" y="5029200"/>
          <a:ext cx="3825875" cy="1600200"/>
        </p:xfrm>
        <a:graphic>
          <a:graphicData uri="http://schemas.openxmlformats.org/presentationml/2006/ole">
            <p:oleObj spid="_x0000_s84994" name="Clip" r:id="rId3" imgW="895217" imgH="500591" progId="">
              <p:embed/>
            </p:oleObj>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A2D7CE0C-243E-46EF-94ED-80BEF22E18A6}" type="slidenum">
              <a:rPr lang="en-US"/>
              <a:pPr>
                <a:defRPr/>
              </a:pPr>
              <a:t>29</a:t>
            </a:fld>
            <a:endParaRPr lang="en-US"/>
          </a:p>
        </p:txBody>
      </p:sp>
      <p:sp>
        <p:nvSpPr>
          <p:cNvPr id="70660" name="Rectangle 2"/>
          <p:cNvSpPr>
            <a:spLocks noChangeArrowheads="1"/>
          </p:cNvSpPr>
          <p:nvPr/>
        </p:nvSpPr>
        <p:spPr bwMode="auto">
          <a:xfrm>
            <a:off x="304800" y="228600"/>
            <a:ext cx="7772400" cy="1219200"/>
          </a:xfrm>
          <a:prstGeom prst="rect">
            <a:avLst/>
          </a:prstGeom>
          <a:noFill/>
          <a:ln w="9525">
            <a:noFill/>
            <a:miter lim="800000"/>
            <a:headEnd/>
            <a:tailEnd/>
          </a:ln>
        </p:spPr>
        <p:txBody>
          <a:bodyPr lIns="92075" tIns="46038" rIns="92075" bIns="46038" anchor="b"/>
          <a:lstStyle/>
          <a:p>
            <a:pPr algn="ctr"/>
            <a:r>
              <a:rPr lang="en-US" sz="4400"/>
              <a:t/>
            </a:r>
            <a:br>
              <a:rPr lang="en-US" sz="4400"/>
            </a:br>
            <a:r>
              <a:rPr lang="en-US" sz="4400">
                <a:solidFill>
                  <a:srgbClr val="0070C0"/>
                </a:solidFill>
              </a:rPr>
              <a:t>KEY POINTS</a:t>
            </a:r>
          </a:p>
        </p:txBody>
      </p:sp>
      <p:sp>
        <p:nvSpPr>
          <p:cNvPr id="70661" name="Rectangle 3"/>
          <p:cNvSpPr>
            <a:spLocks noChangeArrowheads="1"/>
          </p:cNvSpPr>
          <p:nvPr/>
        </p:nvSpPr>
        <p:spPr bwMode="auto">
          <a:xfrm>
            <a:off x="609600" y="1143000"/>
            <a:ext cx="7653338" cy="6727825"/>
          </a:xfrm>
          <a:prstGeom prst="rect">
            <a:avLst/>
          </a:prstGeom>
          <a:noFill/>
          <a:ln w="9525">
            <a:noFill/>
            <a:miter lim="800000"/>
            <a:headEnd/>
            <a:tailEnd/>
          </a:ln>
        </p:spPr>
        <p:txBody>
          <a:bodyPr lIns="92075" tIns="46038" rIns="92075" bIns="46038">
            <a:spAutoFit/>
          </a:bodyPr>
          <a:lstStyle/>
          <a:p>
            <a:pPr>
              <a:buFontTx/>
              <a:buChar char="•"/>
            </a:pPr>
            <a:endParaRPr lang="en-US" sz="3100"/>
          </a:p>
          <a:p>
            <a:pPr>
              <a:buFontTx/>
              <a:buChar char="•"/>
            </a:pPr>
            <a:r>
              <a:rPr lang="en-US" sz="2600"/>
              <a:t> </a:t>
            </a:r>
            <a:r>
              <a:rPr lang="en-US" sz="2400"/>
              <a:t>New DCIPS Disciplinary, Performance-Based, and Adverse Action Procedures (AP-V 2009)</a:t>
            </a:r>
            <a:endParaRPr lang="en-US" sz="1000"/>
          </a:p>
          <a:p>
            <a:pPr>
              <a:buFontTx/>
              <a:buChar char="•"/>
            </a:pPr>
            <a:endParaRPr lang="en-US" sz="1000"/>
          </a:p>
          <a:p>
            <a:endParaRPr lang="en-US" sz="1000"/>
          </a:p>
          <a:p>
            <a:pPr lvl="1">
              <a:buFont typeface="Wingdings" pitchFamily="2" charset="2"/>
              <a:buChar char="Ø"/>
            </a:pPr>
            <a:r>
              <a:rPr lang="en-US" sz="2400"/>
              <a:t> </a:t>
            </a:r>
            <a:r>
              <a:rPr lang="en-US" sz="2000"/>
              <a:t>Establishes a non-preference eligible Army DCIPS appeals process [replaces administrative grievance rights for non-preference eligible Army DCIPS employees initiated under AP-V 2009 &amp; DoDI 1400.25-V2009]</a:t>
            </a:r>
          </a:p>
          <a:p>
            <a:pPr lvl="1"/>
            <a:endParaRPr lang="en-US" sz="1000"/>
          </a:p>
          <a:p>
            <a:pPr lvl="1">
              <a:buFont typeface="Wingdings" pitchFamily="2" charset="2"/>
              <a:buChar char="Ø"/>
            </a:pPr>
            <a:r>
              <a:rPr lang="en-US" sz="2200"/>
              <a:t> </a:t>
            </a:r>
            <a:r>
              <a:rPr lang="en-US" sz="2000"/>
              <a:t>Establishes policy and procedures on “Special Termination Authority” under the conditions specified in section 1609, title 10, U.S.C </a:t>
            </a:r>
          </a:p>
          <a:p>
            <a:pPr lvl="1"/>
            <a:r>
              <a:rPr lang="en-US" sz="1000"/>
              <a:t> </a:t>
            </a:r>
          </a:p>
          <a:p>
            <a:pPr marL="457200" lvl="2">
              <a:buFont typeface="Wingdings" pitchFamily="2" charset="2"/>
              <a:buChar char="Ø"/>
            </a:pPr>
            <a:r>
              <a:rPr lang="en-US" sz="2400"/>
              <a:t> </a:t>
            </a:r>
            <a:r>
              <a:rPr lang="en-US" sz="2000"/>
              <a:t>DCIPS disciplinary, performance-based, and adverse actions will continue to be taken to promote the efficiency of the Army DCIPS workforce, in the event of unacceptable performance or misconduct</a:t>
            </a:r>
          </a:p>
          <a:p>
            <a:endParaRPr lang="en-US" sz="2400"/>
          </a:p>
          <a:p>
            <a:pPr>
              <a:buFontTx/>
              <a:buChar char="•"/>
            </a:pPr>
            <a:endParaRPr lang="en-US" sz="2600"/>
          </a:p>
          <a:p>
            <a:pPr>
              <a:buFontTx/>
              <a:buChar char="•"/>
            </a:pPr>
            <a:endParaRPr lang="en-US" sz="2800"/>
          </a:p>
        </p:txBody>
      </p:sp>
      <p:graphicFrame>
        <p:nvGraphicFramePr>
          <p:cNvPr id="70658" name="Object 2"/>
          <p:cNvGraphicFramePr>
            <a:graphicFrameLocks/>
          </p:cNvGraphicFramePr>
          <p:nvPr/>
        </p:nvGraphicFramePr>
        <p:xfrm>
          <a:off x="6683375" y="531813"/>
          <a:ext cx="2254250" cy="942975"/>
        </p:xfrm>
        <a:graphic>
          <a:graphicData uri="http://schemas.openxmlformats.org/presentationml/2006/ole">
            <p:oleObj spid="_x0000_s70658" name="Clip" r:id="rId3" imgW="493703" imgH="420697" progId="">
              <p:embed/>
            </p:oleObj>
          </a:graphicData>
        </a:graphic>
      </p:graphicFrame>
      <p:sp>
        <p:nvSpPr>
          <p:cNvPr id="70662" name="Line 5"/>
          <p:cNvSpPr>
            <a:spLocks noChangeShapeType="1"/>
          </p:cNvSpPr>
          <p:nvPr/>
        </p:nvSpPr>
        <p:spPr bwMode="auto">
          <a:xfrm>
            <a:off x="609600" y="1524000"/>
            <a:ext cx="8153400" cy="0"/>
          </a:xfrm>
          <a:prstGeom prst="line">
            <a:avLst/>
          </a:prstGeom>
          <a:noFill/>
          <a:ln w="28575">
            <a:solidFill>
              <a:schemeClr val="tx1"/>
            </a:solidFill>
            <a:round/>
            <a:headEnd/>
            <a:tailEnd/>
          </a:ln>
        </p:spPr>
        <p:txBody>
          <a:bodyPr wrap="none" anchor="ctr"/>
          <a:lstStyle/>
          <a:p>
            <a:endParaRPr 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AA658797-AE30-4791-A7A2-498E10D6C726}" type="slidenum">
              <a:rPr lang="en-US"/>
              <a:pPr>
                <a:defRPr/>
              </a:pPr>
              <a:t>3</a:t>
            </a:fld>
            <a:endParaRPr lang="en-US"/>
          </a:p>
        </p:txBody>
      </p:sp>
      <p:sp>
        <p:nvSpPr>
          <p:cNvPr id="68614" name="Text Box 2"/>
          <p:cNvSpPr txBox="1">
            <a:spLocks noChangeArrowheads="1"/>
          </p:cNvSpPr>
          <p:nvPr/>
        </p:nvSpPr>
        <p:spPr bwMode="auto">
          <a:xfrm>
            <a:off x="381000" y="576263"/>
            <a:ext cx="8478838" cy="554037"/>
          </a:xfrm>
          <a:prstGeom prst="rect">
            <a:avLst/>
          </a:prstGeom>
          <a:noFill/>
          <a:ln w="9525">
            <a:noFill/>
            <a:miter lim="800000"/>
            <a:headEnd/>
            <a:tailEnd/>
          </a:ln>
        </p:spPr>
        <p:txBody>
          <a:bodyPr>
            <a:spAutoFit/>
          </a:bodyPr>
          <a:lstStyle/>
          <a:p>
            <a:r>
              <a:rPr lang="en-US" sz="3000">
                <a:solidFill>
                  <a:srgbClr val="0070C0"/>
                </a:solidFill>
              </a:rPr>
              <a:t>Why are we Transitioning DCIPS?</a:t>
            </a:r>
          </a:p>
        </p:txBody>
      </p:sp>
      <p:sp>
        <p:nvSpPr>
          <p:cNvPr id="68615" name="Line 3"/>
          <p:cNvSpPr>
            <a:spLocks noChangeShapeType="1"/>
          </p:cNvSpPr>
          <p:nvPr/>
        </p:nvSpPr>
        <p:spPr bwMode="auto">
          <a:xfrm>
            <a:off x="442913" y="1295400"/>
            <a:ext cx="8153400" cy="0"/>
          </a:xfrm>
          <a:prstGeom prst="line">
            <a:avLst/>
          </a:prstGeom>
          <a:noFill/>
          <a:ln w="28575">
            <a:solidFill>
              <a:schemeClr val="tx1"/>
            </a:solidFill>
            <a:round/>
            <a:headEnd/>
            <a:tailEnd/>
          </a:ln>
        </p:spPr>
        <p:txBody>
          <a:bodyPr wrap="none" anchor="ctr"/>
          <a:lstStyle/>
          <a:p>
            <a:endParaRPr lang="en-US"/>
          </a:p>
        </p:txBody>
      </p:sp>
      <p:sp>
        <p:nvSpPr>
          <p:cNvPr id="68616" name="Text Box 4"/>
          <p:cNvSpPr txBox="1">
            <a:spLocks noChangeArrowheads="1"/>
          </p:cNvSpPr>
          <p:nvPr/>
        </p:nvSpPr>
        <p:spPr bwMode="auto">
          <a:xfrm>
            <a:off x="517525" y="1447800"/>
            <a:ext cx="7940675" cy="5355312"/>
          </a:xfrm>
          <a:prstGeom prst="rect">
            <a:avLst/>
          </a:prstGeom>
          <a:noFill/>
          <a:ln w="9525">
            <a:noFill/>
            <a:miter lim="800000"/>
            <a:headEnd/>
            <a:tailEnd/>
          </a:ln>
        </p:spPr>
        <p:txBody>
          <a:bodyPr>
            <a:spAutoFit/>
          </a:bodyPr>
          <a:lstStyle/>
          <a:p>
            <a:r>
              <a:rPr lang="en-US" dirty="0">
                <a:sym typeface="Wingdings" pitchFamily="2" charset="2"/>
              </a:rPr>
              <a:t> </a:t>
            </a:r>
            <a:r>
              <a:rPr lang="en-US" dirty="0"/>
              <a:t>The Secretary of Defense made the decision to transition all Defense Intelligence employees currently in DCIPS pay bands, with the exception of those at </a:t>
            </a:r>
            <a:r>
              <a:rPr lang="en-US" dirty="0" smtClean="0"/>
              <a:t>National Geospatial-Intelligence Agency (NGA), </a:t>
            </a:r>
            <a:r>
              <a:rPr lang="en-US" dirty="0"/>
              <a:t>to DCIPS Grades. His decision was based on input from Component and Department leadership, the Director of </a:t>
            </a:r>
            <a:r>
              <a:rPr lang="en-US" dirty="0" smtClean="0"/>
              <a:t>National Intelligence</a:t>
            </a:r>
            <a:r>
              <a:rPr lang="en-US" dirty="0"/>
              <a:t>, the Director of the Office of Personnel Management, and our congressional oversight committees. </a:t>
            </a:r>
          </a:p>
          <a:p>
            <a:endParaRPr lang="en-US" dirty="0"/>
          </a:p>
          <a:p>
            <a:pPr>
              <a:buFont typeface="Wingdings" pitchFamily="2" charset="2"/>
              <a:buChar char="u"/>
            </a:pPr>
            <a:r>
              <a:rPr lang="en-US" dirty="0"/>
              <a:t> The Secretary’s decision </a:t>
            </a:r>
            <a:r>
              <a:rPr lang="en-US" b="1" u="sng" dirty="0"/>
              <a:t>does not</a:t>
            </a:r>
            <a:r>
              <a:rPr lang="en-US" u="sng" dirty="0"/>
              <a:t> </a:t>
            </a:r>
            <a:r>
              <a:rPr lang="en-US" dirty="0"/>
              <a:t>represent abandonment of DCIPS and its fundamental tenets of unifying the Defense Intelligence Enterprise within a performance driven culture.  However, excluding NGA, future Defense Intelligence base pay increases will not be directly linked to performance and employees will be aligned to the DCIPS graded structure. </a:t>
            </a:r>
          </a:p>
          <a:p>
            <a:endParaRPr lang="en-US" dirty="0"/>
          </a:p>
          <a:p>
            <a:pPr>
              <a:buFont typeface="Wingdings" pitchFamily="2" charset="2"/>
              <a:buChar char="u"/>
            </a:pPr>
            <a:r>
              <a:rPr lang="en-US" dirty="0"/>
              <a:t> </a:t>
            </a:r>
            <a:r>
              <a:rPr lang="en-US" b="1" u="sng" dirty="0"/>
              <a:t>The heart of the DCIPS program will stay intact, including the occupational structure, common performance management system, and bonuses tied to performance</a:t>
            </a:r>
            <a:r>
              <a:rPr lang="en-US" dirty="0"/>
              <a:t>. </a:t>
            </a:r>
          </a:p>
          <a:p>
            <a:pPr>
              <a:buFont typeface="Wingdings" pitchFamily="2" charset="2"/>
              <a:buChar char="u"/>
            </a:pPr>
            <a:endParaRPr lang="en-US" dirty="0"/>
          </a:p>
          <a:p>
            <a:pPr>
              <a:buFont typeface="Wingdings" pitchFamily="2" charset="2"/>
              <a:buChar char="u"/>
            </a:pPr>
            <a:r>
              <a:rPr lang="en-US" dirty="0"/>
              <a:t> At transition we will implement USD(I)’s enabling instructions based on NAPA recommendations for continually improving DCIPS.</a:t>
            </a:r>
          </a:p>
        </p:txBody>
      </p:sp>
      <p:graphicFrame>
        <p:nvGraphicFramePr>
          <p:cNvPr id="68612" name="Object 4"/>
          <p:cNvGraphicFramePr>
            <a:graphicFrameLocks noChangeAspect="1"/>
          </p:cNvGraphicFramePr>
          <p:nvPr/>
        </p:nvGraphicFramePr>
        <p:xfrm>
          <a:off x="6858000" y="228600"/>
          <a:ext cx="1447800" cy="981075"/>
        </p:xfrm>
        <a:graphic>
          <a:graphicData uri="http://schemas.openxmlformats.org/presentationml/2006/ole">
            <p:oleObj spid="_x0000_s68612" name="Clip" r:id="rId3" imgW="1036015" imgH="504749" progId="">
              <p:embed/>
            </p:oleObj>
          </a:graphicData>
        </a:graphic>
      </p:graphicFrame>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ctrTitle"/>
          </p:nvPr>
        </p:nvSpPr>
        <p:spPr/>
        <p:txBody>
          <a:bodyPr/>
          <a:lstStyle/>
          <a:p>
            <a:r>
              <a:rPr lang="en-US" smtClean="0">
                <a:solidFill>
                  <a:srgbClr val="0070C0"/>
                </a:solidFill>
              </a:rPr>
              <a:t>TRANSITION IMPACT </a:t>
            </a:r>
            <a:br>
              <a:rPr lang="en-US" smtClean="0">
                <a:solidFill>
                  <a:srgbClr val="0070C0"/>
                </a:solidFill>
              </a:rPr>
            </a:br>
            <a:r>
              <a:rPr lang="en-US" smtClean="0">
                <a:solidFill>
                  <a:srgbClr val="0070C0"/>
                </a:solidFill>
              </a:rPr>
              <a:t>ON DCIPS</a:t>
            </a:r>
          </a:p>
        </p:txBody>
      </p:sp>
      <p:sp>
        <p:nvSpPr>
          <p:cNvPr id="3" name="Subtitle 2"/>
          <p:cNvSpPr>
            <a:spLocks noGrp="1"/>
          </p:cNvSpPr>
          <p:nvPr>
            <p:ph type="subTitle" idx="1"/>
          </p:nvPr>
        </p:nvSpPr>
        <p:spPr/>
        <p:txBody>
          <a:bodyPr/>
          <a:lstStyle/>
          <a:p>
            <a:pPr>
              <a:defRPr/>
            </a:pPr>
            <a:r>
              <a:rPr lang="en-US" dirty="0" smtClean="0"/>
              <a:t>EMPLOYEE GRIEVANCES</a:t>
            </a:r>
            <a:endParaRPr lang="en-US" dirty="0"/>
          </a:p>
        </p:txBody>
      </p:sp>
      <p:pic>
        <p:nvPicPr>
          <p:cNvPr id="96259" name="Picture 5" descr="C:\Documents and Settings\roigf\Application Data\Microsoft\Media Catalog\Downloaded Clips\cl4f\j0199555.wmf"/>
          <p:cNvPicPr>
            <a:picLocks noChangeAspect="1" noChangeArrowheads="1"/>
          </p:cNvPicPr>
          <p:nvPr/>
        </p:nvPicPr>
        <p:blipFill>
          <a:blip r:embed="rId2" cstate="print"/>
          <a:srcRect/>
          <a:stretch>
            <a:fillRect/>
          </a:stretch>
        </p:blipFill>
        <p:spPr bwMode="auto">
          <a:xfrm>
            <a:off x="5943600" y="4495800"/>
            <a:ext cx="2359025" cy="20574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D1709AC3-8EFD-446B-876E-D2495E4F0CB8}" type="slidenum">
              <a:rPr lang="en-US"/>
              <a:pPr>
                <a:defRPr/>
              </a:pPr>
              <a:t>31</a:t>
            </a:fld>
            <a:endParaRPr lang="en-US"/>
          </a:p>
        </p:txBody>
      </p:sp>
      <p:sp>
        <p:nvSpPr>
          <p:cNvPr id="72708" name="Rectangle 2"/>
          <p:cNvSpPr>
            <a:spLocks noChangeArrowheads="1"/>
          </p:cNvSpPr>
          <p:nvPr/>
        </p:nvSpPr>
        <p:spPr bwMode="auto">
          <a:xfrm>
            <a:off x="304800" y="228600"/>
            <a:ext cx="7772400" cy="1219200"/>
          </a:xfrm>
          <a:prstGeom prst="rect">
            <a:avLst/>
          </a:prstGeom>
          <a:noFill/>
          <a:ln w="9525">
            <a:noFill/>
            <a:miter lim="800000"/>
            <a:headEnd/>
            <a:tailEnd/>
          </a:ln>
        </p:spPr>
        <p:txBody>
          <a:bodyPr lIns="92075" tIns="46038" rIns="92075" bIns="46038" anchor="b"/>
          <a:lstStyle/>
          <a:p>
            <a:pPr algn="ctr"/>
            <a:r>
              <a:rPr lang="en-US" sz="4400"/>
              <a:t/>
            </a:r>
            <a:br>
              <a:rPr lang="en-US" sz="4400"/>
            </a:br>
            <a:r>
              <a:rPr lang="en-US" sz="4400">
                <a:solidFill>
                  <a:srgbClr val="0070C0"/>
                </a:solidFill>
              </a:rPr>
              <a:t>KEY POINTS</a:t>
            </a:r>
          </a:p>
        </p:txBody>
      </p:sp>
      <p:sp>
        <p:nvSpPr>
          <p:cNvPr id="72709" name="Rectangle 3"/>
          <p:cNvSpPr>
            <a:spLocks noChangeArrowheads="1"/>
          </p:cNvSpPr>
          <p:nvPr/>
        </p:nvSpPr>
        <p:spPr bwMode="auto">
          <a:xfrm>
            <a:off x="609600" y="1066800"/>
            <a:ext cx="7653338" cy="7156450"/>
          </a:xfrm>
          <a:prstGeom prst="rect">
            <a:avLst/>
          </a:prstGeom>
          <a:noFill/>
          <a:ln w="9525">
            <a:noFill/>
            <a:miter lim="800000"/>
            <a:headEnd/>
            <a:tailEnd/>
          </a:ln>
        </p:spPr>
        <p:txBody>
          <a:bodyPr lIns="92075" tIns="46038" rIns="92075" bIns="46038">
            <a:spAutoFit/>
          </a:bodyPr>
          <a:lstStyle/>
          <a:p>
            <a:pPr>
              <a:buFontTx/>
              <a:buChar char="•"/>
            </a:pPr>
            <a:endParaRPr lang="en-US" sz="3100" dirty="0"/>
          </a:p>
          <a:p>
            <a:pPr>
              <a:buFontTx/>
              <a:buChar char="•"/>
            </a:pPr>
            <a:r>
              <a:rPr lang="en-US" sz="2600" dirty="0"/>
              <a:t> </a:t>
            </a:r>
            <a:r>
              <a:rPr lang="en-US" sz="2400" dirty="0"/>
              <a:t>New “DCIPS Employee Grievance Procedures,” (AP-V 2014) [replaces </a:t>
            </a:r>
            <a:r>
              <a:rPr lang="en-US" sz="2400" dirty="0" err="1"/>
              <a:t>DoDI</a:t>
            </a:r>
            <a:r>
              <a:rPr lang="en-US" sz="2400" dirty="0"/>
              <a:t> 1400.25-SC771 for Army DCIPS </a:t>
            </a:r>
            <a:r>
              <a:rPr lang="en-US" sz="2400" dirty="0" smtClean="0"/>
              <a:t>employees </a:t>
            </a:r>
            <a:r>
              <a:rPr lang="en-US" sz="2400" dirty="0"/>
              <a:t>only]</a:t>
            </a:r>
            <a:endParaRPr lang="en-US" sz="1000" dirty="0"/>
          </a:p>
          <a:p>
            <a:pPr>
              <a:buFontTx/>
              <a:buChar char="•"/>
            </a:pPr>
            <a:endParaRPr lang="en-US" sz="1000" dirty="0"/>
          </a:p>
          <a:p>
            <a:endParaRPr lang="en-US" sz="1000" dirty="0"/>
          </a:p>
          <a:p>
            <a:pPr lvl="1">
              <a:buFont typeface="Wingdings" pitchFamily="2" charset="2"/>
              <a:buChar char="Ø"/>
            </a:pPr>
            <a:r>
              <a:rPr lang="en-US" sz="2400" dirty="0"/>
              <a:t>	Informal and formal processes provided</a:t>
            </a:r>
          </a:p>
          <a:p>
            <a:pPr lvl="1"/>
            <a:endParaRPr lang="en-US" sz="1000" dirty="0"/>
          </a:p>
          <a:p>
            <a:pPr lvl="1">
              <a:buFont typeface="Wingdings" pitchFamily="2" charset="2"/>
              <a:buChar char="Ø"/>
            </a:pPr>
            <a:r>
              <a:rPr lang="en-US" sz="2400" dirty="0"/>
              <a:t>	Remains for the most part aligned to previous Administrative Grievance Procedures with the exception of “excludable matters” --</a:t>
            </a:r>
          </a:p>
          <a:p>
            <a:pPr lvl="1"/>
            <a:endParaRPr lang="en-US" sz="1000" dirty="0"/>
          </a:p>
          <a:p>
            <a:pPr lvl="2">
              <a:buFont typeface="Wingdings" pitchFamily="2" charset="2"/>
              <a:buChar char="ü"/>
            </a:pPr>
            <a:r>
              <a:rPr lang="en-US" sz="2400" dirty="0"/>
              <a:t>Adverse performance or conduct-based actions [can only be appealed IAW AP-V 2009]</a:t>
            </a:r>
            <a:endParaRPr lang="en-US" sz="1000" dirty="0"/>
          </a:p>
          <a:p>
            <a:pPr lvl="2"/>
            <a:endParaRPr lang="en-US" sz="1000" dirty="0"/>
          </a:p>
          <a:p>
            <a:pPr lvl="2">
              <a:buFont typeface="Wingdings" pitchFamily="2" charset="2"/>
              <a:buChar char="ü"/>
            </a:pPr>
            <a:r>
              <a:rPr lang="en-US" sz="2400" dirty="0"/>
              <a:t>Termination of Army DCIPS employee during trial period excluded</a:t>
            </a:r>
          </a:p>
          <a:p>
            <a:pPr lvl="2">
              <a:buFont typeface="Wingdings" pitchFamily="2" charset="2"/>
              <a:buChar char="ü"/>
            </a:pPr>
            <a:endParaRPr lang="en-US" sz="2400" dirty="0"/>
          </a:p>
          <a:p>
            <a:pPr lvl="1">
              <a:buFont typeface="Wingdings" pitchFamily="2" charset="2"/>
              <a:buChar char="Ø"/>
            </a:pPr>
            <a:endParaRPr lang="en-US" sz="1000" dirty="0"/>
          </a:p>
          <a:p>
            <a:endParaRPr lang="en-US" sz="2400" dirty="0"/>
          </a:p>
          <a:p>
            <a:pPr>
              <a:buFontTx/>
              <a:buChar char="•"/>
            </a:pPr>
            <a:endParaRPr lang="en-US" sz="2600" dirty="0"/>
          </a:p>
          <a:p>
            <a:pPr>
              <a:buFontTx/>
              <a:buChar char="•"/>
            </a:pPr>
            <a:endParaRPr lang="en-US" sz="2800" dirty="0"/>
          </a:p>
        </p:txBody>
      </p:sp>
      <p:graphicFrame>
        <p:nvGraphicFramePr>
          <p:cNvPr id="72706" name="Object 2"/>
          <p:cNvGraphicFramePr>
            <a:graphicFrameLocks/>
          </p:cNvGraphicFramePr>
          <p:nvPr/>
        </p:nvGraphicFramePr>
        <p:xfrm>
          <a:off x="6683375" y="531813"/>
          <a:ext cx="2254250" cy="942975"/>
        </p:xfrm>
        <a:graphic>
          <a:graphicData uri="http://schemas.openxmlformats.org/presentationml/2006/ole">
            <p:oleObj spid="_x0000_s72706" name="Clip" r:id="rId3" imgW="493703" imgH="420697" progId="">
              <p:embed/>
            </p:oleObj>
          </a:graphicData>
        </a:graphic>
      </p:graphicFrame>
      <p:sp>
        <p:nvSpPr>
          <p:cNvPr id="72710" name="Line 5"/>
          <p:cNvSpPr>
            <a:spLocks noChangeShapeType="1"/>
          </p:cNvSpPr>
          <p:nvPr/>
        </p:nvSpPr>
        <p:spPr bwMode="auto">
          <a:xfrm>
            <a:off x="609600" y="1524000"/>
            <a:ext cx="8153400" cy="0"/>
          </a:xfrm>
          <a:prstGeom prst="line">
            <a:avLst/>
          </a:prstGeom>
          <a:noFill/>
          <a:ln w="28575">
            <a:solidFill>
              <a:schemeClr val="tx1"/>
            </a:solidFill>
            <a:round/>
            <a:headEnd/>
            <a:tailEnd/>
          </a:ln>
        </p:spPr>
        <p:txBody>
          <a:bodyPr wrap="none" anchor="ctr"/>
          <a:lstStyle/>
          <a:p>
            <a:endParaRPr lang="en-US"/>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329" name="Group 58"/>
          <p:cNvGrpSpPr>
            <a:grpSpLocks noChangeAspect="1"/>
          </p:cNvGrpSpPr>
          <p:nvPr/>
        </p:nvGrpSpPr>
        <p:grpSpPr bwMode="auto">
          <a:xfrm flipH="1">
            <a:off x="1752600" y="762000"/>
            <a:ext cx="1752600" cy="2362200"/>
            <a:chOff x="624" y="336"/>
            <a:chExt cx="1248" cy="1488"/>
          </a:xfrm>
        </p:grpSpPr>
        <p:sp>
          <p:nvSpPr>
            <p:cNvPr id="99362" name="AutoShape 57"/>
            <p:cNvSpPr>
              <a:spLocks noChangeAspect="1" noChangeArrowheads="1" noTextEdit="1"/>
            </p:cNvSpPr>
            <p:nvPr/>
          </p:nvSpPr>
          <p:spPr bwMode="auto">
            <a:xfrm>
              <a:off x="624" y="336"/>
              <a:ext cx="1248" cy="1488"/>
            </a:xfrm>
            <a:prstGeom prst="rect">
              <a:avLst/>
            </a:prstGeom>
            <a:noFill/>
            <a:ln w="9525">
              <a:noFill/>
              <a:miter lim="800000"/>
              <a:headEnd/>
              <a:tailEnd/>
            </a:ln>
          </p:spPr>
          <p:txBody>
            <a:bodyPr/>
            <a:lstStyle/>
            <a:p>
              <a:endParaRPr lang="en-US"/>
            </a:p>
          </p:txBody>
        </p:sp>
        <p:grpSp>
          <p:nvGrpSpPr>
            <p:cNvPr id="99363" name="Group 97"/>
            <p:cNvGrpSpPr>
              <a:grpSpLocks/>
            </p:cNvGrpSpPr>
            <p:nvPr/>
          </p:nvGrpSpPr>
          <p:grpSpPr bwMode="auto">
            <a:xfrm>
              <a:off x="703" y="423"/>
              <a:ext cx="249" cy="251"/>
              <a:chOff x="703" y="423"/>
              <a:chExt cx="249" cy="251"/>
            </a:xfrm>
          </p:grpSpPr>
          <p:sp>
            <p:nvSpPr>
              <p:cNvPr id="99371" name="Oval 95"/>
              <p:cNvSpPr>
                <a:spLocks noChangeArrowheads="1"/>
              </p:cNvSpPr>
              <p:nvPr/>
            </p:nvSpPr>
            <p:spPr bwMode="auto">
              <a:xfrm>
                <a:off x="890" y="613"/>
                <a:ext cx="62" cy="61"/>
              </a:xfrm>
              <a:prstGeom prst="ellipse">
                <a:avLst/>
              </a:prstGeom>
              <a:solidFill>
                <a:srgbClr val="000000"/>
              </a:solidFill>
              <a:ln w="9525">
                <a:noFill/>
                <a:round/>
                <a:headEnd/>
                <a:tailEnd/>
              </a:ln>
            </p:spPr>
            <p:txBody>
              <a:bodyPr/>
              <a:lstStyle/>
              <a:p>
                <a:endParaRPr lang="en-US"/>
              </a:p>
            </p:txBody>
          </p:sp>
          <p:sp>
            <p:nvSpPr>
              <p:cNvPr id="99372" name="Freeform 96"/>
              <p:cNvSpPr>
                <a:spLocks/>
              </p:cNvSpPr>
              <p:nvPr/>
            </p:nvSpPr>
            <p:spPr bwMode="auto">
              <a:xfrm>
                <a:off x="703" y="423"/>
                <a:ext cx="187" cy="199"/>
              </a:xfrm>
              <a:custGeom>
                <a:avLst/>
                <a:gdLst>
                  <a:gd name="T0" fmla="*/ 150 w 187"/>
                  <a:gd name="T1" fmla="*/ 129 h 199"/>
                  <a:gd name="T2" fmla="*/ 150 w 187"/>
                  <a:gd name="T3" fmla="*/ 141 h 199"/>
                  <a:gd name="T4" fmla="*/ 187 w 187"/>
                  <a:gd name="T5" fmla="*/ 168 h 199"/>
                  <a:gd name="T6" fmla="*/ 164 w 187"/>
                  <a:gd name="T7" fmla="*/ 199 h 199"/>
                  <a:gd name="T8" fmla="*/ 127 w 187"/>
                  <a:gd name="T9" fmla="*/ 174 h 199"/>
                  <a:gd name="T10" fmla="*/ 114 w 187"/>
                  <a:gd name="T11" fmla="*/ 149 h 199"/>
                  <a:gd name="T12" fmla="*/ 112 w 187"/>
                  <a:gd name="T13" fmla="*/ 122 h 199"/>
                  <a:gd name="T14" fmla="*/ 108 w 187"/>
                  <a:gd name="T15" fmla="*/ 93 h 199"/>
                  <a:gd name="T16" fmla="*/ 106 w 187"/>
                  <a:gd name="T17" fmla="*/ 66 h 199"/>
                  <a:gd name="T18" fmla="*/ 94 w 187"/>
                  <a:gd name="T19" fmla="*/ 54 h 199"/>
                  <a:gd name="T20" fmla="*/ 77 w 187"/>
                  <a:gd name="T21" fmla="*/ 48 h 199"/>
                  <a:gd name="T22" fmla="*/ 58 w 187"/>
                  <a:gd name="T23" fmla="*/ 50 h 199"/>
                  <a:gd name="T24" fmla="*/ 39 w 187"/>
                  <a:gd name="T25" fmla="*/ 73 h 199"/>
                  <a:gd name="T26" fmla="*/ 39 w 187"/>
                  <a:gd name="T27" fmla="*/ 93 h 199"/>
                  <a:gd name="T28" fmla="*/ 52 w 187"/>
                  <a:gd name="T29" fmla="*/ 112 h 199"/>
                  <a:gd name="T30" fmla="*/ 31 w 187"/>
                  <a:gd name="T31" fmla="*/ 143 h 199"/>
                  <a:gd name="T32" fmla="*/ 12 w 187"/>
                  <a:gd name="T33" fmla="*/ 122 h 199"/>
                  <a:gd name="T34" fmla="*/ 0 w 187"/>
                  <a:gd name="T35" fmla="*/ 93 h 199"/>
                  <a:gd name="T36" fmla="*/ 2 w 187"/>
                  <a:gd name="T37" fmla="*/ 60 h 199"/>
                  <a:gd name="T38" fmla="*/ 12 w 187"/>
                  <a:gd name="T39" fmla="*/ 29 h 199"/>
                  <a:gd name="T40" fmla="*/ 44 w 187"/>
                  <a:gd name="T41" fmla="*/ 6 h 199"/>
                  <a:gd name="T42" fmla="*/ 75 w 187"/>
                  <a:gd name="T43" fmla="*/ 0 h 199"/>
                  <a:gd name="T44" fmla="*/ 94 w 187"/>
                  <a:gd name="T45" fmla="*/ 4 h 199"/>
                  <a:gd name="T46" fmla="*/ 114 w 187"/>
                  <a:gd name="T47" fmla="*/ 12 h 199"/>
                  <a:gd name="T48" fmla="*/ 139 w 187"/>
                  <a:gd name="T49" fmla="*/ 35 h 199"/>
                  <a:gd name="T50" fmla="*/ 143 w 187"/>
                  <a:gd name="T51" fmla="*/ 62 h 199"/>
                  <a:gd name="T52" fmla="*/ 143 w 187"/>
                  <a:gd name="T53" fmla="*/ 87 h 199"/>
                  <a:gd name="T54" fmla="*/ 143 w 187"/>
                  <a:gd name="T55" fmla="*/ 106 h 199"/>
                  <a:gd name="T56" fmla="*/ 150 w 187"/>
                  <a:gd name="T57" fmla="*/ 129 h 1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7"/>
                  <a:gd name="T88" fmla="*/ 0 h 199"/>
                  <a:gd name="T89" fmla="*/ 187 w 187"/>
                  <a:gd name="T90" fmla="*/ 199 h 1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7" h="199">
                    <a:moveTo>
                      <a:pt x="150" y="129"/>
                    </a:moveTo>
                    <a:lnTo>
                      <a:pt x="150" y="141"/>
                    </a:lnTo>
                    <a:lnTo>
                      <a:pt x="187" y="168"/>
                    </a:lnTo>
                    <a:lnTo>
                      <a:pt x="164" y="199"/>
                    </a:lnTo>
                    <a:lnTo>
                      <a:pt x="127" y="174"/>
                    </a:lnTo>
                    <a:lnTo>
                      <a:pt x="114" y="149"/>
                    </a:lnTo>
                    <a:lnTo>
                      <a:pt x="112" y="122"/>
                    </a:lnTo>
                    <a:lnTo>
                      <a:pt x="108" y="93"/>
                    </a:lnTo>
                    <a:lnTo>
                      <a:pt x="106" y="66"/>
                    </a:lnTo>
                    <a:lnTo>
                      <a:pt x="94" y="54"/>
                    </a:lnTo>
                    <a:lnTo>
                      <a:pt x="77" y="48"/>
                    </a:lnTo>
                    <a:lnTo>
                      <a:pt x="58" y="50"/>
                    </a:lnTo>
                    <a:lnTo>
                      <a:pt x="39" y="73"/>
                    </a:lnTo>
                    <a:lnTo>
                      <a:pt x="39" y="93"/>
                    </a:lnTo>
                    <a:lnTo>
                      <a:pt x="52" y="112"/>
                    </a:lnTo>
                    <a:lnTo>
                      <a:pt x="31" y="143"/>
                    </a:lnTo>
                    <a:lnTo>
                      <a:pt x="12" y="122"/>
                    </a:lnTo>
                    <a:lnTo>
                      <a:pt x="0" y="93"/>
                    </a:lnTo>
                    <a:lnTo>
                      <a:pt x="2" y="60"/>
                    </a:lnTo>
                    <a:lnTo>
                      <a:pt x="12" y="29"/>
                    </a:lnTo>
                    <a:lnTo>
                      <a:pt x="44" y="6"/>
                    </a:lnTo>
                    <a:lnTo>
                      <a:pt x="75" y="0"/>
                    </a:lnTo>
                    <a:lnTo>
                      <a:pt x="94" y="4"/>
                    </a:lnTo>
                    <a:lnTo>
                      <a:pt x="114" y="12"/>
                    </a:lnTo>
                    <a:lnTo>
                      <a:pt x="139" y="35"/>
                    </a:lnTo>
                    <a:lnTo>
                      <a:pt x="143" y="62"/>
                    </a:lnTo>
                    <a:lnTo>
                      <a:pt x="143" y="87"/>
                    </a:lnTo>
                    <a:lnTo>
                      <a:pt x="143" y="106"/>
                    </a:lnTo>
                    <a:lnTo>
                      <a:pt x="150" y="129"/>
                    </a:lnTo>
                    <a:close/>
                  </a:path>
                </a:pathLst>
              </a:custGeom>
              <a:solidFill>
                <a:srgbClr val="000000"/>
              </a:solidFill>
              <a:ln w="9525">
                <a:noFill/>
                <a:round/>
                <a:headEnd/>
                <a:tailEnd/>
              </a:ln>
            </p:spPr>
            <p:txBody>
              <a:bodyPr/>
              <a:lstStyle/>
              <a:p>
                <a:endParaRPr lang="en-US"/>
              </a:p>
            </p:txBody>
          </p:sp>
        </p:grpSp>
        <p:grpSp>
          <p:nvGrpSpPr>
            <p:cNvPr id="99364" name="Group 107"/>
            <p:cNvGrpSpPr>
              <a:grpSpLocks/>
            </p:cNvGrpSpPr>
            <p:nvPr/>
          </p:nvGrpSpPr>
          <p:grpSpPr bwMode="auto">
            <a:xfrm>
              <a:off x="1047" y="499"/>
              <a:ext cx="668" cy="1289"/>
              <a:chOff x="1047" y="499"/>
              <a:chExt cx="668" cy="1289"/>
            </a:xfrm>
          </p:grpSpPr>
          <p:sp>
            <p:nvSpPr>
              <p:cNvPr id="99365" name="Freeform 101"/>
              <p:cNvSpPr>
                <a:spLocks/>
              </p:cNvSpPr>
              <p:nvPr/>
            </p:nvSpPr>
            <p:spPr bwMode="auto">
              <a:xfrm>
                <a:off x="1047" y="601"/>
                <a:ext cx="346" cy="329"/>
              </a:xfrm>
              <a:custGeom>
                <a:avLst/>
                <a:gdLst>
                  <a:gd name="T0" fmla="*/ 113 w 346"/>
                  <a:gd name="T1" fmla="*/ 187 h 329"/>
                  <a:gd name="T2" fmla="*/ 88 w 346"/>
                  <a:gd name="T3" fmla="*/ 144 h 329"/>
                  <a:gd name="T4" fmla="*/ 74 w 346"/>
                  <a:gd name="T5" fmla="*/ 110 h 329"/>
                  <a:gd name="T6" fmla="*/ 68 w 346"/>
                  <a:gd name="T7" fmla="*/ 84 h 329"/>
                  <a:gd name="T8" fmla="*/ 74 w 346"/>
                  <a:gd name="T9" fmla="*/ 53 h 329"/>
                  <a:gd name="T10" fmla="*/ 88 w 346"/>
                  <a:gd name="T11" fmla="*/ 32 h 329"/>
                  <a:gd name="T12" fmla="*/ 111 w 346"/>
                  <a:gd name="T13" fmla="*/ 11 h 329"/>
                  <a:gd name="T14" fmla="*/ 143 w 346"/>
                  <a:gd name="T15" fmla="*/ 4 h 329"/>
                  <a:gd name="T16" fmla="*/ 178 w 346"/>
                  <a:gd name="T17" fmla="*/ 0 h 329"/>
                  <a:gd name="T18" fmla="*/ 217 w 346"/>
                  <a:gd name="T19" fmla="*/ 9 h 329"/>
                  <a:gd name="T20" fmla="*/ 252 w 346"/>
                  <a:gd name="T21" fmla="*/ 21 h 329"/>
                  <a:gd name="T22" fmla="*/ 278 w 346"/>
                  <a:gd name="T23" fmla="*/ 41 h 329"/>
                  <a:gd name="T24" fmla="*/ 303 w 346"/>
                  <a:gd name="T25" fmla="*/ 64 h 329"/>
                  <a:gd name="T26" fmla="*/ 328 w 346"/>
                  <a:gd name="T27" fmla="*/ 100 h 329"/>
                  <a:gd name="T28" fmla="*/ 344 w 346"/>
                  <a:gd name="T29" fmla="*/ 126 h 329"/>
                  <a:gd name="T30" fmla="*/ 346 w 346"/>
                  <a:gd name="T31" fmla="*/ 158 h 329"/>
                  <a:gd name="T32" fmla="*/ 338 w 346"/>
                  <a:gd name="T33" fmla="*/ 190 h 329"/>
                  <a:gd name="T34" fmla="*/ 321 w 346"/>
                  <a:gd name="T35" fmla="*/ 217 h 329"/>
                  <a:gd name="T36" fmla="*/ 303 w 346"/>
                  <a:gd name="T37" fmla="*/ 235 h 329"/>
                  <a:gd name="T38" fmla="*/ 283 w 346"/>
                  <a:gd name="T39" fmla="*/ 249 h 329"/>
                  <a:gd name="T40" fmla="*/ 248 w 346"/>
                  <a:gd name="T41" fmla="*/ 256 h 329"/>
                  <a:gd name="T42" fmla="*/ 217 w 346"/>
                  <a:gd name="T43" fmla="*/ 254 h 329"/>
                  <a:gd name="T44" fmla="*/ 184 w 346"/>
                  <a:gd name="T45" fmla="*/ 245 h 329"/>
                  <a:gd name="T46" fmla="*/ 162 w 346"/>
                  <a:gd name="T47" fmla="*/ 235 h 329"/>
                  <a:gd name="T48" fmla="*/ 137 w 346"/>
                  <a:gd name="T49" fmla="*/ 222 h 329"/>
                  <a:gd name="T50" fmla="*/ 98 w 346"/>
                  <a:gd name="T51" fmla="*/ 261 h 329"/>
                  <a:gd name="T52" fmla="*/ 63 w 346"/>
                  <a:gd name="T53" fmla="*/ 299 h 329"/>
                  <a:gd name="T54" fmla="*/ 51 w 346"/>
                  <a:gd name="T55" fmla="*/ 320 h 329"/>
                  <a:gd name="T56" fmla="*/ 27 w 346"/>
                  <a:gd name="T57" fmla="*/ 329 h 329"/>
                  <a:gd name="T58" fmla="*/ 6 w 346"/>
                  <a:gd name="T59" fmla="*/ 324 h 329"/>
                  <a:gd name="T60" fmla="*/ 0 w 346"/>
                  <a:gd name="T61" fmla="*/ 308 h 329"/>
                  <a:gd name="T62" fmla="*/ 2 w 346"/>
                  <a:gd name="T63" fmla="*/ 288 h 329"/>
                  <a:gd name="T64" fmla="*/ 27 w 346"/>
                  <a:gd name="T65" fmla="*/ 265 h 329"/>
                  <a:gd name="T66" fmla="*/ 74 w 346"/>
                  <a:gd name="T67" fmla="*/ 235 h 329"/>
                  <a:gd name="T68" fmla="*/ 113 w 346"/>
                  <a:gd name="T69" fmla="*/ 187 h 3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6"/>
                  <a:gd name="T106" fmla="*/ 0 h 329"/>
                  <a:gd name="T107" fmla="*/ 346 w 346"/>
                  <a:gd name="T108" fmla="*/ 329 h 3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6" h="329">
                    <a:moveTo>
                      <a:pt x="113" y="187"/>
                    </a:moveTo>
                    <a:lnTo>
                      <a:pt x="88" y="144"/>
                    </a:lnTo>
                    <a:lnTo>
                      <a:pt x="74" y="110"/>
                    </a:lnTo>
                    <a:lnTo>
                      <a:pt x="68" y="84"/>
                    </a:lnTo>
                    <a:lnTo>
                      <a:pt x="74" y="53"/>
                    </a:lnTo>
                    <a:lnTo>
                      <a:pt x="88" y="32"/>
                    </a:lnTo>
                    <a:lnTo>
                      <a:pt x="111" y="11"/>
                    </a:lnTo>
                    <a:lnTo>
                      <a:pt x="143" y="4"/>
                    </a:lnTo>
                    <a:lnTo>
                      <a:pt x="178" y="0"/>
                    </a:lnTo>
                    <a:lnTo>
                      <a:pt x="217" y="9"/>
                    </a:lnTo>
                    <a:lnTo>
                      <a:pt x="252" y="21"/>
                    </a:lnTo>
                    <a:lnTo>
                      <a:pt x="278" y="41"/>
                    </a:lnTo>
                    <a:lnTo>
                      <a:pt x="303" y="64"/>
                    </a:lnTo>
                    <a:lnTo>
                      <a:pt x="328" y="100"/>
                    </a:lnTo>
                    <a:lnTo>
                      <a:pt x="344" y="126"/>
                    </a:lnTo>
                    <a:lnTo>
                      <a:pt x="346" y="158"/>
                    </a:lnTo>
                    <a:lnTo>
                      <a:pt x="338" y="190"/>
                    </a:lnTo>
                    <a:lnTo>
                      <a:pt x="321" y="217"/>
                    </a:lnTo>
                    <a:lnTo>
                      <a:pt x="303" y="235"/>
                    </a:lnTo>
                    <a:lnTo>
                      <a:pt x="283" y="249"/>
                    </a:lnTo>
                    <a:lnTo>
                      <a:pt x="248" y="256"/>
                    </a:lnTo>
                    <a:lnTo>
                      <a:pt x="217" y="254"/>
                    </a:lnTo>
                    <a:lnTo>
                      <a:pt x="184" y="245"/>
                    </a:lnTo>
                    <a:lnTo>
                      <a:pt x="162" y="235"/>
                    </a:lnTo>
                    <a:lnTo>
                      <a:pt x="137" y="222"/>
                    </a:lnTo>
                    <a:lnTo>
                      <a:pt x="98" y="261"/>
                    </a:lnTo>
                    <a:lnTo>
                      <a:pt x="63" y="299"/>
                    </a:lnTo>
                    <a:lnTo>
                      <a:pt x="51" y="320"/>
                    </a:lnTo>
                    <a:lnTo>
                      <a:pt x="27" y="329"/>
                    </a:lnTo>
                    <a:lnTo>
                      <a:pt x="6" y="324"/>
                    </a:lnTo>
                    <a:lnTo>
                      <a:pt x="0" y="308"/>
                    </a:lnTo>
                    <a:lnTo>
                      <a:pt x="2" y="288"/>
                    </a:lnTo>
                    <a:lnTo>
                      <a:pt x="27" y="265"/>
                    </a:lnTo>
                    <a:lnTo>
                      <a:pt x="74" y="235"/>
                    </a:lnTo>
                    <a:lnTo>
                      <a:pt x="113" y="187"/>
                    </a:lnTo>
                    <a:close/>
                  </a:path>
                </a:pathLst>
              </a:custGeom>
              <a:solidFill>
                <a:srgbClr val="000000"/>
              </a:solidFill>
              <a:ln w="9525">
                <a:noFill/>
                <a:round/>
                <a:headEnd/>
                <a:tailEnd/>
              </a:ln>
            </p:spPr>
            <p:txBody>
              <a:bodyPr/>
              <a:lstStyle/>
              <a:p>
                <a:endParaRPr lang="en-US"/>
              </a:p>
            </p:txBody>
          </p:sp>
          <p:sp>
            <p:nvSpPr>
              <p:cNvPr id="99366" name="Freeform 102"/>
              <p:cNvSpPr>
                <a:spLocks/>
              </p:cNvSpPr>
              <p:nvPr/>
            </p:nvSpPr>
            <p:spPr bwMode="auto">
              <a:xfrm>
                <a:off x="1322" y="836"/>
                <a:ext cx="288" cy="477"/>
              </a:xfrm>
              <a:custGeom>
                <a:avLst/>
                <a:gdLst>
                  <a:gd name="T0" fmla="*/ 25 w 288"/>
                  <a:gd name="T1" fmla="*/ 16 h 477"/>
                  <a:gd name="T2" fmla="*/ 49 w 288"/>
                  <a:gd name="T3" fmla="*/ 4 h 477"/>
                  <a:gd name="T4" fmla="*/ 74 w 288"/>
                  <a:gd name="T5" fmla="*/ 0 h 477"/>
                  <a:gd name="T6" fmla="*/ 103 w 288"/>
                  <a:gd name="T7" fmla="*/ 0 h 477"/>
                  <a:gd name="T8" fmla="*/ 140 w 288"/>
                  <a:gd name="T9" fmla="*/ 10 h 477"/>
                  <a:gd name="T10" fmla="*/ 171 w 288"/>
                  <a:gd name="T11" fmla="*/ 28 h 477"/>
                  <a:gd name="T12" fmla="*/ 202 w 288"/>
                  <a:gd name="T13" fmla="*/ 55 h 477"/>
                  <a:gd name="T14" fmla="*/ 226 w 288"/>
                  <a:gd name="T15" fmla="*/ 89 h 477"/>
                  <a:gd name="T16" fmla="*/ 247 w 288"/>
                  <a:gd name="T17" fmla="*/ 127 h 477"/>
                  <a:gd name="T18" fmla="*/ 269 w 288"/>
                  <a:gd name="T19" fmla="*/ 174 h 477"/>
                  <a:gd name="T20" fmla="*/ 282 w 288"/>
                  <a:gd name="T21" fmla="*/ 216 h 477"/>
                  <a:gd name="T22" fmla="*/ 288 w 288"/>
                  <a:gd name="T23" fmla="*/ 265 h 477"/>
                  <a:gd name="T24" fmla="*/ 288 w 288"/>
                  <a:gd name="T25" fmla="*/ 315 h 477"/>
                  <a:gd name="T26" fmla="*/ 284 w 288"/>
                  <a:gd name="T27" fmla="*/ 356 h 477"/>
                  <a:gd name="T28" fmla="*/ 276 w 288"/>
                  <a:gd name="T29" fmla="*/ 392 h 477"/>
                  <a:gd name="T30" fmla="*/ 263 w 288"/>
                  <a:gd name="T31" fmla="*/ 424 h 477"/>
                  <a:gd name="T32" fmla="*/ 235 w 288"/>
                  <a:gd name="T33" fmla="*/ 447 h 477"/>
                  <a:gd name="T34" fmla="*/ 214 w 288"/>
                  <a:gd name="T35" fmla="*/ 465 h 477"/>
                  <a:gd name="T36" fmla="*/ 171 w 288"/>
                  <a:gd name="T37" fmla="*/ 477 h 477"/>
                  <a:gd name="T38" fmla="*/ 130 w 288"/>
                  <a:gd name="T39" fmla="*/ 473 h 477"/>
                  <a:gd name="T40" fmla="*/ 105 w 288"/>
                  <a:gd name="T41" fmla="*/ 461 h 477"/>
                  <a:gd name="T42" fmla="*/ 84 w 288"/>
                  <a:gd name="T43" fmla="*/ 428 h 477"/>
                  <a:gd name="T44" fmla="*/ 66 w 288"/>
                  <a:gd name="T45" fmla="*/ 394 h 477"/>
                  <a:gd name="T46" fmla="*/ 56 w 288"/>
                  <a:gd name="T47" fmla="*/ 350 h 477"/>
                  <a:gd name="T48" fmla="*/ 66 w 288"/>
                  <a:gd name="T49" fmla="*/ 295 h 477"/>
                  <a:gd name="T50" fmla="*/ 78 w 288"/>
                  <a:gd name="T51" fmla="*/ 259 h 477"/>
                  <a:gd name="T52" fmla="*/ 84 w 288"/>
                  <a:gd name="T53" fmla="*/ 224 h 477"/>
                  <a:gd name="T54" fmla="*/ 80 w 288"/>
                  <a:gd name="T55" fmla="*/ 194 h 477"/>
                  <a:gd name="T56" fmla="*/ 68 w 288"/>
                  <a:gd name="T57" fmla="*/ 164 h 477"/>
                  <a:gd name="T58" fmla="*/ 43 w 288"/>
                  <a:gd name="T59" fmla="*/ 139 h 477"/>
                  <a:gd name="T60" fmla="*/ 23 w 288"/>
                  <a:gd name="T61" fmla="*/ 125 h 477"/>
                  <a:gd name="T62" fmla="*/ 6 w 288"/>
                  <a:gd name="T63" fmla="*/ 103 h 477"/>
                  <a:gd name="T64" fmla="*/ 0 w 288"/>
                  <a:gd name="T65" fmla="*/ 77 h 477"/>
                  <a:gd name="T66" fmla="*/ 0 w 288"/>
                  <a:gd name="T67" fmla="*/ 55 h 477"/>
                  <a:gd name="T68" fmla="*/ 10 w 288"/>
                  <a:gd name="T69" fmla="*/ 34 h 477"/>
                  <a:gd name="T70" fmla="*/ 25 w 288"/>
                  <a:gd name="T71" fmla="*/ 16 h 4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8"/>
                  <a:gd name="T109" fmla="*/ 0 h 477"/>
                  <a:gd name="T110" fmla="*/ 288 w 288"/>
                  <a:gd name="T111" fmla="*/ 477 h 4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8" h="477">
                    <a:moveTo>
                      <a:pt x="25" y="16"/>
                    </a:moveTo>
                    <a:lnTo>
                      <a:pt x="49" y="4"/>
                    </a:lnTo>
                    <a:lnTo>
                      <a:pt x="74" y="0"/>
                    </a:lnTo>
                    <a:lnTo>
                      <a:pt x="103" y="0"/>
                    </a:lnTo>
                    <a:lnTo>
                      <a:pt x="140" y="10"/>
                    </a:lnTo>
                    <a:lnTo>
                      <a:pt x="171" y="28"/>
                    </a:lnTo>
                    <a:lnTo>
                      <a:pt x="202" y="55"/>
                    </a:lnTo>
                    <a:lnTo>
                      <a:pt x="226" y="89"/>
                    </a:lnTo>
                    <a:lnTo>
                      <a:pt x="247" y="127"/>
                    </a:lnTo>
                    <a:lnTo>
                      <a:pt x="269" y="174"/>
                    </a:lnTo>
                    <a:lnTo>
                      <a:pt x="282" y="216"/>
                    </a:lnTo>
                    <a:lnTo>
                      <a:pt x="288" y="265"/>
                    </a:lnTo>
                    <a:lnTo>
                      <a:pt x="288" y="315"/>
                    </a:lnTo>
                    <a:lnTo>
                      <a:pt x="284" y="356"/>
                    </a:lnTo>
                    <a:lnTo>
                      <a:pt x="276" y="392"/>
                    </a:lnTo>
                    <a:lnTo>
                      <a:pt x="263" y="424"/>
                    </a:lnTo>
                    <a:lnTo>
                      <a:pt x="235" y="447"/>
                    </a:lnTo>
                    <a:lnTo>
                      <a:pt x="214" y="465"/>
                    </a:lnTo>
                    <a:lnTo>
                      <a:pt x="171" y="477"/>
                    </a:lnTo>
                    <a:lnTo>
                      <a:pt x="130" y="473"/>
                    </a:lnTo>
                    <a:lnTo>
                      <a:pt x="105" y="461"/>
                    </a:lnTo>
                    <a:lnTo>
                      <a:pt x="84" y="428"/>
                    </a:lnTo>
                    <a:lnTo>
                      <a:pt x="66" y="394"/>
                    </a:lnTo>
                    <a:lnTo>
                      <a:pt x="56" y="350"/>
                    </a:lnTo>
                    <a:lnTo>
                      <a:pt x="66" y="295"/>
                    </a:lnTo>
                    <a:lnTo>
                      <a:pt x="78" y="259"/>
                    </a:lnTo>
                    <a:lnTo>
                      <a:pt x="84" y="224"/>
                    </a:lnTo>
                    <a:lnTo>
                      <a:pt x="80" y="194"/>
                    </a:lnTo>
                    <a:lnTo>
                      <a:pt x="68" y="164"/>
                    </a:lnTo>
                    <a:lnTo>
                      <a:pt x="43" y="139"/>
                    </a:lnTo>
                    <a:lnTo>
                      <a:pt x="23" y="125"/>
                    </a:lnTo>
                    <a:lnTo>
                      <a:pt x="6" y="103"/>
                    </a:lnTo>
                    <a:lnTo>
                      <a:pt x="0" y="77"/>
                    </a:lnTo>
                    <a:lnTo>
                      <a:pt x="0" y="55"/>
                    </a:lnTo>
                    <a:lnTo>
                      <a:pt x="10" y="34"/>
                    </a:lnTo>
                    <a:lnTo>
                      <a:pt x="25" y="16"/>
                    </a:lnTo>
                    <a:close/>
                  </a:path>
                </a:pathLst>
              </a:custGeom>
              <a:solidFill>
                <a:srgbClr val="000000"/>
              </a:solidFill>
              <a:ln w="9525">
                <a:noFill/>
                <a:round/>
                <a:headEnd/>
                <a:tailEnd/>
              </a:ln>
            </p:spPr>
            <p:txBody>
              <a:bodyPr/>
              <a:lstStyle/>
              <a:p>
                <a:endParaRPr lang="en-US"/>
              </a:p>
            </p:txBody>
          </p:sp>
          <p:sp>
            <p:nvSpPr>
              <p:cNvPr id="99367" name="Freeform 103"/>
              <p:cNvSpPr>
                <a:spLocks/>
              </p:cNvSpPr>
              <p:nvPr/>
            </p:nvSpPr>
            <p:spPr bwMode="auto">
              <a:xfrm>
                <a:off x="1159" y="869"/>
                <a:ext cx="237" cy="464"/>
              </a:xfrm>
              <a:custGeom>
                <a:avLst/>
                <a:gdLst>
                  <a:gd name="T0" fmla="*/ 127 w 237"/>
                  <a:gd name="T1" fmla="*/ 67 h 464"/>
                  <a:gd name="T2" fmla="*/ 164 w 237"/>
                  <a:gd name="T3" fmla="*/ 20 h 464"/>
                  <a:gd name="T4" fmla="*/ 193 w 237"/>
                  <a:gd name="T5" fmla="*/ 0 h 464"/>
                  <a:gd name="T6" fmla="*/ 214 w 237"/>
                  <a:gd name="T7" fmla="*/ 14 h 464"/>
                  <a:gd name="T8" fmla="*/ 231 w 237"/>
                  <a:gd name="T9" fmla="*/ 69 h 464"/>
                  <a:gd name="T10" fmla="*/ 220 w 237"/>
                  <a:gd name="T11" fmla="*/ 91 h 464"/>
                  <a:gd name="T12" fmla="*/ 164 w 237"/>
                  <a:gd name="T13" fmla="*/ 111 h 464"/>
                  <a:gd name="T14" fmla="*/ 125 w 237"/>
                  <a:gd name="T15" fmla="*/ 140 h 464"/>
                  <a:gd name="T16" fmla="*/ 77 w 237"/>
                  <a:gd name="T17" fmla="*/ 176 h 464"/>
                  <a:gd name="T18" fmla="*/ 50 w 237"/>
                  <a:gd name="T19" fmla="*/ 207 h 464"/>
                  <a:gd name="T20" fmla="*/ 46 w 237"/>
                  <a:gd name="T21" fmla="*/ 225 h 464"/>
                  <a:gd name="T22" fmla="*/ 58 w 237"/>
                  <a:gd name="T23" fmla="*/ 243 h 464"/>
                  <a:gd name="T24" fmla="*/ 71 w 237"/>
                  <a:gd name="T25" fmla="*/ 261 h 464"/>
                  <a:gd name="T26" fmla="*/ 119 w 237"/>
                  <a:gd name="T27" fmla="*/ 294 h 464"/>
                  <a:gd name="T28" fmla="*/ 164 w 237"/>
                  <a:gd name="T29" fmla="*/ 318 h 464"/>
                  <a:gd name="T30" fmla="*/ 206 w 237"/>
                  <a:gd name="T31" fmla="*/ 328 h 464"/>
                  <a:gd name="T32" fmla="*/ 225 w 237"/>
                  <a:gd name="T33" fmla="*/ 324 h 464"/>
                  <a:gd name="T34" fmla="*/ 233 w 237"/>
                  <a:gd name="T35" fmla="*/ 330 h 464"/>
                  <a:gd name="T36" fmla="*/ 237 w 237"/>
                  <a:gd name="T37" fmla="*/ 346 h 464"/>
                  <a:gd name="T38" fmla="*/ 208 w 237"/>
                  <a:gd name="T39" fmla="*/ 371 h 464"/>
                  <a:gd name="T40" fmla="*/ 187 w 237"/>
                  <a:gd name="T41" fmla="*/ 397 h 464"/>
                  <a:gd name="T42" fmla="*/ 181 w 237"/>
                  <a:gd name="T43" fmla="*/ 428 h 464"/>
                  <a:gd name="T44" fmla="*/ 177 w 237"/>
                  <a:gd name="T45" fmla="*/ 456 h 464"/>
                  <a:gd name="T46" fmla="*/ 158 w 237"/>
                  <a:gd name="T47" fmla="*/ 464 h 464"/>
                  <a:gd name="T48" fmla="*/ 143 w 237"/>
                  <a:gd name="T49" fmla="*/ 456 h 464"/>
                  <a:gd name="T50" fmla="*/ 146 w 237"/>
                  <a:gd name="T51" fmla="*/ 421 h 464"/>
                  <a:gd name="T52" fmla="*/ 158 w 237"/>
                  <a:gd name="T53" fmla="*/ 383 h 464"/>
                  <a:gd name="T54" fmla="*/ 181 w 237"/>
                  <a:gd name="T55" fmla="*/ 349 h 464"/>
                  <a:gd name="T56" fmla="*/ 133 w 237"/>
                  <a:gd name="T57" fmla="*/ 336 h 464"/>
                  <a:gd name="T58" fmla="*/ 81 w 237"/>
                  <a:gd name="T59" fmla="*/ 316 h 464"/>
                  <a:gd name="T60" fmla="*/ 37 w 237"/>
                  <a:gd name="T61" fmla="*/ 288 h 464"/>
                  <a:gd name="T62" fmla="*/ 15 w 237"/>
                  <a:gd name="T63" fmla="*/ 263 h 464"/>
                  <a:gd name="T64" fmla="*/ 0 w 237"/>
                  <a:gd name="T65" fmla="*/ 227 h 464"/>
                  <a:gd name="T66" fmla="*/ 0 w 237"/>
                  <a:gd name="T67" fmla="*/ 207 h 464"/>
                  <a:gd name="T68" fmla="*/ 12 w 237"/>
                  <a:gd name="T69" fmla="*/ 176 h 464"/>
                  <a:gd name="T70" fmla="*/ 44 w 237"/>
                  <a:gd name="T71" fmla="*/ 146 h 464"/>
                  <a:gd name="T72" fmla="*/ 87 w 237"/>
                  <a:gd name="T73" fmla="*/ 109 h 464"/>
                  <a:gd name="T74" fmla="*/ 127 w 237"/>
                  <a:gd name="T75" fmla="*/ 67 h 4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7"/>
                  <a:gd name="T115" fmla="*/ 0 h 464"/>
                  <a:gd name="T116" fmla="*/ 237 w 237"/>
                  <a:gd name="T117" fmla="*/ 464 h 4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7" h="464">
                    <a:moveTo>
                      <a:pt x="127" y="67"/>
                    </a:moveTo>
                    <a:lnTo>
                      <a:pt x="164" y="20"/>
                    </a:lnTo>
                    <a:lnTo>
                      <a:pt x="193" y="0"/>
                    </a:lnTo>
                    <a:lnTo>
                      <a:pt x="214" y="14"/>
                    </a:lnTo>
                    <a:lnTo>
                      <a:pt x="231" y="69"/>
                    </a:lnTo>
                    <a:lnTo>
                      <a:pt x="220" y="91"/>
                    </a:lnTo>
                    <a:lnTo>
                      <a:pt x="164" y="111"/>
                    </a:lnTo>
                    <a:lnTo>
                      <a:pt x="125" y="140"/>
                    </a:lnTo>
                    <a:lnTo>
                      <a:pt x="77" y="176"/>
                    </a:lnTo>
                    <a:lnTo>
                      <a:pt x="50" y="207"/>
                    </a:lnTo>
                    <a:lnTo>
                      <a:pt x="46" y="225"/>
                    </a:lnTo>
                    <a:lnTo>
                      <a:pt x="58" y="243"/>
                    </a:lnTo>
                    <a:lnTo>
                      <a:pt x="71" y="261"/>
                    </a:lnTo>
                    <a:lnTo>
                      <a:pt x="119" y="294"/>
                    </a:lnTo>
                    <a:lnTo>
                      <a:pt x="164" y="318"/>
                    </a:lnTo>
                    <a:lnTo>
                      <a:pt x="206" y="328"/>
                    </a:lnTo>
                    <a:lnTo>
                      <a:pt x="225" y="324"/>
                    </a:lnTo>
                    <a:lnTo>
                      <a:pt x="233" y="330"/>
                    </a:lnTo>
                    <a:lnTo>
                      <a:pt x="237" y="346"/>
                    </a:lnTo>
                    <a:lnTo>
                      <a:pt x="208" y="371"/>
                    </a:lnTo>
                    <a:lnTo>
                      <a:pt x="187" y="397"/>
                    </a:lnTo>
                    <a:lnTo>
                      <a:pt x="181" y="428"/>
                    </a:lnTo>
                    <a:lnTo>
                      <a:pt x="177" y="456"/>
                    </a:lnTo>
                    <a:lnTo>
                      <a:pt x="158" y="464"/>
                    </a:lnTo>
                    <a:lnTo>
                      <a:pt x="143" y="456"/>
                    </a:lnTo>
                    <a:lnTo>
                      <a:pt x="146" y="421"/>
                    </a:lnTo>
                    <a:lnTo>
                      <a:pt x="158" y="383"/>
                    </a:lnTo>
                    <a:lnTo>
                      <a:pt x="181" y="349"/>
                    </a:lnTo>
                    <a:lnTo>
                      <a:pt x="133" y="336"/>
                    </a:lnTo>
                    <a:lnTo>
                      <a:pt x="81" y="316"/>
                    </a:lnTo>
                    <a:lnTo>
                      <a:pt x="37" y="288"/>
                    </a:lnTo>
                    <a:lnTo>
                      <a:pt x="15" y="263"/>
                    </a:lnTo>
                    <a:lnTo>
                      <a:pt x="0" y="227"/>
                    </a:lnTo>
                    <a:lnTo>
                      <a:pt x="0" y="207"/>
                    </a:lnTo>
                    <a:lnTo>
                      <a:pt x="12" y="176"/>
                    </a:lnTo>
                    <a:lnTo>
                      <a:pt x="44" y="146"/>
                    </a:lnTo>
                    <a:lnTo>
                      <a:pt x="87" y="109"/>
                    </a:lnTo>
                    <a:lnTo>
                      <a:pt x="127" y="67"/>
                    </a:lnTo>
                    <a:close/>
                  </a:path>
                </a:pathLst>
              </a:custGeom>
              <a:solidFill>
                <a:srgbClr val="000000"/>
              </a:solidFill>
              <a:ln w="9525">
                <a:noFill/>
                <a:round/>
                <a:headEnd/>
                <a:tailEnd/>
              </a:ln>
            </p:spPr>
            <p:txBody>
              <a:bodyPr/>
              <a:lstStyle/>
              <a:p>
                <a:endParaRPr lang="en-US"/>
              </a:p>
            </p:txBody>
          </p:sp>
          <p:sp>
            <p:nvSpPr>
              <p:cNvPr id="99368" name="Freeform 104"/>
              <p:cNvSpPr>
                <a:spLocks/>
              </p:cNvSpPr>
              <p:nvPr/>
            </p:nvSpPr>
            <p:spPr bwMode="auto">
              <a:xfrm>
                <a:off x="1284" y="499"/>
                <a:ext cx="398" cy="407"/>
              </a:xfrm>
              <a:custGeom>
                <a:avLst/>
                <a:gdLst>
                  <a:gd name="T0" fmla="*/ 172 w 398"/>
                  <a:gd name="T1" fmla="*/ 358 h 407"/>
                  <a:gd name="T2" fmla="*/ 211 w 398"/>
                  <a:gd name="T3" fmla="*/ 352 h 407"/>
                  <a:gd name="T4" fmla="*/ 265 w 398"/>
                  <a:gd name="T5" fmla="*/ 338 h 407"/>
                  <a:gd name="T6" fmla="*/ 283 w 398"/>
                  <a:gd name="T7" fmla="*/ 331 h 407"/>
                  <a:gd name="T8" fmla="*/ 315 w 398"/>
                  <a:gd name="T9" fmla="*/ 306 h 407"/>
                  <a:gd name="T10" fmla="*/ 342 w 398"/>
                  <a:gd name="T11" fmla="*/ 267 h 407"/>
                  <a:gd name="T12" fmla="*/ 350 w 398"/>
                  <a:gd name="T13" fmla="*/ 246 h 407"/>
                  <a:gd name="T14" fmla="*/ 350 w 398"/>
                  <a:gd name="T15" fmla="*/ 220 h 407"/>
                  <a:gd name="T16" fmla="*/ 304 w 398"/>
                  <a:gd name="T17" fmla="*/ 192 h 407"/>
                  <a:gd name="T18" fmla="*/ 226 w 398"/>
                  <a:gd name="T19" fmla="*/ 156 h 407"/>
                  <a:gd name="T20" fmla="*/ 176 w 398"/>
                  <a:gd name="T21" fmla="*/ 150 h 407"/>
                  <a:gd name="T22" fmla="*/ 143 w 398"/>
                  <a:gd name="T23" fmla="*/ 155 h 407"/>
                  <a:gd name="T24" fmla="*/ 117 w 398"/>
                  <a:gd name="T25" fmla="*/ 167 h 407"/>
                  <a:gd name="T26" fmla="*/ 100 w 398"/>
                  <a:gd name="T27" fmla="*/ 172 h 407"/>
                  <a:gd name="T28" fmla="*/ 83 w 398"/>
                  <a:gd name="T29" fmla="*/ 161 h 407"/>
                  <a:gd name="T30" fmla="*/ 78 w 398"/>
                  <a:gd name="T31" fmla="*/ 145 h 407"/>
                  <a:gd name="T32" fmla="*/ 104 w 398"/>
                  <a:gd name="T33" fmla="*/ 126 h 407"/>
                  <a:gd name="T34" fmla="*/ 128 w 398"/>
                  <a:gd name="T35" fmla="*/ 124 h 407"/>
                  <a:gd name="T36" fmla="*/ 148 w 398"/>
                  <a:gd name="T37" fmla="*/ 119 h 407"/>
                  <a:gd name="T38" fmla="*/ 154 w 398"/>
                  <a:gd name="T39" fmla="*/ 109 h 407"/>
                  <a:gd name="T40" fmla="*/ 148 w 398"/>
                  <a:gd name="T41" fmla="*/ 76 h 407"/>
                  <a:gd name="T42" fmla="*/ 122 w 398"/>
                  <a:gd name="T43" fmla="*/ 54 h 407"/>
                  <a:gd name="T44" fmla="*/ 94 w 398"/>
                  <a:gd name="T45" fmla="*/ 44 h 407"/>
                  <a:gd name="T46" fmla="*/ 61 w 398"/>
                  <a:gd name="T47" fmla="*/ 45 h 407"/>
                  <a:gd name="T48" fmla="*/ 44 w 398"/>
                  <a:gd name="T49" fmla="*/ 54 h 407"/>
                  <a:gd name="T50" fmla="*/ 37 w 398"/>
                  <a:gd name="T51" fmla="*/ 71 h 407"/>
                  <a:gd name="T52" fmla="*/ 39 w 398"/>
                  <a:gd name="T53" fmla="*/ 89 h 407"/>
                  <a:gd name="T54" fmla="*/ 48 w 398"/>
                  <a:gd name="T55" fmla="*/ 101 h 407"/>
                  <a:gd name="T56" fmla="*/ 39 w 398"/>
                  <a:gd name="T57" fmla="*/ 111 h 407"/>
                  <a:gd name="T58" fmla="*/ 20 w 398"/>
                  <a:gd name="T59" fmla="*/ 114 h 407"/>
                  <a:gd name="T60" fmla="*/ 4 w 398"/>
                  <a:gd name="T61" fmla="*/ 99 h 407"/>
                  <a:gd name="T62" fmla="*/ 0 w 398"/>
                  <a:gd name="T63" fmla="*/ 76 h 407"/>
                  <a:gd name="T64" fmla="*/ 9 w 398"/>
                  <a:gd name="T65" fmla="*/ 44 h 407"/>
                  <a:gd name="T66" fmla="*/ 28 w 398"/>
                  <a:gd name="T67" fmla="*/ 30 h 407"/>
                  <a:gd name="T68" fmla="*/ 44 w 398"/>
                  <a:gd name="T69" fmla="*/ 13 h 407"/>
                  <a:gd name="T70" fmla="*/ 76 w 398"/>
                  <a:gd name="T71" fmla="*/ 5 h 407"/>
                  <a:gd name="T72" fmla="*/ 104 w 398"/>
                  <a:gd name="T73" fmla="*/ 0 h 407"/>
                  <a:gd name="T74" fmla="*/ 117 w 398"/>
                  <a:gd name="T75" fmla="*/ 0 h 407"/>
                  <a:gd name="T76" fmla="*/ 139 w 398"/>
                  <a:gd name="T77" fmla="*/ 19 h 407"/>
                  <a:gd name="T78" fmla="*/ 159 w 398"/>
                  <a:gd name="T79" fmla="*/ 40 h 407"/>
                  <a:gd name="T80" fmla="*/ 193 w 398"/>
                  <a:gd name="T81" fmla="*/ 79 h 407"/>
                  <a:gd name="T82" fmla="*/ 222 w 398"/>
                  <a:gd name="T83" fmla="*/ 116 h 407"/>
                  <a:gd name="T84" fmla="*/ 267 w 398"/>
                  <a:gd name="T85" fmla="*/ 141 h 407"/>
                  <a:gd name="T86" fmla="*/ 311 w 398"/>
                  <a:gd name="T87" fmla="*/ 161 h 407"/>
                  <a:gd name="T88" fmla="*/ 361 w 398"/>
                  <a:gd name="T89" fmla="*/ 185 h 407"/>
                  <a:gd name="T90" fmla="*/ 389 w 398"/>
                  <a:gd name="T91" fmla="*/ 195 h 407"/>
                  <a:gd name="T92" fmla="*/ 398 w 398"/>
                  <a:gd name="T93" fmla="*/ 207 h 407"/>
                  <a:gd name="T94" fmla="*/ 394 w 398"/>
                  <a:gd name="T95" fmla="*/ 251 h 407"/>
                  <a:gd name="T96" fmla="*/ 381 w 398"/>
                  <a:gd name="T97" fmla="*/ 291 h 407"/>
                  <a:gd name="T98" fmla="*/ 359 w 398"/>
                  <a:gd name="T99" fmla="*/ 321 h 407"/>
                  <a:gd name="T100" fmla="*/ 322 w 398"/>
                  <a:gd name="T101" fmla="*/ 358 h 407"/>
                  <a:gd name="T102" fmla="*/ 270 w 398"/>
                  <a:gd name="T103" fmla="*/ 387 h 407"/>
                  <a:gd name="T104" fmla="*/ 200 w 398"/>
                  <a:gd name="T105" fmla="*/ 407 h 407"/>
                  <a:gd name="T106" fmla="*/ 167 w 398"/>
                  <a:gd name="T107" fmla="*/ 404 h 407"/>
                  <a:gd name="T108" fmla="*/ 143 w 398"/>
                  <a:gd name="T109" fmla="*/ 387 h 407"/>
                  <a:gd name="T110" fmla="*/ 139 w 398"/>
                  <a:gd name="T111" fmla="*/ 367 h 407"/>
                  <a:gd name="T112" fmla="*/ 172 w 398"/>
                  <a:gd name="T113" fmla="*/ 358 h 4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98"/>
                  <a:gd name="T172" fmla="*/ 0 h 407"/>
                  <a:gd name="T173" fmla="*/ 398 w 398"/>
                  <a:gd name="T174" fmla="*/ 407 h 40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98" h="407">
                    <a:moveTo>
                      <a:pt x="172" y="358"/>
                    </a:moveTo>
                    <a:lnTo>
                      <a:pt x="211" y="352"/>
                    </a:lnTo>
                    <a:lnTo>
                      <a:pt x="265" y="338"/>
                    </a:lnTo>
                    <a:lnTo>
                      <a:pt x="283" y="331"/>
                    </a:lnTo>
                    <a:lnTo>
                      <a:pt x="315" y="306"/>
                    </a:lnTo>
                    <a:lnTo>
                      <a:pt x="342" y="267"/>
                    </a:lnTo>
                    <a:lnTo>
                      <a:pt x="350" y="246"/>
                    </a:lnTo>
                    <a:lnTo>
                      <a:pt x="350" y="220"/>
                    </a:lnTo>
                    <a:lnTo>
                      <a:pt x="304" y="192"/>
                    </a:lnTo>
                    <a:lnTo>
                      <a:pt x="226" y="156"/>
                    </a:lnTo>
                    <a:lnTo>
                      <a:pt x="176" y="150"/>
                    </a:lnTo>
                    <a:lnTo>
                      <a:pt x="143" y="155"/>
                    </a:lnTo>
                    <a:lnTo>
                      <a:pt x="117" y="167"/>
                    </a:lnTo>
                    <a:lnTo>
                      <a:pt x="100" y="172"/>
                    </a:lnTo>
                    <a:lnTo>
                      <a:pt x="83" y="161"/>
                    </a:lnTo>
                    <a:lnTo>
                      <a:pt x="78" y="145"/>
                    </a:lnTo>
                    <a:lnTo>
                      <a:pt x="104" y="126"/>
                    </a:lnTo>
                    <a:lnTo>
                      <a:pt x="128" y="124"/>
                    </a:lnTo>
                    <a:lnTo>
                      <a:pt x="148" y="119"/>
                    </a:lnTo>
                    <a:lnTo>
                      <a:pt x="154" y="109"/>
                    </a:lnTo>
                    <a:lnTo>
                      <a:pt x="148" y="76"/>
                    </a:lnTo>
                    <a:lnTo>
                      <a:pt x="122" y="54"/>
                    </a:lnTo>
                    <a:lnTo>
                      <a:pt x="94" y="44"/>
                    </a:lnTo>
                    <a:lnTo>
                      <a:pt x="61" y="45"/>
                    </a:lnTo>
                    <a:lnTo>
                      <a:pt x="44" y="54"/>
                    </a:lnTo>
                    <a:lnTo>
                      <a:pt x="37" y="71"/>
                    </a:lnTo>
                    <a:lnTo>
                      <a:pt x="39" y="89"/>
                    </a:lnTo>
                    <a:lnTo>
                      <a:pt x="48" y="101"/>
                    </a:lnTo>
                    <a:lnTo>
                      <a:pt x="39" y="111"/>
                    </a:lnTo>
                    <a:lnTo>
                      <a:pt x="20" y="114"/>
                    </a:lnTo>
                    <a:lnTo>
                      <a:pt x="4" y="99"/>
                    </a:lnTo>
                    <a:lnTo>
                      <a:pt x="0" y="76"/>
                    </a:lnTo>
                    <a:lnTo>
                      <a:pt x="9" y="44"/>
                    </a:lnTo>
                    <a:lnTo>
                      <a:pt x="28" y="30"/>
                    </a:lnTo>
                    <a:lnTo>
                      <a:pt x="44" y="13"/>
                    </a:lnTo>
                    <a:lnTo>
                      <a:pt x="76" y="5"/>
                    </a:lnTo>
                    <a:lnTo>
                      <a:pt x="104" y="0"/>
                    </a:lnTo>
                    <a:lnTo>
                      <a:pt x="117" y="0"/>
                    </a:lnTo>
                    <a:lnTo>
                      <a:pt x="139" y="19"/>
                    </a:lnTo>
                    <a:lnTo>
                      <a:pt x="159" y="40"/>
                    </a:lnTo>
                    <a:lnTo>
                      <a:pt x="193" y="79"/>
                    </a:lnTo>
                    <a:lnTo>
                      <a:pt x="222" y="116"/>
                    </a:lnTo>
                    <a:lnTo>
                      <a:pt x="267" y="141"/>
                    </a:lnTo>
                    <a:lnTo>
                      <a:pt x="311" y="161"/>
                    </a:lnTo>
                    <a:lnTo>
                      <a:pt x="361" y="185"/>
                    </a:lnTo>
                    <a:lnTo>
                      <a:pt x="389" y="195"/>
                    </a:lnTo>
                    <a:lnTo>
                      <a:pt x="398" y="207"/>
                    </a:lnTo>
                    <a:lnTo>
                      <a:pt x="394" y="251"/>
                    </a:lnTo>
                    <a:lnTo>
                      <a:pt x="381" y="291"/>
                    </a:lnTo>
                    <a:lnTo>
                      <a:pt x="359" y="321"/>
                    </a:lnTo>
                    <a:lnTo>
                      <a:pt x="322" y="358"/>
                    </a:lnTo>
                    <a:lnTo>
                      <a:pt x="270" y="387"/>
                    </a:lnTo>
                    <a:lnTo>
                      <a:pt x="200" y="407"/>
                    </a:lnTo>
                    <a:lnTo>
                      <a:pt x="167" y="404"/>
                    </a:lnTo>
                    <a:lnTo>
                      <a:pt x="143" y="387"/>
                    </a:lnTo>
                    <a:lnTo>
                      <a:pt x="139" y="367"/>
                    </a:lnTo>
                    <a:lnTo>
                      <a:pt x="172" y="358"/>
                    </a:lnTo>
                    <a:close/>
                  </a:path>
                </a:pathLst>
              </a:custGeom>
              <a:solidFill>
                <a:srgbClr val="000000"/>
              </a:solidFill>
              <a:ln w="9525">
                <a:noFill/>
                <a:round/>
                <a:headEnd/>
                <a:tailEnd/>
              </a:ln>
            </p:spPr>
            <p:txBody>
              <a:bodyPr/>
              <a:lstStyle/>
              <a:p>
                <a:endParaRPr lang="en-US"/>
              </a:p>
            </p:txBody>
          </p:sp>
          <p:sp>
            <p:nvSpPr>
              <p:cNvPr id="99369" name="Freeform 105"/>
              <p:cNvSpPr>
                <a:spLocks/>
              </p:cNvSpPr>
              <p:nvPr/>
            </p:nvSpPr>
            <p:spPr bwMode="auto">
              <a:xfrm>
                <a:off x="1489" y="1227"/>
                <a:ext cx="226" cy="532"/>
              </a:xfrm>
              <a:custGeom>
                <a:avLst/>
                <a:gdLst>
                  <a:gd name="T0" fmla="*/ 6 w 226"/>
                  <a:gd name="T1" fmla="*/ 49 h 532"/>
                  <a:gd name="T2" fmla="*/ 0 w 226"/>
                  <a:gd name="T3" fmla="*/ 26 h 532"/>
                  <a:gd name="T4" fmla="*/ 23 w 226"/>
                  <a:gd name="T5" fmla="*/ 0 h 532"/>
                  <a:gd name="T6" fmla="*/ 53 w 226"/>
                  <a:gd name="T7" fmla="*/ 2 h 532"/>
                  <a:gd name="T8" fmla="*/ 74 w 226"/>
                  <a:gd name="T9" fmla="*/ 12 h 532"/>
                  <a:gd name="T10" fmla="*/ 99 w 226"/>
                  <a:gd name="T11" fmla="*/ 45 h 532"/>
                  <a:gd name="T12" fmla="*/ 117 w 226"/>
                  <a:gd name="T13" fmla="*/ 111 h 532"/>
                  <a:gd name="T14" fmla="*/ 142 w 226"/>
                  <a:gd name="T15" fmla="*/ 170 h 532"/>
                  <a:gd name="T16" fmla="*/ 164 w 226"/>
                  <a:gd name="T17" fmla="*/ 225 h 532"/>
                  <a:gd name="T18" fmla="*/ 164 w 226"/>
                  <a:gd name="T19" fmla="*/ 255 h 532"/>
                  <a:gd name="T20" fmla="*/ 164 w 226"/>
                  <a:gd name="T21" fmla="*/ 279 h 532"/>
                  <a:gd name="T22" fmla="*/ 152 w 226"/>
                  <a:gd name="T23" fmla="*/ 309 h 532"/>
                  <a:gd name="T24" fmla="*/ 121 w 226"/>
                  <a:gd name="T25" fmla="*/ 370 h 532"/>
                  <a:gd name="T26" fmla="*/ 103 w 226"/>
                  <a:gd name="T27" fmla="*/ 423 h 532"/>
                  <a:gd name="T28" fmla="*/ 97 w 226"/>
                  <a:gd name="T29" fmla="*/ 443 h 532"/>
                  <a:gd name="T30" fmla="*/ 111 w 226"/>
                  <a:gd name="T31" fmla="*/ 459 h 532"/>
                  <a:gd name="T32" fmla="*/ 152 w 226"/>
                  <a:gd name="T33" fmla="*/ 471 h 532"/>
                  <a:gd name="T34" fmla="*/ 203 w 226"/>
                  <a:gd name="T35" fmla="*/ 483 h 532"/>
                  <a:gd name="T36" fmla="*/ 226 w 226"/>
                  <a:gd name="T37" fmla="*/ 496 h 532"/>
                  <a:gd name="T38" fmla="*/ 203 w 226"/>
                  <a:gd name="T39" fmla="*/ 516 h 532"/>
                  <a:gd name="T40" fmla="*/ 158 w 226"/>
                  <a:gd name="T41" fmla="*/ 532 h 532"/>
                  <a:gd name="T42" fmla="*/ 136 w 226"/>
                  <a:gd name="T43" fmla="*/ 526 h 532"/>
                  <a:gd name="T44" fmla="*/ 117 w 226"/>
                  <a:gd name="T45" fmla="*/ 502 h 532"/>
                  <a:gd name="T46" fmla="*/ 86 w 226"/>
                  <a:gd name="T47" fmla="*/ 483 h 532"/>
                  <a:gd name="T48" fmla="*/ 60 w 226"/>
                  <a:gd name="T49" fmla="*/ 483 h 532"/>
                  <a:gd name="T50" fmla="*/ 43 w 226"/>
                  <a:gd name="T51" fmla="*/ 479 h 532"/>
                  <a:gd name="T52" fmla="*/ 35 w 226"/>
                  <a:gd name="T53" fmla="*/ 459 h 532"/>
                  <a:gd name="T54" fmla="*/ 47 w 226"/>
                  <a:gd name="T55" fmla="*/ 437 h 532"/>
                  <a:gd name="T56" fmla="*/ 68 w 226"/>
                  <a:gd name="T57" fmla="*/ 407 h 532"/>
                  <a:gd name="T58" fmla="*/ 86 w 226"/>
                  <a:gd name="T59" fmla="*/ 382 h 532"/>
                  <a:gd name="T60" fmla="*/ 109 w 226"/>
                  <a:gd name="T61" fmla="*/ 322 h 532"/>
                  <a:gd name="T62" fmla="*/ 117 w 226"/>
                  <a:gd name="T63" fmla="*/ 285 h 532"/>
                  <a:gd name="T64" fmla="*/ 121 w 226"/>
                  <a:gd name="T65" fmla="*/ 255 h 532"/>
                  <a:gd name="T66" fmla="*/ 115 w 226"/>
                  <a:gd name="T67" fmla="*/ 225 h 532"/>
                  <a:gd name="T68" fmla="*/ 97 w 226"/>
                  <a:gd name="T69" fmla="*/ 190 h 532"/>
                  <a:gd name="T70" fmla="*/ 66 w 226"/>
                  <a:gd name="T71" fmla="*/ 158 h 532"/>
                  <a:gd name="T72" fmla="*/ 35 w 226"/>
                  <a:gd name="T73" fmla="*/ 105 h 532"/>
                  <a:gd name="T74" fmla="*/ 6 w 226"/>
                  <a:gd name="T75" fmla="*/ 49 h 5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6"/>
                  <a:gd name="T115" fmla="*/ 0 h 532"/>
                  <a:gd name="T116" fmla="*/ 226 w 226"/>
                  <a:gd name="T117" fmla="*/ 532 h 53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6" h="532">
                    <a:moveTo>
                      <a:pt x="6" y="49"/>
                    </a:moveTo>
                    <a:lnTo>
                      <a:pt x="0" y="26"/>
                    </a:lnTo>
                    <a:lnTo>
                      <a:pt x="23" y="0"/>
                    </a:lnTo>
                    <a:lnTo>
                      <a:pt x="53" y="2"/>
                    </a:lnTo>
                    <a:lnTo>
                      <a:pt x="74" y="12"/>
                    </a:lnTo>
                    <a:lnTo>
                      <a:pt x="99" y="45"/>
                    </a:lnTo>
                    <a:lnTo>
                      <a:pt x="117" y="111"/>
                    </a:lnTo>
                    <a:lnTo>
                      <a:pt x="142" y="170"/>
                    </a:lnTo>
                    <a:lnTo>
                      <a:pt x="164" y="225"/>
                    </a:lnTo>
                    <a:lnTo>
                      <a:pt x="164" y="255"/>
                    </a:lnTo>
                    <a:lnTo>
                      <a:pt x="164" y="279"/>
                    </a:lnTo>
                    <a:lnTo>
                      <a:pt x="152" y="309"/>
                    </a:lnTo>
                    <a:lnTo>
                      <a:pt x="121" y="370"/>
                    </a:lnTo>
                    <a:lnTo>
                      <a:pt x="103" y="423"/>
                    </a:lnTo>
                    <a:lnTo>
                      <a:pt x="97" y="443"/>
                    </a:lnTo>
                    <a:lnTo>
                      <a:pt x="111" y="459"/>
                    </a:lnTo>
                    <a:lnTo>
                      <a:pt x="152" y="471"/>
                    </a:lnTo>
                    <a:lnTo>
                      <a:pt x="203" y="483"/>
                    </a:lnTo>
                    <a:lnTo>
                      <a:pt x="226" y="496"/>
                    </a:lnTo>
                    <a:lnTo>
                      <a:pt x="203" y="516"/>
                    </a:lnTo>
                    <a:lnTo>
                      <a:pt x="158" y="532"/>
                    </a:lnTo>
                    <a:lnTo>
                      <a:pt x="136" y="526"/>
                    </a:lnTo>
                    <a:lnTo>
                      <a:pt x="117" y="502"/>
                    </a:lnTo>
                    <a:lnTo>
                      <a:pt x="86" y="483"/>
                    </a:lnTo>
                    <a:lnTo>
                      <a:pt x="60" y="483"/>
                    </a:lnTo>
                    <a:lnTo>
                      <a:pt x="43" y="479"/>
                    </a:lnTo>
                    <a:lnTo>
                      <a:pt x="35" y="459"/>
                    </a:lnTo>
                    <a:lnTo>
                      <a:pt x="47" y="437"/>
                    </a:lnTo>
                    <a:lnTo>
                      <a:pt x="68" y="407"/>
                    </a:lnTo>
                    <a:lnTo>
                      <a:pt x="86" y="382"/>
                    </a:lnTo>
                    <a:lnTo>
                      <a:pt x="109" y="322"/>
                    </a:lnTo>
                    <a:lnTo>
                      <a:pt x="117" y="285"/>
                    </a:lnTo>
                    <a:lnTo>
                      <a:pt x="121" y="255"/>
                    </a:lnTo>
                    <a:lnTo>
                      <a:pt x="115" y="225"/>
                    </a:lnTo>
                    <a:lnTo>
                      <a:pt x="97" y="190"/>
                    </a:lnTo>
                    <a:lnTo>
                      <a:pt x="66" y="158"/>
                    </a:lnTo>
                    <a:lnTo>
                      <a:pt x="35" y="105"/>
                    </a:lnTo>
                    <a:lnTo>
                      <a:pt x="6" y="49"/>
                    </a:lnTo>
                    <a:close/>
                  </a:path>
                </a:pathLst>
              </a:custGeom>
              <a:solidFill>
                <a:srgbClr val="000000"/>
              </a:solidFill>
              <a:ln w="9525">
                <a:noFill/>
                <a:round/>
                <a:headEnd/>
                <a:tailEnd/>
              </a:ln>
            </p:spPr>
            <p:txBody>
              <a:bodyPr/>
              <a:lstStyle/>
              <a:p>
                <a:endParaRPr lang="en-US"/>
              </a:p>
            </p:txBody>
          </p:sp>
          <p:sp>
            <p:nvSpPr>
              <p:cNvPr id="99370" name="Freeform 106"/>
              <p:cNvSpPr>
                <a:spLocks/>
              </p:cNvSpPr>
              <p:nvPr/>
            </p:nvSpPr>
            <p:spPr bwMode="auto">
              <a:xfrm>
                <a:off x="1340" y="1233"/>
                <a:ext cx="159" cy="555"/>
              </a:xfrm>
              <a:custGeom>
                <a:avLst/>
                <a:gdLst>
                  <a:gd name="T0" fmla="*/ 63 w 159"/>
                  <a:gd name="T1" fmla="*/ 137 h 555"/>
                  <a:gd name="T2" fmla="*/ 82 w 159"/>
                  <a:gd name="T3" fmla="*/ 61 h 555"/>
                  <a:gd name="T4" fmla="*/ 94 w 159"/>
                  <a:gd name="T5" fmla="*/ 12 h 555"/>
                  <a:gd name="T6" fmla="*/ 115 w 159"/>
                  <a:gd name="T7" fmla="*/ 0 h 555"/>
                  <a:gd name="T8" fmla="*/ 144 w 159"/>
                  <a:gd name="T9" fmla="*/ 4 h 555"/>
                  <a:gd name="T10" fmla="*/ 159 w 159"/>
                  <a:gd name="T11" fmla="*/ 34 h 555"/>
                  <a:gd name="T12" fmla="*/ 146 w 159"/>
                  <a:gd name="T13" fmla="*/ 71 h 555"/>
                  <a:gd name="T14" fmla="*/ 132 w 159"/>
                  <a:gd name="T15" fmla="*/ 137 h 555"/>
                  <a:gd name="T16" fmla="*/ 113 w 159"/>
                  <a:gd name="T17" fmla="*/ 212 h 555"/>
                  <a:gd name="T18" fmla="*/ 107 w 159"/>
                  <a:gd name="T19" fmla="*/ 264 h 555"/>
                  <a:gd name="T20" fmla="*/ 107 w 159"/>
                  <a:gd name="T21" fmla="*/ 337 h 555"/>
                  <a:gd name="T22" fmla="*/ 115 w 159"/>
                  <a:gd name="T23" fmla="*/ 398 h 555"/>
                  <a:gd name="T24" fmla="*/ 121 w 159"/>
                  <a:gd name="T25" fmla="*/ 456 h 555"/>
                  <a:gd name="T26" fmla="*/ 128 w 159"/>
                  <a:gd name="T27" fmla="*/ 474 h 555"/>
                  <a:gd name="T28" fmla="*/ 119 w 159"/>
                  <a:gd name="T29" fmla="*/ 486 h 555"/>
                  <a:gd name="T30" fmla="*/ 94 w 159"/>
                  <a:gd name="T31" fmla="*/ 498 h 555"/>
                  <a:gd name="T32" fmla="*/ 71 w 159"/>
                  <a:gd name="T33" fmla="*/ 525 h 555"/>
                  <a:gd name="T34" fmla="*/ 59 w 159"/>
                  <a:gd name="T35" fmla="*/ 553 h 555"/>
                  <a:gd name="T36" fmla="*/ 38 w 159"/>
                  <a:gd name="T37" fmla="*/ 555 h 555"/>
                  <a:gd name="T38" fmla="*/ 0 w 159"/>
                  <a:gd name="T39" fmla="*/ 537 h 555"/>
                  <a:gd name="T40" fmla="*/ 6 w 159"/>
                  <a:gd name="T41" fmla="*/ 519 h 555"/>
                  <a:gd name="T42" fmla="*/ 27 w 159"/>
                  <a:gd name="T43" fmla="*/ 505 h 555"/>
                  <a:gd name="T44" fmla="*/ 65 w 159"/>
                  <a:gd name="T45" fmla="*/ 474 h 555"/>
                  <a:gd name="T46" fmla="*/ 84 w 159"/>
                  <a:gd name="T47" fmla="*/ 458 h 555"/>
                  <a:gd name="T48" fmla="*/ 94 w 159"/>
                  <a:gd name="T49" fmla="*/ 438 h 555"/>
                  <a:gd name="T50" fmla="*/ 94 w 159"/>
                  <a:gd name="T51" fmla="*/ 398 h 555"/>
                  <a:gd name="T52" fmla="*/ 82 w 159"/>
                  <a:gd name="T53" fmla="*/ 335 h 555"/>
                  <a:gd name="T54" fmla="*/ 69 w 159"/>
                  <a:gd name="T55" fmla="*/ 279 h 555"/>
                  <a:gd name="T56" fmla="*/ 63 w 159"/>
                  <a:gd name="T57" fmla="*/ 228 h 555"/>
                  <a:gd name="T58" fmla="*/ 59 w 159"/>
                  <a:gd name="T59" fmla="*/ 188 h 555"/>
                  <a:gd name="T60" fmla="*/ 63 w 159"/>
                  <a:gd name="T61" fmla="*/ 137 h 5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9"/>
                  <a:gd name="T94" fmla="*/ 0 h 555"/>
                  <a:gd name="T95" fmla="*/ 159 w 159"/>
                  <a:gd name="T96" fmla="*/ 555 h 55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9" h="555">
                    <a:moveTo>
                      <a:pt x="63" y="137"/>
                    </a:moveTo>
                    <a:lnTo>
                      <a:pt x="82" y="61"/>
                    </a:lnTo>
                    <a:lnTo>
                      <a:pt x="94" y="12"/>
                    </a:lnTo>
                    <a:lnTo>
                      <a:pt x="115" y="0"/>
                    </a:lnTo>
                    <a:lnTo>
                      <a:pt x="144" y="4"/>
                    </a:lnTo>
                    <a:lnTo>
                      <a:pt x="159" y="34"/>
                    </a:lnTo>
                    <a:lnTo>
                      <a:pt x="146" y="71"/>
                    </a:lnTo>
                    <a:lnTo>
                      <a:pt x="132" y="137"/>
                    </a:lnTo>
                    <a:lnTo>
                      <a:pt x="113" y="212"/>
                    </a:lnTo>
                    <a:lnTo>
                      <a:pt x="107" y="264"/>
                    </a:lnTo>
                    <a:lnTo>
                      <a:pt x="107" y="337"/>
                    </a:lnTo>
                    <a:lnTo>
                      <a:pt x="115" y="398"/>
                    </a:lnTo>
                    <a:lnTo>
                      <a:pt x="121" y="456"/>
                    </a:lnTo>
                    <a:lnTo>
                      <a:pt x="128" y="474"/>
                    </a:lnTo>
                    <a:lnTo>
                      <a:pt x="119" y="486"/>
                    </a:lnTo>
                    <a:lnTo>
                      <a:pt x="94" y="498"/>
                    </a:lnTo>
                    <a:lnTo>
                      <a:pt x="71" y="525"/>
                    </a:lnTo>
                    <a:lnTo>
                      <a:pt x="59" y="553"/>
                    </a:lnTo>
                    <a:lnTo>
                      <a:pt x="38" y="555"/>
                    </a:lnTo>
                    <a:lnTo>
                      <a:pt x="0" y="537"/>
                    </a:lnTo>
                    <a:lnTo>
                      <a:pt x="6" y="519"/>
                    </a:lnTo>
                    <a:lnTo>
                      <a:pt x="27" y="505"/>
                    </a:lnTo>
                    <a:lnTo>
                      <a:pt x="65" y="474"/>
                    </a:lnTo>
                    <a:lnTo>
                      <a:pt x="84" y="458"/>
                    </a:lnTo>
                    <a:lnTo>
                      <a:pt x="94" y="438"/>
                    </a:lnTo>
                    <a:lnTo>
                      <a:pt x="94" y="398"/>
                    </a:lnTo>
                    <a:lnTo>
                      <a:pt x="82" y="335"/>
                    </a:lnTo>
                    <a:lnTo>
                      <a:pt x="69" y="279"/>
                    </a:lnTo>
                    <a:lnTo>
                      <a:pt x="63" y="228"/>
                    </a:lnTo>
                    <a:lnTo>
                      <a:pt x="59" y="188"/>
                    </a:lnTo>
                    <a:lnTo>
                      <a:pt x="63" y="137"/>
                    </a:lnTo>
                    <a:close/>
                  </a:path>
                </a:pathLst>
              </a:custGeom>
              <a:solidFill>
                <a:srgbClr val="000000"/>
              </a:solidFill>
              <a:ln w="9525">
                <a:noFill/>
                <a:round/>
                <a:headEnd/>
                <a:tailEnd/>
              </a:ln>
            </p:spPr>
            <p:txBody>
              <a:bodyPr/>
              <a:lstStyle/>
              <a:p>
                <a:endParaRPr lang="en-US"/>
              </a:p>
            </p:txBody>
          </p:sp>
        </p:grpSp>
      </p:grpSp>
      <p:sp>
        <p:nvSpPr>
          <p:cNvPr id="8" name="Cloud Callout 7"/>
          <p:cNvSpPr/>
          <p:nvPr/>
        </p:nvSpPr>
        <p:spPr>
          <a:xfrm>
            <a:off x="4038600" y="762000"/>
            <a:ext cx="3429000" cy="1447800"/>
          </a:xfrm>
          <a:prstGeom prst="cloudCallout">
            <a:avLst>
              <a:gd name="adj1" fmla="val -69434"/>
              <a:gd name="adj2" fmla="val -3942"/>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sz="1600" b="1" dirty="0">
              <a:solidFill>
                <a:schemeClr val="tx1"/>
              </a:solidFill>
            </a:endParaRPr>
          </a:p>
        </p:txBody>
      </p:sp>
      <p:sp>
        <p:nvSpPr>
          <p:cNvPr id="10" name="TextBox 9"/>
          <p:cNvSpPr txBox="1"/>
          <p:nvPr/>
        </p:nvSpPr>
        <p:spPr>
          <a:xfrm>
            <a:off x="4267200" y="1057275"/>
            <a:ext cx="2743200" cy="923925"/>
          </a:xfrm>
          <a:prstGeom prst="rect">
            <a:avLst/>
          </a:prstGeom>
          <a:noFill/>
        </p:spPr>
        <p:txBody>
          <a:bodyPr>
            <a:spAutoFit/>
          </a:bodyPr>
          <a:lstStyle/>
          <a:p>
            <a:pPr algn="ctr">
              <a:defRPr/>
            </a:pPr>
            <a:r>
              <a:rPr lang="en-US" b="1" dirty="0">
                <a:solidFill>
                  <a:schemeClr val="tx2"/>
                </a:solidFill>
                <a:latin typeface="+mn-lt"/>
              </a:rPr>
              <a:t>What critical changes resulted as a result of transition to grades?</a:t>
            </a:r>
          </a:p>
        </p:txBody>
      </p:sp>
      <p:sp>
        <p:nvSpPr>
          <p:cNvPr id="41" name="Rectangle 8"/>
          <p:cNvSpPr/>
          <p:nvPr/>
        </p:nvSpPr>
        <p:spPr>
          <a:xfrm>
            <a:off x="6705600" y="4114800"/>
            <a:ext cx="609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51" name="Table 50"/>
          <p:cNvGraphicFramePr>
            <a:graphicFrameLocks noGrp="1"/>
          </p:cNvGraphicFramePr>
          <p:nvPr/>
        </p:nvGraphicFramePr>
        <p:xfrm>
          <a:off x="1219200" y="3090863"/>
          <a:ext cx="6629400" cy="3385485"/>
        </p:xfrm>
        <a:graphic>
          <a:graphicData uri="http://schemas.openxmlformats.org/drawingml/2006/table">
            <a:tbl>
              <a:tblPr firstRow="1" bandRow="1">
                <a:tableStyleId>{6E25E649-3F16-4E02-A733-19D2CDBF48F0}</a:tableStyleId>
              </a:tblPr>
              <a:tblGrid>
                <a:gridCol w="3200400"/>
                <a:gridCol w="1219200"/>
                <a:gridCol w="2209800"/>
              </a:tblGrid>
              <a:tr h="306662">
                <a:tc>
                  <a:txBody>
                    <a:bodyPr/>
                    <a:lstStyle/>
                    <a:p>
                      <a:endParaRPr lang="en-US" dirty="0"/>
                    </a:p>
                  </a:txBody>
                  <a:tcPr/>
                </a:tc>
                <a:tc>
                  <a:txBody>
                    <a:bodyPr/>
                    <a:lstStyle/>
                    <a:p>
                      <a:pPr algn="ctr"/>
                      <a:r>
                        <a:rPr lang="en-US" dirty="0" smtClean="0"/>
                        <a:t>Pay Band</a:t>
                      </a:r>
                      <a:endParaRPr lang="en-US" dirty="0"/>
                    </a:p>
                  </a:txBody>
                  <a:tcPr/>
                </a:tc>
                <a:tc>
                  <a:txBody>
                    <a:bodyPr/>
                    <a:lstStyle/>
                    <a:p>
                      <a:pPr algn="ctr"/>
                      <a:r>
                        <a:rPr lang="en-US" dirty="0" smtClean="0"/>
                        <a:t>Grades</a:t>
                      </a:r>
                      <a:endParaRPr lang="en-US" dirty="0"/>
                    </a:p>
                  </a:txBody>
                  <a:tcPr/>
                </a:tc>
              </a:tr>
              <a:tr h="306662">
                <a:tc>
                  <a:txBody>
                    <a:bodyPr/>
                    <a:lstStyle/>
                    <a:p>
                      <a:pPr algn="l"/>
                      <a:r>
                        <a:rPr lang="en-US" dirty="0" smtClean="0"/>
                        <a:t>Annual Rating Period</a:t>
                      </a:r>
                      <a:endParaRPr lang="en-US" dirty="0"/>
                    </a:p>
                  </a:txBody>
                  <a:tcPr/>
                </a:tc>
                <a:tc>
                  <a:txBody>
                    <a:bodyPr/>
                    <a:lstStyle/>
                    <a:p>
                      <a:pPr algn="ctr"/>
                      <a:r>
                        <a:rPr lang="en-US" b="1" cap="all" dirty="0" smtClean="0">
                          <a:latin typeface="Wingdings 2" pitchFamily="18" charset="2"/>
                        </a:rPr>
                        <a:t>p</a:t>
                      </a:r>
                      <a:endParaRPr lang="en-US" b="1" dirty="0"/>
                    </a:p>
                  </a:txBody>
                  <a:tcPr/>
                </a:tc>
                <a:tc>
                  <a:txBody>
                    <a:bodyPr/>
                    <a:lstStyle/>
                    <a:p>
                      <a:pPr algn="ctr"/>
                      <a:r>
                        <a:rPr lang="en-US" sz="1800" b="1" cap="all" dirty="0" smtClean="0">
                          <a:latin typeface="Wingdings 2" pitchFamily="18" charset="2"/>
                        </a:rPr>
                        <a:t>p</a:t>
                      </a:r>
                      <a:endParaRPr lang="en-US" sz="1800" b="1" dirty="0"/>
                    </a:p>
                  </a:txBody>
                  <a:tcPr/>
                </a:tc>
              </a:tr>
              <a:tr h="306662">
                <a:tc>
                  <a:txBody>
                    <a:bodyPr/>
                    <a:lstStyle/>
                    <a:p>
                      <a:pPr algn="l"/>
                      <a:r>
                        <a:rPr lang="en-US" dirty="0" smtClean="0"/>
                        <a:t>Official Rating Chain</a:t>
                      </a:r>
                      <a:endParaRPr lang="en-US" dirty="0"/>
                    </a:p>
                  </a:txBody>
                  <a:tcPr/>
                </a:tc>
                <a:tc>
                  <a:txBody>
                    <a:bodyPr/>
                    <a:lstStyle/>
                    <a:p>
                      <a:pPr algn="ctr"/>
                      <a:r>
                        <a:rPr lang="en-US" b="1" cap="all" dirty="0" smtClean="0">
                          <a:latin typeface="Wingdings 2" pitchFamily="18" charset="2"/>
                        </a:rPr>
                        <a:t>p</a:t>
                      </a:r>
                      <a:endParaRPr lang="en-US" b="1" dirty="0"/>
                    </a:p>
                  </a:txBody>
                  <a:tcPr/>
                </a:tc>
                <a:tc>
                  <a:txBody>
                    <a:bodyPr/>
                    <a:lstStyle/>
                    <a:p>
                      <a:pPr algn="ctr"/>
                      <a:r>
                        <a:rPr lang="en-US" sz="1800" b="1" cap="all" dirty="0" smtClean="0">
                          <a:latin typeface="Wingdings 2" pitchFamily="18" charset="2"/>
                        </a:rPr>
                        <a:t>p</a:t>
                      </a:r>
                      <a:endParaRPr lang="en-US" sz="1800" b="1" dirty="0"/>
                    </a:p>
                  </a:txBody>
                  <a:tcPr/>
                </a:tc>
              </a:tr>
              <a:tr h="306662">
                <a:tc>
                  <a:txBody>
                    <a:bodyPr/>
                    <a:lstStyle/>
                    <a:p>
                      <a:pPr algn="l"/>
                      <a:r>
                        <a:rPr lang="en-US" dirty="0" smtClean="0"/>
                        <a:t>Performance Plans</a:t>
                      </a:r>
                      <a:endParaRPr lang="en-US" dirty="0"/>
                    </a:p>
                  </a:txBody>
                  <a:tcPr/>
                </a:tc>
                <a:tc>
                  <a:txBody>
                    <a:bodyPr/>
                    <a:lstStyle/>
                    <a:p>
                      <a:pPr algn="ctr"/>
                      <a:r>
                        <a:rPr lang="en-US" b="1" cap="all" dirty="0" smtClean="0">
                          <a:latin typeface="Wingdings 2" pitchFamily="18" charset="2"/>
                        </a:rPr>
                        <a:t>p</a:t>
                      </a:r>
                      <a:endParaRPr lang="en-US" b="1" dirty="0"/>
                    </a:p>
                  </a:txBody>
                  <a:tcPr/>
                </a:tc>
                <a:tc>
                  <a:txBody>
                    <a:bodyPr/>
                    <a:lstStyle/>
                    <a:p>
                      <a:pPr algn="ctr"/>
                      <a:r>
                        <a:rPr lang="en-US" sz="1800" b="1" cap="all" dirty="0" smtClean="0">
                          <a:latin typeface="Wingdings 2" pitchFamily="18" charset="2"/>
                        </a:rPr>
                        <a:t>p</a:t>
                      </a:r>
                      <a:endParaRPr lang="en-US" sz="1800" b="1" dirty="0"/>
                    </a:p>
                  </a:txBody>
                  <a:tcPr/>
                </a:tc>
              </a:tr>
              <a:tr h="306662">
                <a:tc>
                  <a:txBody>
                    <a:bodyPr/>
                    <a:lstStyle/>
                    <a:p>
                      <a:pPr lvl="0" algn="l"/>
                      <a:r>
                        <a:rPr lang="en-US" baseline="0" dirty="0" smtClean="0"/>
                        <a:t>Ratings</a:t>
                      </a:r>
                      <a:endParaRPr lang="en-US" dirty="0"/>
                    </a:p>
                  </a:txBody>
                  <a:tcPr/>
                </a:tc>
                <a:tc>
                  <a:txBody>
                    <a:bodyPr/>
                    <a:lstStyle/>
                    <a:p>
                      <a:pPr algn="ctr"/>
                      <a:r>
                        <a:rPr lang="en-US" b="1" cap="all" dirty="0" smtClean="0">
                          <a:latin typeface="Wingdings 2" pitchFamily="18" charset="2"/>
                        </a:rPr>
                        <a:t>p</a:t>
                      </a:r>
                      <a:endParaRPr lang="en-US" b="1" dirty="0"/>
                    </a:p>
                  </a:txBody>
                  <a:tcPr/>
                </a:tc>
                <a:tc>
                  <a:txBody>
                    <a:bodyPr/>
                    <a:lstStyle/>
                    <a:p>
                      <a:pPr algn="ctr"/>
                      <a:r>
                        <a:rPr lang="en-US" sz="1800" b="1" cap="all" dirty="0" smtClean="0">
                          <a:latin typeface="Wingdings 2" pitchFamily="18" charset="2"/>
                        </a:rPr>
                        <a:t>p</a:t>
                      </a:r>
                      <a:endParaRPr lang="en-US" sz="1800" b="1" dirty="0"/>
                    </a:p>
                  </a:txBody>
                  <a:tcPr/>
                </a:tc>
              </a:tr>
              <a:tr h="306662">
                <a:tc>
                  <a:txBody>
                    <a:bodyPr/>
                    <a:lstStyle/>
                    <a:p>
                      <a:pPr algn="l"/>
                      <a:r>
                        <a:rPr lang="en-US" dirty="0" smtClean="0"/>
                        <a:t>Bonus Pools</a:t>
                      </a:r>
                      <a:endParaRPr lang="en-US" dirty="0"/>
                    </a:p>
                  </a:txBody>
                  <a:tcPr/>
                </a:tc>
                <a:tc>
                  <a:txBody>
                    <a:bodyPr/>
                    <a:lstStyle/>
                    <a:p>
                      <a:pPr algn="ctr"/>
                      <a:r>
                        <a:rPr lang="en-US" b="1" cap="all" dirty="0" smtClean="0">
                          <a:latin typeface="Wingdings 2" pitchFamily="18" charset="2"/>
                        </a:rPr>
                        <a:t>p</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cap="all" dirty="0" smtClean="0">
                          <a:latin typeface="Wingdings 2" pitchFamily="18" charset="2"/>
                        </a:rPr>
                        <a:t>P</a:t>
                      </a:r>
                      <a:endParaRPr lang="en-US" sz="1800" b="1" dirty="0"/>
                    </a:p>
                  </a:txBody>
                  <a:tcPr/>
                </a:tc>
              </a:tr>
              <a:tr h="306662">
                <a:tc>
                  <a:txBody>
                    <a:bodyPr/>
                    <a:lstStyle/>
                    <a:p>
                      <a:pPr algn="l"/>
                      <a:r>
                        <a:rPr lang="en-US" dirty="0" smtClean="0"/>
                        <a:t>Performance Payouts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r>
                        <a:rPr lang="en-US" b="1" cap="all" dirty="0" smtClean="0">
                          <a:latin typeface="Wingdings 2" pitchFamily="18" charset="2"/>
                        </a:rPr>
                        <a:t> </a:t>
                      </a:r>
                      <a:endParaRPr lang="en-US" b="1" dirty="0"/>
                    </a:p>
                  </a:txBody>
                  <a:tcPr/>
                </a:tc>
                <a:tc>
                  <a:txBody>
                    <a:bodyPr/>
                    <a:lstStyle/>
                    <a:p>
                      <a:pPr algn="ctr"/>
                      <a:r>
                        <a:rPr lang="en-US" sz="1800" b="1" dirty="0" smtClean="0"/>
                        <a:t>-</a:t>
                      </a:r>
                      <a:endParaRPr lang="en-US" sz="1800" b="1" dirty="0"/>
                    </a:p>
                  </a:txBody>
                  <a:tcPr/>
                </a:tc>
              </a:tr>
              <a:tr h="825165">
                <a:tc>
                  <a:txBody>
                    <a:bodyPr/>
                    <a:lstStyle/>
                    <a:p>
                      <a:pPr algn="l"/>
                      <a:r>
                        <a:rPr lang="en-US" dirty="0" smtClean="0"/>
                        <a:t>Reconsideration Process</a:t>
                      </a:r>
                      <a:endParaRPr lang="en-US" dirty="0"/>
                    </a:p>
                  </a:txBody>
                  <a:tcPr/>
                </a:tc>
                <a:tc>
                  <a:txBody>
                    <a:bodyPr/>
                    <a:lstStyle/>
                    <a:p>
                      <a:pPr algn="ctr"/>
                      <a:r>
                        <a:rPr lang="en-US" b="1" cap="all" dirty="0" smtClean="0">
                          <a:latin typeface="Wingdings 2" pitchFamily="18" charset="2"/>
                        </a:rPr>
                        <a:t>p</a:t>
                      </a:r>
                      <a:endParaRPr lang="en-US" b="1" dirty="0"/>
                    </a:p>
                  </a:txBody>
                  <a:tcPr/>
                </a:tc>
                <a:tc>
                  <a:txBody>
                    <a:bodyPr/>
                    <a:lstStyle/>
                    <a:p>
                      <a:pPr algn="ctr"/>
                      <a:r>
                        <a:rPr lang="en-US" sz="1800" b="1" cap="all" dirty="0" smtClean="0">
                          <a:latin typeface="Wingdings 2" pitchFamily="18" charset="2"/>
                        </a:rPr>
                        <a:t>p</a:t>
                      </a:r>
                      <a:endParaRPr lang="en-US" sz="1800" b="1" dirty="0"/>
                    </a:p>
                  </a:txBody>
                  <a:tcPr/>
                </a:tc>
              </a:tr>
            </a:tbl>
          </a:graphicData>
        </a:graphic>
      </p:graphicFrame>
      <p:sp>
        <p:nvSpPr>
          <p:cNvPr id="99361" name="TextBox 51"/>
          <p:cNvSpPr txBox="1">
            <a:spLocks noChangeArrowheads="1"/>
          </p:cNvSpPr>
          <p:nvPr/>
        </p:nvSpPr>
        <p:spPr bwMode="auto">
          <a:xfrm>
            <a:off x="1371600" y="228600"/>
            <a:ext cx="7239000" cy="461963"/>
          </a:xfrm>
          <a:prstGeom prst="rect">
            <a:avLst/>
          </a:prstGeom>
          <a:noFill/>
          <a:ln w="9525">
            <a:noFill/>
            <a:miter lim="800000"/>
            <a:headEnd/>
            <a:tailEnd/>
          </a:ln>
        </p:spPr>
        <p:txBody>
          <a:bodyPr>
            <a:spAutoFit/>
          </a:bodyPr>
          <a:lstStyle/>
          <a:p>
            <a:r>
              <a:rPr lang="en-US" sz="2400">
                <a:solidFill>
                  <a:schemeClr val="tx2"/>
                </a:solidFill>
                <a:cs typeface="Arial" charset="0"/>
              </a:rPr>
              <a:t>Before and After Comparison of  DCIPS Transition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ChangeArrowheads="1"/>
          </p:cNvSpPr>
          <p:nvPr/>
        </p:nvSpPr>
        <p:spPr bwMode="auto">
          <a:xfrm>
            <a:off x="609600" y="1038225"/>
            <a:ext cx="8001000" cy="2154238"/>
          </a:xfrm>
          <a:prstGeom prst="rect">
            <a:avLst/>
          </a:prstGeom>
          <a:noFill/>
          <a:ln w="9525">
            <a:noFill/>
            <a:miter lim="800000"/>
            <a:headEnd/>
            <a:tailEnd/>
          </a:ln>
        </p:spPr>
        <p:txBody>
          <a:bodyPr anchor="ctr">
            <a:spAutoFit/>
          </a:bodyPr>
          <a:lstStyle/>
          <a:p>
            <a:r>
              <a:rPr lang="en-US" sz="3200" b="1">
                <a:solidFill>
                  <a:srgbClr val="336699"/>
                </a:solidFill>
                <a:ea typeface="Times New Roman" pitchFamily="18" charset="0"/>
                <a:cs typeface="Calibri" pitchFamily="34" charset="0"/>
              </a:rPr>
              <a:t>Now What?</a:t>
            </a:r>
          </a:p>
          <a:p>
            <a:endParaRPr lang="en-US" sz="3200" b="1">
              <a:solidFill>
                <a:srgbClr val="336699"/>
              </a:solidFill>
              <a:ea typeface="Times New Roman" pitchFamily="18" charset="0"/>
              <a:cs typeface="Calibri" pitchFamily="34" charset="0"/>
            </a:endParaRPr>
          </a:p>
          <a:p>
            <a:endParaRPr lang="en-US" sz="3200" b="1">
              <a:solidFill>
                <a:srgbClr val="336699"/>
              </a:solidFill>
              <a:ea typeface="Times New Roman" pitchFamily="18" charset="0"/>
              <a:cs typeface="Calibri" pitchFamily="34" charset="0"/>
            </a:endParaRPr>
          </a:p>
          <a:p>
            <a:endParaRPr lang="en-US" sz="2000">
              <a:ea typeface="Times New Roman" pitchFamily="18" charset="0"/>
              <a:cs typeface="Arial" charset="0"/>
            </a:endParaRPr>
          </a:p>
          <a:p>
            <a:pPr eaLnBrk="0" hangingPunct="0"/>
            <a:endParaRPr lang="en-US">
              <a:ea typeface="Times New Roman" pitchFamily="18" charset="0"/>
              <a:cs typeface="Arial" charset="0"/>
            </a:endParaRPr>
          </a:p>
        </p:txBody>
      </p:sp>
      <p:sp>
        <p:nvSpPr>
          <p:cNvPr id="100354" name="Rectangle 3"/>
          <p:cNvSpPr>
            <a:spLocks noChangeArrowheads="1"/>
          </p:cNvSpPr>
          <p:nvPr/>
        </p:nvSpPr>
        <p:spPr bwMode="auto">
          <a:xfrm>
            <a:off x="685800" y="1828800"/>
            <a:ext cx="7391400" cy="5078413"/>
          </a:xfrm>
          <a:prstGeom prst="rect">
            <a:avLst/>
          </a:prstGeom>
          <a:noFill/>
          <a:ln w="9525">
            <a:noFill/>
            <a:miter lim="800000"/>
            <a:headEnd/>
            <a:tailEnd/>
          </a:ln>
        </p:spPr>
        <p:txBody>
          <a:bodyPr>
            <a:spAutoFit/>
          </a:bodyPr>
          <a:lstStyle/>
          <a:p>
            <a:pPr>
              <a:buFont typeface="Wingdings" pitchFamily="2" charset="2"/>
              <a:buChar char="ü"/>
            </a:pPr>
            <a:r>
              <a:rPr lang="en-US"/>
              <a:t> </a:t>
            </a:r>
            <a:r>
              <a:rPr lang="en-US" sz="2200"/>
              <a:t>Interim DCIPS policies and guidance will remain in effect until transition occurs</a:t>
            </a:r>
          </a:p>
          <a:p>
            <a:pPr>
              <a:buFont typeface="Wingdings" pitchFamily="2" charset="2"/>
              <a:buChar char="ü"/>
            </a:pPr>
            <a:endParaRPr lang="en-US" sz="1000">
              <a:solidFill>
                <a:schemeClr val="tx2"/>
              </a:solidFill>
            </a:endParaRPr>
          </a:p>
          <a:p>
            <a:pPr>
              <a:buFont typeface="Wingdings" pitchFamily="2" charset="2"/>
              <a:buChar char="ü"/>
            </a:pPr>
            <a:r>
              <a:rPr lang="en-US" sz="2400"/>
              <a:t>Await notification of your new alignment to the DCIPS occupational structure</a:t>
            </a:r>
          </a:p>
          <a:p>
            <a:endParaRPr lang="en-US" sz="1000"/>
          </a:p>
          <a:p>
            <a:pPr>
              <a:buFont typeface="Wingdings" pitchFamily="2" charset="2"/>
              <a:buChar char="ü"/>
            </a:pPr>
            <a:r>
              <a:rPr lang="en-US" sz="2400"/>
              <a:t>Communicate with your supervisor and internal transition point of contact</a:t>
            </a:r>
          </a:p>
          <a:p>
            <a:endParaRPr lang="en-US" sz="1000"/>
          </a:p>
          <a:p>
            <a:pPr>
              <a:buFont typeface="Wingdings" pitchFamily="2" charset="2"/>
              <a:buChar char="ü"/>
            </a:pPr>
            <a:r>
              <a:rPr lang="en-US" sz="2400"/>
              <a:t>Continue with the DCIPS Performance Management cycle [plan, monitor &amp; Develop]; adjusting accordingly if a special DCIPS closeout is required to document performance at a different work level</a:t>
            </a:r>
            <a:endParaRPr lang="en-US" sz="2400">
              <a:solidFill>
                <a:schemeClr val="tx2"/>
              </a:solidFill>
            </a:endParaRPr>
          </a:p>
          <a:p>
            <a:pPr>
              <a:buFont typeface="Wingdings" pitchFamily="2" charset="2"/>
              <a:buChar char="ü"/>
            </a:pPr>
            <a:endParaRPr lang="en-US" sz="2200">
              <a:solidFill>
                <a:schemeClr val="tx2"/>
              </a:solidFill>
            </a:endParaRPr>
          </a:p>
        </p:txBody>
      </p:sp>
      <p:pic>
        <p:nvPicPr>
          <p:cNvPr id="100355" name="Picture 7" descr="C:\Documents and Settings\cecilia.kurt.winkles\Local Settings\Temporary Internet Files\Content.IE5\Q9PG9C7U\MCj03550210000[1].wmf"/>
          <p:cNvPicPr>
            <a:picLocks noChangeAspect="1" noChangeArrowheads="1"/>
          </p:cNvPicPr>
          <p:nvPr/>
        </p:nvPicPr>
        <p:blipFill>
          <a:blip r:embed="rId2" cstate="print"/>
          <a:srcRect/>
          <a:stretch>
            <a:fillRect/>
          </a:stretch>
        </p:blipFill>
        <p:spPr bwMode="auto">
          <a:xfrm>
            <a:off x="5638800" y="152400"/>
            <a:ext cx="2743200" cy="1674813"/>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ChangeArrowheads="1"/>
          </p:cNvSpPr>
          <p:nvPr/>
        </p:nvSpPr>
        <p:spPr bwMode="auto">
          <a:xfrm>
            <a:off x="609600" y="606425"/>
            <a:ext cx="8001000" cy="3016250"/>
          </a:xfrm>
          <a:prstGeom prst="rect">
            <a:avLst/>
          </a:prstGeom>
          <a:noFill/>
          <a:ln w="9525">
            <a:noFill/>
            <a:miter lim="800000"/>
            <a:headEnd/>
            <a:tailEnd/>
          </a:ln>
        </p:spPr>
        <p:txBody>
          <a:bodyPr anchor="ctr">
            <a:spAutoFit/>
          </a:bodyPr>
          <a:lstStyle/>
          <a:p>
            <a:r>
              <a:rPr lang="en-US" sz="3200" b="1">
                <a:solidFill>
                  <a:srgbClr val="336699"/>
                </a:solidFill>
                <a:ea typeface="Times New Roman" pitchFamily="18" charset="0"/>
                <a:cs typeface="Calibri" pitchFamily="34" charset="0"/>
              </a:rPr>
              <a:t>Additional Training</a:t>
            </a:r>
          </a:p>
          <a:p>
            <a:endParaRPr lang="en-US" sz="2000">
              <a:ea typeface="Times New Roman" pitchFamily="18" charset="0"/>
              <a:cs typeface="Arial" charset="0"/>
            </a:endParaRPr>
          </a:p>
          <a:p>
            <a:pPr eaLnBrk="0" hangingPunct="0"/>
            <a:r>
              <a:rPr lang="en-US" sz="2000">
                <a:solidFill>
                  <a:srgbClr val="000000"/>
                </a:solidFill>
                <a:ea typeface="Times New Roman" pitchFamily="18" charset="0"/>
                <a:cs typeface="Calibri" pitchFamily="34" charset="0"/>
              </a:rPr>
              <a:t>Thank you for reviewing this online tutorial.</a:t>
            </a:r>
          </a:p>
          <a:p>
            <a:pPr eaLnBrk="0" hangingPunct="0"/>
            <a:endParaRPr lang="en-US" sz="2000">
              <a:cs typeface="Arial" charset="0"/>
            </a:endParaRPr>
          </a:p>
          <a:p>
            <a:pPr eaLnBrk="0" hangingPunct="0"/>
            <a:r>
              <a:rPr lang="en-US" sz="2000">
                <a:solidFill>
                  <a:srgbClr val="000000"/>
                </a:solidFill>
                <a:cs typeface="Times New Roman" pitchFamily="18" charset="0"/>
              </a:rPr>
              <a:t>Additional guidance is available on the </a:t>
            </a:r>
            <a:r>
              <a:rPr lang="en-US" sz="2000">
                <a:solidFill>
                  <a:srgbClr val="000000"/>
                </a:solidFill>
                <a:cs typeface="Times New Roman" pitchFamily="18" charset="0"/>
                <a:hlinkClick r:id="rId2"/>
              </a:rPr>
              <a:t>Army DCIPS website</a:t>
            </a:r>
            <a:r>
              <a:rPr lang="en-US" sz="2000">
                <a:solidFill>
                  <a:srgbClr val="000000"/>
                </a:solidFill>
                <a:cs typeface="Times New Roman" pitchFamily="18" charset="0"/>
              </a:rPr>
              <a:t>.</a:t>
            </a:r>
          </a:p>
          <a:p>
            <a:pPr eaLnBrk="0" hangingPunct="0"/>
            <a:endParaRPr lang="en-US" sz="2000">
              <a:solidFill>
                <a:srgbClr val="000000"/>
              </a:solidFill>
              <a:cs typeface="Arial" charset="0"/>
            </a:endParaRPr>
          </a:p>
          <a:p>
            <a:pPr eaLnBrk="0" hangingPunct="0"/>
            <a:r>
              <a:rPr lang="en-US" sz="2000">
                <a:solidFill>
                  <a:srgbClr val="000000"/>
                </a:solidFill>
                <a:cs typeface="Times New Roman" pitchFamily="18" charset="0"/>
              </a:rPr>
              <a:t>Look for more DCIPS training tutorials on the </a:t>
            </a:r>
            <a:r>
              <a:rPr lang="en-US" sz="2000">
                <a:solidFill>
                  <a:srgbClr val="000000"/>
                </a:solidFill>
                <a:cs typeface="Times New Roman" pitchFamily="18" charset="0"/>
                <a:hlinkClick r:id="rId3"/>
              </a:rPr>
              <a:t>DCIPS Training web page</a:t>
            </a:r>
            <a:r>
              <a:rPr lang="en-US" sz="2000">
                <a:solidFill>
                  <a:srgbClr val="000000"/>
                </a:solidFill>
                <a:cs typeface="Times New Roman" pitchFamily="18" charset="0"/>
              </a:rPr>
              <a:t>.</a:t>
            </a:r>
            <a:endParaRPr lang="en-US" sz="2000">
              <a:cs typeface="Arial" charset="0"/>
            </a:endParaRPr>
          </a:p>
          <a:p>
            <a:pPr eaLnBrk="0" hangingPunct="0"/>
            <a:endParaRPr lang="en-US">
              <a:cs typeface="Arial" charset="0"/>
            </a:endParaRPr>
          </a:p>
        </p:txBody>
      </p:sp>
      <p:pic>
        <p:nvPicPr>
          <p:cNvPr id="101378" name="Picture 1"/>
          <p:cNvPicPr>
            <a:picLocks noChangeAspect="1" noChangeArrowheads="1"/>
          </p:cNvPicPr>
          <p:nvPr/>
        </p:nvPicPr>
        <p:blipFill>
          <a:blip r:embed="rId4" cstate="print"/>
          <a:srcRect/>
          <a:stretch>
            <a:fillRect/>
          </a:stretch>
        </p:blipFill>
        <p:spPr bwMode="auto">
          <a:xfrm>
            <a:off x="838200" y="3657600"/>
            <a:ext cx="2152650" cy="2181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Title 1"/>
          <p:cNvSpPr>
            <a:spLocks noGrp="1"/>
          </p:cNvSpPr>
          <p:nvPr>
            <p:ph type="ctrTitle"/>
          </p:nvPr>
        </p:nvSpPr>
        <p:spPr>
          <a:xfrm>
            <a:off x="685800" y="1676400"/>
            <a:ext cx="7772400" cy="1676400"/>
          </a:xfrm>
        </p:spPr>
        <p:txBody>
          <a:bodyPr/>
          <a:lstStyle/>
          <a:p>
            <a:r>
              <a:rPr lang="en-US" smtClean="0">
                <a:solidFill>
                  <a:srgbClr val="0070C0"/>
                </a:solidFill>
              </a:rPr>
              <a:t>Alignment from Band Levels to  DCIPS Grades</a:t>
            </a:r>
          </a:p>
        </p:txBody>
      </p:sp>
      <p:sp>
        <p:nvSpPr>
          <p:cNvPr id="57349" name="Subtitle 2"/>
          <p:cNvSpPr>
            <a:spLocks noGrp="1"/>
          </p:cNvSpPr>
          <p:nvPr>
            <p:ph type="subTitle" idx="1"/>
          </p:nvPr>
        </p:nvSpPr>
        <p:spPr>
          <a:xfrm>
            <a:off x="1371600" y="3581400"/>
            <a:ext cx="6400800" cy="914400"/>
          </a:xfrm>
        </p:spPr>
        <p:txBody>
          <a:bodyPr/>
          <a:lstStyle/>
          <a:p>
            <a:r>
              <a:rPr lang="en-US" smtClean="0">
                <a:solidFill>
                  <a:srgbClr val="0070C0"/>
                </a:solidFill>
              </a:rPr>
              <a:t>IA to GG</a:t>
            </a:r>
          </a:p>
        </p:txBody>
      </p:sp>
      <p:graphicFrame>
        <p:nvGraphicFramePr>
          <p:cNvPr id="57345" name="Object 1"/>
          <p:cNvGraphicFramePr>
            <a:graphicFrameLocks noChangeAspect="1"/>
          </p:cNvGraphicFramePr>
          <p:nvPr/>
        </p:nvGraphicFramePr>
        <p:xfrm>
          <a:off x="5791200" y="4495800"/>
          <a:ext cx="2781300" cy="2133600"/>
        </p:xfrm>
        <a:graphic>
          <a:graphicData uri="http://schemas.openxmlformats.org/presentationml/2006/ole">
            <p:oleObj spid="_x0000_s57345" name="Clip" r:id="rId3" imgW="1673280" imgH="2275920" progId="">
              <p:embed/>
            </p:oleObj>
          </a:graphicData>
        </a:graphic>
      </p:graphicFrame>
      <p:sp>
        <p:nvSpPr>
          <p:cNvPr id="57350" name="Rectangle 5"/>
          <p:cNvSpPr>
            <a:spLocks noChangeArrowheads="1"/>
          </p:cNvSpPr>
          <p:nvPr/>
        </p:nvSpPr>
        <p:spPr bwMode="auto">
          <a:xfrm rot="10800000" flipV="1">
            <a:off x="6781800" y="4856163"/>
            <a:ext cx="1371600" cy="646112"/>
          </a:xfrm>
          <a:prstGeom prst="rect">
            <a:avLst/>
          </a:prstGeom>
          <a:noFill/>
          <a:ln w="9525">
            <a:noFill/>
            <a:miter lim="800000"/>
            <a:headEnd/>
            <a:tailEnd/>
          </a:ln>
        </p:spPr>
        <p:txBody>
          <a:bodyPr>
            <a:spAutoFit/>
          </a:bodyPr>
          <a:lstStyle/>
          <a:p>
            <a:r>
              <a:rPr lang="en-US" b="1" u="sng">
                <a:solidFill>
                  <a:schemeClr val="accent2"/>
                </a:solidFill>
              </a:rPr>
              <a:t>Alignment Decisions</a:t>
            </a:r>
            <a:endParaRPr lang="en-US" sz="1100" b="1">
              <a:solidFill>
                <a:schemeClr val="accent2"/>
              </a:solidFill>
            </a:endParaRPr>
          </a:p>
        </p:txBody>
      </p:sp>
      <p:graphicFrame>
        <p:nvGraphicFramePr>
          <p:cNvPr id="57346" name="Object 2"/>
          <p:cNvGraphicFramePr>
            <a:graphicFrameLocks noChangeAspect="1"/>
          </p:cNvGraphicFramePr>
          <p:nvPr/>
        </p:nvGraphicFramePr>
        <p:xfrm>
          <a:off x="6096000" y="4953000"/>
          <a:ext cx="685800" cy="508000"/>
        </p:xfrm>
        <a:graphic>
          <a:graphicData uri="http://schemas.openxmlformats.org/presentationml/2006/ole">
            <p:oleObj spid="_x0000_s57346" name="Clip" r:id="rId4" imgW="1799280" imgH="1330200" progId="">
              <p:embed/>
            </p:oleObj>
          </a:graphicData>
        </a:graphic>
      </p:graphicFrame>
      <p:graphicFrame>
        <p:nvGraphicFramePr>
          <p:cNvPr id="57347" name="Object 3"/>
          <p:cNvGraphicFramePr>
            <a:graphicFrameLocks noChangeAspect="1"/>
          </p:cNvGraphicFramePr>
          <p:nvPr/>
        </p:nvGraphicFramePr>
        <p:xfrm>
          <a:off x="685800" y="3695700"/>
          <a:ext cx="1600200" cy="2933700"/>
        </p:xfrm>
        <a:graphic>
          <a:graphicData uri="http://schemas.openxmlformats.org/presentationml/2006/ole">
            <p:oleObj spid="_x0000_s57347" name="Clip" r:id="rId5" imgW="1616040" imgH="3453840" progId="">
              <p:embed/>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233" name="Group 7"/>
          <p:cNvGrpSpPr>
            <a:grpSpLocks/>
          </p:cNvGrpSpPr>
          <p:nvPr/>
        </p:nvGrpSpPr>
        <p:grpSpPr bwMode="auto">
          <a:xfrm>
            <a:off x="381000" y="533400"/>
            <a:ext cx="7772400" cy="6172200"/>
            <a:chOff x="381000" y="-177466"/>
            <a:chExt cx="8153400" cy="6578266"/>
          </a:xfrm>
        </p:grpSpPr>
        <p:pic>
          <p:nvPicPr>
            <p:cNvPr id="95235" name="Picture 2"/>
            <p:cNvPicPr>
              <a:picLocks noChangeAspect="1" noChangeArrowheads="1"/>
            </p:cNvPicPr>
            <p:nvPr/>
          </p:nvPicPr>
          <p:blipFill>
            <a:blip r:embed="rId2" cstate="print"/>
            <a:srcRect/>
            <a:stretch>
              <a:fillRect/>
            </a:stretch>
          </p:blipFill>
          <p:spPr bwMode="auto">
            <a:xfrm>
              <a:off x="381000" y="609600"/>
              <a:ext cx="8153400" cy="5791200"/>
            </a:xfrm>
            <a:prstGeom prst="rect">
              <a:avLst/>
            </a:prstGeom>
            <a:noFill/>
            <a:ln w="9525">
              <a:noFill/>
              <a:miter lim="800000"/>
              <a:headEnd/>
              <a:tailEnd/>
            </a:ln>
          </p:spPr>
        </p:pic>
        <p:grpSp>
          <p:nvGrpSpPr>
            <p:cNvPr id="95236" name="Group 3"/>
            <p:cNvGrpSpPr>
              <a:grpSpLocks/>
            </p:cNvGrpSpPr>
            <p:nvPr/>
          </p:nvGrpSpPr>
          <p:grpSpPr bwMode="auto">
            <a:xfrm>
              <a:off x="457200" y="533400"/>
              <a:ext cx="2971800" cy="3048000"/>
              <a:chOff x="533400" y="609600"/>
              <a:chExt cx="3733800" cy="3429000"/>
            </a:xfrm>
          </p:grpSpPr>
          <p:pic>
            <p:nvPicPr>
              <p:cNvPr id="95238" name="Picture 4" descr="C:\Documents and Settings\cecilia.kurt.winkles\Local Settings\Temporary Internet Files\Content.IE5\ACQDEMMR\MCj02997390000[1].wmf"/>
              <p:cNvPicPr>
                <a:picLocks noChangeAspect="1" noChangeArrowheads="1"/>
              </p:cNvPicPr>
              <p:nvPr/>
            </p:nvPicPr>
            <p:blipFill>
              <a:blip r:embed="rId3" cstate="print"/>
              <a:srcRect/>
              <a:stretch>
                <a:fillRect/>
              </a:stretch>
            </p:blipFill>
            <p:spPr bwMode="auto">
              <a:xfrm>
                <a:off x="1066800" y="1524000"/>
                <a:ext cx="2895600" cy="1997075"/>
              </a:xfrm>
              <a:prstGeom prst="rect">
                <a:avLst/>
              </a:prstGeom>
              <a:noFill/>
              <a:ln w="9525">
                <a:noFill/>
                <a:miter lim="800000"/>
                <a:headEnd/>
                <a:tailEnd/>
              </a:ln>
            </p:spPr>
          </p:pic>
          <p:sp>
            <p:nvSpPr>
              <p:cNvPr id="6" name="&quot;No&quot; Symbol 5"/>
              <p:cNvSpPr/>
              <p:nvPr/>
            </p:nvSpPr>
            <p:spPr>
              <a:xfrm>
                <a:off x="533909" y="609318"/>
                <a:ext cx="3732705" cy="3429987"/>
              </a:xfrm>
              <a:prstGeom prst="noSmoking">
                <a:avLst>
                  <a:gd name="adj" fmla="val 1701"/>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sp>
          <p:nvSpPr>
            <p:cNvPr id="7" name="Cloud Callout 6"/>
            <p:cNvSpPr/>
            <p:nvPr/>
          </p:nvSpPr>
          <p:spPr>
            <a:xfrm>
              <a:off x="2619188" y="-177466"/>
              <a:ext cx="3517153" cy="2761247"/>
            </a:xfrm>
            <a:prstGeom prst="cloudCallout">
              <a:avLst>
                <a:gd name="adj1" fmla="val -69434"/>
                <a:gd name="adj2" fmla="val -3942"/>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sz="1600" b="1" dirty="0">
                <a:solidFill>
                  <a:schemeClr val="tx1"/>
                </a:solidFill>
              </a:endParaRPr>
            </a:p>
            <a:p>
              <a:pPr algn="ctr">
                <a:defRPr/>
              </a:pPr>
              <a:r>
                <a:rPr lang="en-US" sz="1600" b="1" dirty="0">
                  <a:solidFill>
                    <a:schemeClr val="accent1"/>
                  </a:solidFill>
                </a:rPr>
                <a:t>The GGE will not be </a:t>
              </a:r>
              <a:r>
                <a:rPr lang="en-US" sz="1600" b="1" dirty="0" smtClean="0">
                  <a:solidFill>
                    <a:schemeClr val="accent1"/>
                  </a:solidFill>
                </a:rPr>
                <a:t>used </a:t>
              </a:r>
              <a:r>
                <a:rPr lang="en-US" sz="1600" b="1" dirty="0">
                  <a:solidFill>
                    <a:schemeClr val="accent1"/>
                  </a:solidFill>
                </a:rPr>
                <a:t>to determine the </a:t>
              </a:r>
              <a:r>
                <a:rPr lang="en-US" sz="1600" b="1" dirty="0" smtClean="0">
                  <a:solidFill>
                    <a:schemeClr val="accent1"/>
                  </a:solidFill>
                </a:rPr>
                <a:t>grade of base salary.  </a:t>
              </a:r>
              <a:r>
                <a:rPr lang="en-US" sz="1600" b="1" dirty="0">
                  <a:solidFill>
                    <a:schemeClr val="accent1"/>
                  </a:solidFill>
                </a:rPr>
                <a:t>The GGE was used to identify the </a:t>
              </a:r>
              <a:r>
                <a:rPr lang="en-US" sz="1600" b="1" dirty="0" smtClean="0">
                  <a:solidFill>
                    <a:schemeClr val="accent1"/>
                  </a:solidFill>
                </a:rPr>
                <a:t>waiting period for the periodic increase.)</a:t>
              </a:r>
              <a:endParaRPr lang="en-US" sz="1600" b="1" dirty="0">
                <a:solidFill>
                  <a:schemeClr val="accent1"/>
                </a:solidFill>
              </a:endParaRPr>
            </a:p>
          </p:txBody>
        </p:sp>
      </p:grpSp>
      <p:sp>
        <p:nvSpPr>
          <p:cNvPr id="95234" name="TextBox 8"/>
          <p:cNvSpPr txBox="1">
            <a:spLocks noChangeArrowheads="1"/>
          </p:cNvSpPr>
          <p:nvPr/>
        </p:nvSpPr>
        <p:spPr bwMode="auto">
          <a:xfrm>
            <a:off x="0" y="228600"/>
            <a:ext cx="9144000" cy="446088"/>
          </a:xfrm>
          <a:prstGeom prst="rect">
            <a:avLst/>
          </a:prstGeom>
          <a:noFill/>
          <a:ln w="9525">
            <a:noFill/>
            <a:miter lim="800000"/>
            <a:headEnd/>
            <a:tailEnd/>
          </a:ln>
        </p:spPr>
        <p:txBody>
          <a:bodyPr>
            <a:spAutoFit/>
          </a:bodyPr>
          <a:lstStyle/>
          <a:p>
            <a:pPr algn="ctr"/>
            <a:r>
              <a:rPr lang="en-US" sz="2300">
                <a:solidFill>
                  <a:schemeClr val="tx2"/>
                </a:solidFill>
                <a:cs typeface="Arial" charset="0"/>
              </a:rPr>
              <a:t>Upon Transition the GG Equivalent (GGE) will NO Longer be Used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81000" y="228600"/>
            <a:ext cx="8305800" cy="1200329"/>
          </a:xfrm>
          <a:prstGeom prst="rect">
            <a:avLst/>
          </a:prstGeom>
          <a:noFill/>
        </p:spPr>
        <p:txBody>
          <a:bodyPr>
            <a:spAutoFit/>
          </a:bodyPr>
          <a:lstStyle/>
          <a:p>
            <a:pPr algn="ctr">
              <a:defRPr/>
            </a:pP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In Determining the DCIPS Grade:  </a:t>
            </a:r>
            <a:r>
              <a:rPr lang="en-US"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Alignment (Classification) </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is the key</a:t>
            </a:r>
          </a:p>
        </p:txBody>
      </p:sp>
      <p:sp>
        <p:nvSpPr>
          <p:cNvPr id="22" name="Curved Up Arrow 21"/>
          <p:cNvSpPr/>
          <p:nvPr/>
        </p:nvSpPr>
        <p:spPr>
          <a:xfrm rot="13400659" flipH="1">
            <a:off x="3756343" y="1600018"/>
            <a:ext cx="1233516" cy="604812"/>
          </a:xfrm>
          <a:prstGeom prst="curvedUp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solidFill>
                <a:schemeClr val="tx1"/>
              </a:solidFill>
            </a:endParaRPr>
          </a:p>
        </p:txBody>
      </p:sp>
      <p:grpSp>
        <p:nvGrpSpPr>
          <p:cNvPr id="71685" name="Group 13"/>
          <p:cNvGrpSpPr>
            <a:grpSpLocks/>
          </p:cNvGrpSpPr>
          <p:nvPr/>
        </p:nvGrpSpPr>
        <p:grpSpPr bwMode="auto">
          <a:xfrm>
            <a:off x="950913" y="1676400"/>
            <a:ext cx="7507287" cy="4419600"/>
            <a:chOff x="818445" y="1371600"/>
            <a:chExt cx="7507120" cy="4419600"/>
          </a:xfrm>
        </p:grpSpPr>
        <p:sp>
          <p:nvSpPr>
            <p:cNvPr id="4" name="Oval 3"/>
            <p:cNvSpPr/>
            <p:nvPr/>
          </p:nvSpPr>
          <p:spPr>
            <a:xfrm>
              <a:off x="2209064" y="4267200"/>
              <a:ext cx="3735304" cy="1524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687" name="TextBox 7"/>
            <p:cNvSpPr txBox="1">
              <a:spLocks noChangeArrowheads="1"/>
            </p:cNvSpPr>
            <p:nvPr/>
          </p:nvSpPr>
          <p:spPr bwMode="auto">
            <a:xfrm>
              <a:off x="1219200" y="1371600"/>
              <a:ext cx="2590800" cy="523875"/>
            </a:xfrm>
            <a:prstGeom prst="rect">
              <a:avLst/>
            </a:prstGeom>
            <a:noFill/>
            <a:ln w="9525">
              <a:noFill/>
              <a:miter lim="800000"/>
              <a:headEnd/>
              <a:tailEnd/>
            </a:ln>
          </p:spPr>
          <p:txBody>
            <a:bodyPr>
              <a:spAutoFit/>
            </a:bodyPr>
            <a:lstStyle/>
            <a:p>
              <a:r>
                <a:rPr lang="en-US" sz="2800">
                  <a:solidFill>
                    <a:schemeClr val="tx2"/>
                  </a:solidFill>
                  <a:latin typeface="Bernard MT Condensed" pitchFamily="18" charset="0"/>
                  <a:ea typeface="Aharoni"/>
                  <a:cs typeface="Aharoni"/>
                </a:rPr>
                <a:t>Mission Category</a:t>
              </a:r>
            </a:p>
          </p:txBody>
        </p:sp>
        <p:sp>
          <p:nvSpPr>
            <p:cNvPr id="71688" name="TextBox 8"/>
            <p:cNvSpPr txBox="1">
              <a:spLocks noChangeArrowheads="1"/>
            </p:cNvSpPr>
            <p:nvPr/>
          </p:nvSpPr>
          <p:spPr bwMode="auto">
            <a:xfrm>
              <a:off x="2438400" y="2057400"/>
              <a:ext cx="2189163" cy="523875"/>
            </a:xfrm>
            <a:prstGeom prst="rect">
              <a:avLst/>
            </a:prstGeom>
            <a:noFill/>
            <a:ln w="9525">
              <a:noFill/>
              <a:miter lim="800000"/>
              <a:headEnd/>
              <a:tailEnd/>
            </a:ln>
          </p:spPr>
          <p:txBody>
            <a:bodyPr>
              <a:spAutoFit/>
            </a:bodyPr>
            <a:lstStyle/>
            <a:p>
              <a:r>
                <a:rPr lang="en-US" sz="2800">
                  <a:solidFill>
                    <a:schemeClr val="tx2"/>
                  </a:solidFill>
                  <a:latin typeface="Bernard MT Condensed" pitchFamily="18" charset="0"/>
                  <a:ea typeface="Aharoni"/>
                  <a:cs typeface="Aharoni"/>
                </a:rPr>
                <a:t>Work Category</a:t>
              </a:r>
            </a:p>
          </p:txBody>
        </p:sp>
        <p:sp>
          <p:nvSpPr>
            <p:cNvPr id="71689" name="TextBox 9"/>
            <p:cNvSpPr txBox="1">
              <a:spLocks noChangeArrowheads="1"/>
            </p:cNvSpPr>
            <p:nvPr/>
          </p:nvSpPr>
          <p:spPr bwMode="auto">
            <a:xfrm>
              <a:off x="3706977" y="2895600"/>
              <a:ext cx="1703223" cy="523220"/>
            </a:xfrm>
            <a:prstGeom prst="rect">
              <a:avLst/>
            </a:prstGeom>
            <a:noFill/>
            <a:ln w="9525">
              <a:noFill/>
              <a:miter lim="800000"/>
              <a:headEnd/>
              <a:tailEnd/>
            </a:ln>
          </p:spPr>
          <p:txBody>
            <a:bodyPr wrap="none">
              <a:spAutoFit/>
            </a:bodyPr>
            <a:lstStyle/>
            <a:p>
              <a:r>
                <a:rPr lang="en-US" sz="2800">
                  <a:solidFill>
                    <a:schemeClr val="tx2"/>
                  </a:solidFill>
                  <a:latin typeface="Bernard MT Condensed" pitchFamily="18" charset="0"/>
                  <a:ea typeface="Aharoni"/>
                  <a:cs typeface="Aharoni"/>
                </a:rPr>
                <a:t>Work Level</a:t>
              </a:r>
            </a:p>
          </p:txBody>
        </p:sp>
        <p:sp>
          <p:nvSpPr>
            <p:cNvPr id="12" name="TextBox 11"/>
            <p:cNvSpPr txBox="1"/>
            <p:nvPr/>
          </p:nvSpPr>
          <p:spPr>
            <a:xfrm>
              <a:off x="2743200" y="4410670"/>
              <a:ext cx="2743200" cy="1015663"/>
            </a:xfrm>
            <a:prstGeom prst="rect">
              <a:avLst/>
            </a:prstGeom>
            <a:noFill/>
          </p:spPr>
          <p:txBody>
            <a:bodyPr>
              <a:spAutoFit/>
            </a:bodyPr>
            <a:lstStyle/>
            <a:p>
              <a:pPr algn="ctr">
                <a:defRPr/>
              </a:pPr>
              <a:r>
                <a:rPr lang="en-US" sz="6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Grade</a:t>
              </a:r>
            </a:p>
          </p:txBody>
        </p:sp>
        <p:sp>
          <p:nvSpPr>
            <p:cNvPr id="18" name="Curved Up Arrow 17"/>
            <p:cNvSpPr/>
            <p:nvPr/>
          </p:nvSpPr>
          <p:spPr>
            <a:xfrm rot="13400659" flipH="1">
              <a:off x="4692530" y="2123428"/>
              <a:ext cx="1233516" cy="604812"/>
            </a:xfrm>
            <a:prstGeom prst="curvedUp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solidFill>
                  <a:schemeClr val="tx1"/>
                </a:solidFill>
              </a:endParaRPr>
            </a:p>
          </p:txBody>
        </p:sp>
        <p:sp>
          <p:nvSpPr>
            <p:cNvPr id="21" name="Curved Up Arrow 20"/>
            <p:cNvSpPr/>
            <p:nvPr/>
          </p:nvSpPr>
          <p:spPr>
            <a:xfrm rot="16039440" flipH="1">
              <a:off x="5164898" y="3486989"/>
              <a:ext cx="1233516" cy="604812"/>
            </a:xfrm>
            <a:prstGeom prst="curvedUp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solidFill>
                  <a:schemeClr val="tx1"/>
                </a:solidFill>
              </a:endParaRPr>
            </a:p>
          </p:txBody>
        </p:sp>
        <p:sp>
          <p:nvSpPr>
            <p:cNvPr id="13" name="Rectangle 12"/>
            <p:cNvSpPr/>
            <p:nvPr/>
          </p:nvSpPr>
          <p:spPr>
            <a:xfrm>
              <a:off x="818445" y="2967335"/>
              <a:ext cx="7507120"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5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Ia</a:t>
              </a: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5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gg</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81000" y="762000"/>
          <a:ext cx="82296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8306" name="TextBox 2"/>
          <p:cNvSpPr txBox="1">
            <a:spLocks noChangeArrowheads="1"/>
          </p:cNvSpPr>
          <p:nvPr/>
        </p:nvSpPr>
        <p:spPr bwMode="auto">
          <a:xfrm>
            <a:off x="381000" y="138113"/>
            <a:ext cx="8229600" cy="523875"/>
          </a:xfrm>
          <a:prstGeom prst="rect">
            <a:avLst/>
          </a:prstGeom>
          <a:noFill/>
          <a:ln w="9525">
            <a:noFill/>
            <a:miter lim="800000"/>
            <a:headEnd/>
            <a:tailEnd/>
          </a:ln>
        </p:spPr>
        <p:txBody>
          <a:bodyPr>
            <a:spAutoFit/>
          </a:bodyPr>
          <a:lstStyle/>
          <a:p>
            <a:pPr algn="ctr"/>
            <a:r>
              <a:rPr lang="en-US" sz="2800">
                <a:solidFill>
                  <a:schemeClr val="tx2"/>
                </a:solidFill>
                <a:cs typeface="Arial" charset="0"/>
              </a:rPr>
              <a:t>The Position Alignment Process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2"/>
          <p:cNvPicPr>
            <a:picLocks noChangeAspect="1" noChangeArrowheads="1"/>
          </p:cNvPicPr>
          <p:nvPr/>
        </p:nvPicPr>
        <p:blipFill>
          <a:blip r:embed="rId2" cstate="print"/>
          <a:srcRect/>
          <a:stretch>
            <a:fillRect/>
          </a:stretch>
        </p:blipFill>
        <p:spPr bwMode="auto">
          <a:xfrm>
            <a:off x="457200" y="685800"/>
            <a:ext cx="8081963" cy="54864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2E0CD600-A14A-424D-93A9-91C4C42BED15}" type="slidenum">
              <a:rPr lang="en-US"/>
              <a:pPr>
                <a:defRPr/>
              </a:pPr>
              <a:t>9</a:t>
            </a:fld>
            <a:endParaRPr lang="en-US"/>
          </a:p>
        </p:txBody>
      </p:sp>
      <p:sp>
        <p:nvSpPr>
          <p:cNvPr id="43013" name="Rectangle 2"/>
          <p:cNvSpPr>
            <a:spLocks noChangeArrowheads="1"/>
          </p:cNvSpPr>
          <p:nvPr/>
        </p:nvSpPr>
        <p:spPr bwMode="auto">
          <a:xfrm>
            <a:off x="304800" y="228600"/>
            <a:ext cx="7772400" cy="1219200"/>
          </a:xfrm>
          <a:prstGeom prst="rect">
            <a:avLst/>
          </a:prstGeom>
          <a:noFill/>
          <a:ln w="9525">
            <a:noFill/>
            <a:miter lim="800000"/>
            <a:headEnd/>
            <a:tailEnd/>
          </a:ln>
        </p:spPr>
        <p:txBody>
          <a:bodyPr lIns="92075" tIns="46038" rIns="92075" bIns="46038" anchor="b"/>
          <a:lstStyle/>
          <a:p>
            <a:pPr algn="ctr"/>
            <a:r>
              <a:rPr lang="en-US" sz="4400"/>
              <a:t/>
            </a:r>
            <a:br>
              <a:rPr lang="en-US" sz="4400"/>
            </a:br>
            <a:r>
              <a:rPr lang="en-US" sz="4400">
                <a:solidFill>
                  <a:srgbClr val="0070C0"/>
                </a:solidFill>
              </a:rPr>
              <a:t>KEY POINTS</a:t>
            </a:r>
          </a:p>
        </p:txBody>
      </p:sp>
      <p:sp>
        <p:nvSpPr>
          <p:cNvPr id="43014" name="Rectangle 3"/>
          <p:cNvSpPr>
            <a:spLocks noChangeArrowheads="1"/>
          </p:cNvSpPr>
          <p:nvPr/>
        </p:nvSpPr>
        <p:spPr bwMode="auto">
          <a:xfrm>
            <a:off x="609600" y="1600200"/>
            <a:ext cx="7924800" cy="4786568"/>
          </a:xfrm>
          <a:prstGeom prst="rect">
            <a:avLst/>
          </a:prstGeom>
          <a:noFill/>
          <a:ln w="9525">
            <a:noFill/>
            <a:miter lim="800000"/>
            <a:headEnd/>
            <a:tailEnd/>
          </a:ln>
        </p:spPr>
        <p:txBody>
          <a:bodyPr wrap="square" lIns="92075" tIns="46038" rIns="92075" bIns="46038">
            <a:spAutoFit/>
          </a:bodyPr>
          <a:lstStyle/>
          <a:p>
            <a:pPr>
              <a:buFontTx/>
              <a:buChar char="•"/>
            </a:pPr>
            <a:r>
              <a:rPr lang="en-US" sz="3100" dirty="0" smtClean="0"/>
              <a:t> </a:t>
            </a:r>
            <a:r>
              <a:rPr lang="en-US" sz="2800" dirty="0" smtClean="0"/>
              <a:t>Commands will identify an authorizing official who will have certification authority for assigning a grade for each position according to Appendix C of the Total Army Comprehensive DCIPS Transition Plan.  This is in alignment with page 10 of Appendix C.  </a:t>
            </a:r>
            <a:endParaRPr lang="en-US" sz="2800" dirty="0"/>
          </a:p>
          <a:p>
            <a:pPr>
              <a:buFontTx/>
              <a:buChar char="•"/>
            </a:pPr>
            <a:endParaRPr lang="en-US" sz="1000" dirty="0"/>
          </a:p>
          <a:p>
            <a:pPr>
              <a:buFontTx/>
              <a:buChar char="•"/>
            </a:pPr>
            <a:r>
              <a:rPr lang="en-US" sz="2800" dirty="0"/>
              <a:t> Supervisors will provide employees with a notification letter of their assigned grade prior to transitioning</a:t>
            </a:r>
          </a:p>
          <a:p>
            <a:endParaRPr lang="en-US" sz="3100" dirty="0"/>
          </a:p>
        </p:txBody>
      </p:sp>
      <p:graphicFrame>
        <p:nvGraphicFramePr>
          <p:cNvPr id="43010" name="Object 2"/>
          <p:cNvGraphicFramePr>
            <a:graphicFrameLocks/>
          </p:cNvGraphicFramePr>
          <p:nvPr/>
        </p:nvGraphicFramePr>
        <p:xfrm>
          <a:off x="6683375" y="531813"/>
          <a:ext cx="2254250" cy="942975"/>
        </p:xfrm>
        <a:graphic>
          <a:graphicData uri="http://schemas.openxmlformats.org/presentationml/2006/ole">
            <p:oleObj spid="_x0000_s43010" name="Clip" r:id="rId3" imgW="493703" imgH="420697" progId="">
              <p:embed/>
            </p:oleObj>
          </a:graphicData>
        </a:graphic>
      </p:graphicFrame>
      <p:sp>
        <p:nvSpPr>
          <p:cNvPr id="43015" name="Line 5"/>
          <p:cNvSpPr>
            <a:spLocks noChangeShapeType="1"/>
          </p:cNvSpPr>
          <p:nvPr/>
        </p:nvSpPr>
        <p:spPr bwMode="auto">
          <a:xfrm>
            <a:off x="609600" y="1524000"/>
            <a:ext cx="8153400" cy="0"/>
          </a:xfrm>
          <a:prstGeom prst="line">
            <a:avLst/>
          </a:prstGeom>
          <a:noFill/>
          <a:ln w="28575">
            <a:solidFill>
              <a:schemeClr val="tx1"/>
            </a:solidFill>
            <a:round/>
            <a:headEnd/>
            <a:tailEnd/>
          </a:ln>
        </p:spPr>
        <p:txBody>
          <a:bodyPr wrap="none" anchor="ctr"/>
          <a:lstStyle/>
          <a:p>
            <a:endParaRPr lang="en-US"/>
          </a:p>
        </p:txBody>
      </p:sp>
      <p:graphicFrame>
        <p:nvGraphicFramePr>
          <p:cNvPr id="43011" name="Object 3"/>
          <p:cNvGraphicFramePr>
            <a:graphicFrameLocks/>
          </p:cNvGraphicFramePr>
          <p:nvPr/>
        </p:nvGraphicFramePr>
        <p:xfrm>
          <a:off x="2819400" y="5257800"/>
          <a:ext cx="990600" cy="1447800"/>
        </p:xfrm>
        <a:graphic>
          <a:graphicData uri="http://schemas.openxmlformats.org/presentationml/2006/ole">
            <p:oleObj spid="_x0000_s43011" name="Clip" r:id="rId4" imgW="1104840" imgH="2842920" progId="">
              <p:embed/>
            </p:oleObj>
          </a:graphicData>
        </a:graphic>
      </p:graphicFrame>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3989</TotalTime>
  <Words>2046</Words>
  <Application>Microsoft Office PowerPoint</Application>
  <PresentationFormat>On-screen Show (4:3)</PresentationFormat>
  <Paragraphs>464</Paragraphs>
  <Slides>34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Clip</vt:lpstr>
      <vt:lpstr>Slide 1</vt:lpstr>
      <vt:lpstr>Slide 2</vt:lpstr>
      <vt:lpstr>Slide 3</vt:lpstr>
      <vt:lpstr>Alignment from Band Levels to  DCIPS Grades</vt:lpstr>
      <vt:lpstr>Slide 5</vt:lpstr>
      <vt:lpstr>Slide 6</vt:lpstr>
      <vt:lpstr>Slide 7</vt:lpstr>
      <vt:lpstr>Slide 8</vt:lpstr>
      <vt:lpstr>Slide 9</vt:lpstr>
      <vt:lpstr>Slide 10</vt:lpstr>
      <vt:lpstr>Alignment of Salary with DCIPS Grades</vt:lpstr>
      <vt:lpstr>Slide 12</vt:lpstr>
      <vt:lpstr>Slide 13</vt:lpstr>
      <vt:lpstr>Slide 14</vt:lpstr>
      <vt:lpstr>Slide 15</vt:lpstr>
      <vt:lpstr>Slide 16</vt:lpstr>
      <vt:lpstr>Slide 17</vt:lpstr>
      <vt:lpstr>TRANSITION IMPACT  ON DCIPS</vt:lpstr>
      <vt:lpstr>Slide 19</vt:lpstr>
      <vt:lpstr>TRANSITION IMPACT  ON DCIPS</vt:lpstr>
      <vt:lpstr>Slide 21</vt:lpstr>
      <vt:lpstr>TRANSITION IMPACT  ON DCIPS</vt:lpstr>
      <vt:lpstr>Slide 23</vt:lpstr>
      <vt:lpstr>TRANSITION IMPACT  ON DCIPS</vt:lpstr>
      <vt:lpstr>Slide 25</vt:lpstr>
      <vt:lpstr>Slide 26</vt:lpstr>
      <vt:lpstr>Slide 27</vt:lpstr>
      <vt:lpstr>TRANSITION IMPACT  ON DCIPS</vt:lpstr>
      <vt:lpstr>Slide 29</vt:lpstr>
      <vt:lpstr>TRANSITION IMPACT  ON DCIPS</vt:lpstr>
      <vt:lpstr>Slide 31</vt:lpstr>
      <vt:lpstr>Slide 32</vt:lpstr>
      <vt:lpstr>Slide 33</vt:lpstr>
      <vt:lpstr>Slide 34</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cecilia.kurt.winkles</dc:creator>
  <cp:lastModifiedBy>LevinerRJ</cp:lastModifiedBy>
  <cp:revision>388</cp:revision>
  <dcterms:created xsi:type="dcterms:W3CDTF">2010-01-29T20:49:57Z</dcterms:created>
  <dcterms:modified xsi:type="dcterms:W3CDTF">2012-03-13T13:21:28Z</dcterms:modified>
</cp:coreProperties>
</file>